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954863-F1A6-B229-B709-D31CE82557F2}" v="48" dt="2025-05-23T13:29:34.6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17.06.2025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 descr="Pražské Klementinum - Praha, Hlavní město Praha | Regiontourist.cz">
            <a:extLst>
              <a:ext uri="{FF2B5EF4-FFF2-40B4-BE49-F238E27FC236}">
                <a16:creationId xmlns:a16="http://schemas.microsoft.com/office/drawing/2014/main" id="{05DB0070-8862-EA9A-2A31-5833E30ADE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0971" b="476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FF"/>
                </a:solidFill>
              </a:rPr>
              <a:t>250 let souvislé řady meteorologických měření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solidFill>
                  <a:srgbClr val="FFFFFF"/>
                </a:solidFill>
              </a:rPr>
              <a:t>Pavel Růžička, Alžběta </a:t>
            </a:r>
            <a:r>
              <a:rPr lang="cs-CZ" dirty="0" err="1">
                <a:solidFill>
                  <a:srgbClr val="FFFFFF"/>
                </a:solidFill>
              </a:rPr>
              <a:t>Přibková</a:t>
            </a:r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AD41DB-DF9F-49BC-85AE-6AB1840A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485A91-6CBD-6EB4-BE27-8CBF3D57B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48193" y="4669978"/>
            <a:ext cx="78399" cy="1173700"/>
          </a:xfrm>
        </p:spPr>
        <p:txBody>
          <a:bodyPr anchor="t">
            <a:normAutofit/>
          </a:bodyPr>
          <a:lstStyle/>
          <a:p>
            <a:endParaRPr lang="en-CZ" sz="4000">
              <a:solidFill>
                <a:schemeClr val="bg1"/>
              </a:solidFill>
            </a:endParaRPr>
          </a:p>
        </p:txBody>
      </p:sp>
      <p:pic>
        <p:nvPicPr>
          <p:cNvPr id="4" name="Obrázek 3" descr="Městské opevnění (Nymburk) – Wikipedie">
            <a:extLst>
              <a:ext uri="{FF2B5EF4-FFF2-40B4-BE49-F238E27FC236}">
                <a16:creationId xmlns:a16="http://schemas.microsoft.com/office/drawing/2014/main" id="{D3D54447-9809-39F8-ED3F-5100FE7BEB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973" b="24869"/>
          <a:stretch>
            <a:fillRect/>
          </a:stretch>
        </p:blipFill>
        <p:spPr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5C442-D647-3259-1294-F927DD1DC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674" y="4669978"/>
            <a:ext cx="10500301" cy="16724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000" dirty="0">
                <a:solidFill>
                  <a:schemeClr val="bg1">
                    <a:alpha val="80000"/>
                  </a:schemeClr>
                </a:solidFill>
              </a:rPr>
              <a:t>Na tomto projektu jsme rozvinuli své znalosti v oblastech geografie, historie, biologie a zejména meteorologie. </a:t>
            </a:r>
          </a:p>
          <a:p>
            <a:r>
              <a:rPr lang="cs-CZ" sz="2000" dirty="0">
                <a:solidFill>
                  <a:schemeClr val="bg1">
                    <a:alpha val="80000"/>
                  </a:schemeClr>
                </a:solidFill>
              </a:rPr>
              <a:t>Pan profesor Růžička a paní profesorka Přibková nám předali mnoho svých vědomostí napříč různými obory.</a:t>
            </a:r>
            <a:endParaRPr lang="en-CZ" sz="20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29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0FE3969-FE20-26CF-CF76-7AABD5160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pPr marL="742950" indent="-742950">
              <a:buAutoNum type="arabicPeriod"/>
            </a:pPr>
            <a:r>
              <a:rPr lang="cs-CZ" sz="4000" dirty="0">
                <a:solidFill>
                  <a:schemeClr val="bg1"/>
                </a:solidFill>
              </a:rPr>
              <a:t>den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1E104B-4526-64F9-E94F-0316C2940F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4" b="4799"/>
          <a:stretch>
            <a:fillRect/>
          </a:stretch>
        </p:blipFill>
        <p:spPr>
          <a:xfrm>
            <a:off x="20" y="10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4E93A6-22DF-4758-9F6D-B72A6E0B04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" b="21903"/>
          <a:stretch>
            <a:fillRect/>
          </a:stretch>
        </p:blipFill>
        <p:spPr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FB7FD8-D774-02F1-C20B-E2CC320EC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39"/>
          <a:stretch>
            <a:fillRect/>
          </a:stretch>
        </p:blipFill>
        <p:spPr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B961D4-3C9D-0865-54F3-EBEE62919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169" y="4279087"/>
            <a:ext cx="7166806" cy="24265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Sraz: Staroměstská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Mánesův most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Valdštejnské zahrady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Park Cihelná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Karlův most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Prohlídka Klementina- Národní knihovna, Astronomická věž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Rozchod: Františkánská zahrada</a:t>
            </a:r>
          </a:p>
          <a:p>
            <a:endParaRPr lang="cs-CZ" sz="18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16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22B47-4F18-A167-3B08-8BF3E0926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anchor="t">
            <a:normAutofit/>
          </a:bodyPr>
          <a:lstStyle/>
          <a:p>
            <a:r>
              <a:rPr lang="cs-CZ" sz="4000" dirty="0">
                <a:solidFill>
                  <a:schemeClr val="bg1"/>
                </a:solidFill>
              </a:rPr>
              <a:t>2. den</a:t>
            </a:r>
            <a:endParaRPr lang="en-CZ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35ADC-C1B2-A032-9C58-3728AEEA0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146400"/>
            <a:ext cx="4394200" cy="2454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000" dirty="0">
                <a:solidFill>
                  <a:schemeClr val="bg1">
                    <a:alpha val="80000"/>
                  </a:schemeClr>
                </a:solidFill>
              </a:rPr>
              <a:t>Sraz: Botanická zahrada Přírodovědecké fakulty UK</a:t>
            </a:r>
          </a:p>
          <a:p>
            <a:r>
              <a:rPr lang="cs-CZ" sz="2000" dirty="0">
                <a:solidFill>
                  <a:schemeClr val="bg1">
                    <a:alpha val="80000"/>
                  </a:schemeClr>
                </a:solidFill>
              </a:rPr>
              <a:t>Český hydrometeorologický ústav (Kamýk)</a:t>
            </a:r>
          </a:p>
          <a:p>
            <a:r>
              <a:rPr lang="cs-CZ" sz="2000" dirty="0">
                <a:solidFill>
                  <a:schemeClr val="bg1">
                    <a:alpha val="80000"/>
                  </a:schemeClr>
                </a:solidFill>
              </a:rPr>
              <a:t>Český hydrometeorologický ústav (Komořany)</a:t>
            </a:r>
          </a:p>
          <a:p>
            <a:r>
              <a:rPr lang="cs-CZ" sz="2000" dirty="0">
                <a:solidFill>
                  <a:schemeClr val="bg1">
                    <a:alpha val="80000"/>
                  </a:schemeClr>
                </a:solidFill>
              </a:rPr>
              <a:t>Komořanský zámek</a:t>
            </a:r>
            <a:endParaRPr lang="en-CZ" sz="20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12" name="Obrázek 11" descr="Zámek Komořany (Zámek) • Mapy.cz">
            <a:extLst>
              <a:ext uri="{FF2B5EF4-FFF2-40B4-BE49-F238E27FC236}">
                <a16:creationId xmlns:a16="http://schemas.microsoft.com/office/drawing/2014/main" id="{B01504F2-D185-02C3-6AF7-D5865D15D3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81" r="16379" b="3"/>
          <a:stretch>
            <a:fillRect/>
          </a:stretch>
        </p:blipFill>
        <p:spPr>
          <a:xfrm>
            <a:off x="5803900" y="10"/>
            <a:ext cx="3250283" cy="3333737"/>
          </a:xfrm>
          <a:custGeom>
            <a:avLst/>
            <a:gdLst/>
            <a:ahLst/>
            <a:cxnLst/>
            <a:rect l="l" t="t" r="r" b="b"/>
            <a:pathLst>
              <a:path w="3250283" h="3333747">
                <a:moveTo>
                  <a:pt x="0" y="0"/>
                </a:moveTo>
                <a:lnTo>
                  <a:pt x="3250283" y="0"/>
                </a:lnTo>
                <a:lnTo>
                  <a:pt x="3250283" y="3333747"/>
                </a:lnTo>
                <a:lnTo>
                  <a:pt x="153881" y="3333747"/>
                </a:lnTo>
                <a:lnTo>
                  <a:pt x="110925" y="3121962"/>
                </a:lnTo>
                <a:cubicBezTo>
                  <a:pt x="7248" y="2570625"/>
                  <a:pt x="-46957" y="1948326"/>
                  <a:pt x="85282" y="1225550"/>
                </a:cubicBezTo>
                <a:cubicBezTo>
                  <a:pt x="7773" y="398992"/>
                  <a:pt x="51080" y="378883"/>
                  <a:pt x="0" y="0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C0BA96-B2E6-F1BD-19ED-F7D234373F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5163"/>
          <a:stretch>
            <a:fillRect/>
          </a:stretch>
        </p:blipFill>
        <p:spPr>
          <a:xfrm>
            <a:off x="9244684" y="10"/>
            <a:ext cx="2947316" cy="3333737"/>
          </a:xfrm>
          <a:custGeom>
            <a:avLst/>
            <a:gdLst/>
            <a:ahLst/>
            <a:cxnLst/>
            <a:rect l="l" t="t" r="r" b="b"/>
            <a:pathLst>
              <a:path w="2947316" h="3333747">
                <a:moveTo>
                  <a:pt x="0" y="0"/>
                </a:moveTo>
                <a:lnTo>
                  <a:pt x="2947316" y="0"/>
                </a:lnTo>
                <a:lnTo>
                  <a:pt x="2947316" y="3333747"/>
                </a:lnTo>
                <a:lnTo>
                  <a:pt x="0" y="3333747"/>
                </a:ln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57B41F-8929-46E8-C76B-52CA0E0648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4" r="-3" b="13898"/>
          <a:stretch>
            <a:fillRect/>
          </a:stretch>
        </p:blipFill>
        <p:spPr>
          <a:xfrm>
            <a:off x="5803900" y="3524255"/>
            <a:ext cx="3250283" cy="3333745"/>
          </a:xfrm>
          <a:custGeom>
            <a:avLst/>
            <a:gdLst/>
            <a:ahLst/>
            <a:cxnLst/>
            <a:rect l="l" t="t" r="r" b="b"/>
            <a:pathLst>
              <a:path w="3250283" h="3333745">
                <a:moveTo>
                  <a:pt x="197729" y="0"/>
                </a:moveTo>
                <a:lnTo>
                  <a:pt x="3250283" y="0"/>
                </a:lnTo>
                <a:lnTo>
                  <a:pt x="3250283" y="3333745"/>
                </a:lnTo>
                <a:lnTo>
                  <a:pt x="0" y="3333745"/>
                </a:lnTo>
                <a:cubicBezTo>
                  <a:pt x="274943" y="2546345"/>
                  <a:pt x="463273" y="2235195"/>
                  <a:pt x="465050" y="1435095"/>
                </a:cubicBezTo>
                <a:cubicBezTo>
                  <a:pt x="461219" y="1077114"/>
                  <a:pt x="364351" y="694874"/>
                  <a:pt x="260702" y="269789"/>
                </a:cubicBezTo>
                <a:close/>
              </a:path>
            </a:pathLst>
          </a:custGeom>
        </p:spPr>
      </p:pic>
      <p:grpSp>
        <p:nvGrpSpPr>
          <p:cNvPr id="52" name="Group 18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8" y="544"/>
            <a:ext cx="874716" cy="6857455"/>
            <a:chOff x="5632358" y="544"/>
            <a:chExt cx="874716" cy="685745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20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5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4987496-B2F9-BBE9-70C6-E0AF6787BD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7" r="-4" b="-4"/>
          <a:stretch>
            <a:fillRect/>
          </a:stretch>
        </p:blipFill>
        <p:spPr>
          <a:xfrm>
            <a:off x="9244684" y="3524255"/>
            <a:ext cx="2947316" cy="3333745"/>
          </a:xfrm>
          <a:custGeom>
            <a:avLst/>
            <a:gdLst/>
            <a:ahLst/>
            <a:cxnLst/>
            <a:rect l="l" t="t" r="r" b="b"/>
            <a:pathLst>
              <a:path w="2947316" h="3333745">
                <a:moveTo>
                  <a:pt x="0" y="0"/>
                </a:moveTo>
                <a:lnTo>
                  <a:pt x="2947316" y="0"/>
                </a:lnTo>
                <a:lnTo>
                  <a:pt x="2947316" y="3333745"/>
                </a:lnTo>
                <a:lnTo>
                  <a:pt x="0" y="3333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01439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8EF60-28A8-DAFE-A012-9FFF2BAE3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cs-CZ" sz="4000" dirty="0">
                <a:solidFill>
                  <a:schemeClr val="bg1"/>
                </a:solidFill>
              </a:rPr>
              <a:t>3. den</a:t>
            </a:r>
            <a:endParaRPr lang="en-CZ" sz="40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DCDD3E-B89E-5EF0-A713-DB2EE8E3C7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93"/>
          <a:stretch>
            <a:fillRect/>
          </a:stretch>
        </p:blipFill>
        <p:spPr>
          <a:xfrm>
            <a:off x="20" y="10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DAFD0A-48A6-88C4-1BB4-5B5BCAA260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4" b="18368"/>
          <a:stretch>
            <a:fillRect/>
          </a:stretch>
        </p:blipFill>
        <p:spPr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5368E3-16E5-FC5D-4F21-98410CE930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8" b="22124"/>
          <a:stretch>
            <a:fillRect/>
          </a:stretch>
        </p:blipFill>
        <p:spPr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CF7DF-6E53-C1AB-928B-6B3FF0206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169" y="4404005"/>
            <a:ext cx="6404806" cy="143967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Sraz: Masarykovo nádraží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Vlakem do Sadské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Rybník Sadská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Písečný přesyp u Píst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Městské hradby v Nymburku</a:t>
            </a:r>
          </a:p>
          <a:p>
            <a:r>
              <a:rPr lang="cs-CZ" sz="1800" dirty="0">
                <a:solidFill>
                  <a:schemeClr val="bg1">
                    <a:alpha val="80000"/>
                  </a:schemeClr>
                </a:solidFill>
              </a:rPr>
              <a:t>Oblíbená kočičková lavička paní profesorky </a:t>
            </a:r>
            <a:r>
              <a:rPr lang="cs-CZ" sz="1800" dirty="0" err="1">
                <a:solidFill>
                  <a:schemeClr val="bg1">
                    <a:alpha val="80000"/>
                  </a:schemeClr>
                </a:solidFill>
              </a:rPr>
              <a:t>Přibkové</a:t>
            </a:r>
            <a:endParaRPr lang="en-CZ" sz="1800" err="1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8530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celář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118</Words>
  <Application>Microsoft Office PowerPoint</Application>
  <PresentationFormat>Širokoúhlá obrazovka</PresentationFormat>
  <Paragraphs>24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Motiv systému Office</vt:lpstr>
      <vt:lpstr>250 let souvislé řady meteorologických měření</vt:lpstr>
      <vt:lpstr>Prezentace aplikace PowerPoint</vt:lpstr>
      <vt:lpstr>den</vt:lpstr>
      <vt:lpstr>2. den</vt:lpstr>
      <vt:lpstr>3. den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Umm projekt?</dc:title>
  <dc:creator>Zuzana Vladyková</dc:creator>
  <cp:lastModifiedBy>Denisa Neubauerová</cp:lastModifiedBy>
  <cp:revision>24</cp:revision>
  <dcterms:created xsi:type="dcterms:W3CDTF">2025-05-18T20:01:29Z</dcterms:created>
  <dcterms:modified xsi:type="dcterms:W3CDTF">2025-06-17T05:59:23Z</dcterms:modified>
</cp:coreProperties>
</file>