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6" r:id="rId6"/>
    <p:sldId id="264" r:id="rId7"/>
    <p:sldId id="261" r:id="rId8"/>
    <p:sldId id="262" r:id="rId9"/>
    <p:sldId id="267" r:id="rId10"/>
    <p:sldId id="265" r:id="rId11"/>
    <p:sldId id="263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4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F31368-4FB4-184B-8072-8FE27F6CA606}" v="1" dt="2025-06-26T08:51:23.4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00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Sourada" userId="1e00ea26-9f86-4979-8816-a9d205af60aa" providerId="ADAL" clId="{A8F31368-4FB4-184B-8072-8FE27F6CA606}"/>
    <pc:docChg chg="modSld">
      <pc:chgData name="Martin Sourada" userId="1e00ea26-9f86-4979-8816-a9d205af60aa" providerId="ADAL" clId="{A8F31368-4FB4-184B-8072-8FE27F6CA606}" dt="2025-06-26T08:51:23.433" v="0" actId="18331"/>
      <pc:docMkLst>
        <pc:docMk/>
      </pc:docMkLst>
      <pc:sldChg chg="modSp">
        <pc:chgData name="Martin Sourada" userId="1e00ea26-9f86-4979-8816-a9d205af60aa" providerId="ADAL" clId="{A8F31368-4FB4-184B-8072-8FE27F6CA606}" dt="2025-06-26T08:51:23.433" v="0" actId="18331"/>
        <pc:sldMkLst>
          <pc:docMk/>
          <pc:sldMk cId="2999600706" sldId="256"/>
        </pc:sldMkLst>
        <pc:picChg chg="mod">
          <ac:chgData name="Martin Sourada" userId="1e00ea26-9f86-4979-8816-a9d205af60aa" providerId="ADAL" clId="{A8F31368-4FB4-184B-8072-8FE27F6CA606}" dt="2025-06-26T08:51:23.433" v="0" actId="18331"/>
          <ac:picMkLst>
            <pc:docMk/>
            <pc:sldMk cId="2999600706" sldId="256"/>
            <ac:picMk id="5" creationId="{9D7571E6-76CA-B2BC-9C5C-677E47D9DB6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737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925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43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125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527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172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5840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944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273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34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788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E1C3F-5CB2-4584-999C-7BE12B7513D8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0BE5-108B-447B-ACC1-66DA5A48B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5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42">
            <a:extLst>
              <a:ext uri="{FF2B5EF4-FFF2-40B4-BE49-F238E27FC236}">
                <a16:creationId xmlns:a16="http://schemas.microsoft.com/office/drawing/2014/main" id="{F7EDEA10-087E-4352-A848-7D9888DC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38200" y="4242090"/>
            <a:ext cx="10500360" cy="1739162"/>
          </a:xfrm>
        </p:spPr>
        <p:txBody>
          <a:bodyPr>
            <a:normAutofit/>
          </a:bodyPr>
          <a:lstStyle/>
          <a:p>
            <a:r>
              <a:rPr lang="cs-CZ" sz="1700" b="1" dirty="0">
                <a:latin typeface="Arial Black" panose="020B0A04020102020204" pitchFamily="34" charset="0"/>
              </a:rPr>
              <a:t>3D TISK</a:t>
            </a:r>
            <a:br>
              <a:rPr lang="cs-CZ" sz="1700" b="1" dirty="0">
                <a:latin typeface="Arial Black" panose="020B0A04020102020204" pitchFamily="34" charset="0"/>
              </a:rPr>
            </a:br>
            <a:r>
              <a:rPr lang="cs-CZ" sz="1700" b="1" dirty="0">
                <a:latin typeface="Arial Black" panose="020B0A04020102020204" pitchFamily="34" charset="0"/>
              </a:rPr>
              <a:t>&amp;</a:t>
            </a:r>
            <a:br>
              <a:rPr lang="cs-CZ" sz="1700" b="1" dirty="0">
                <a:latin typeface="Arial Black" panose="020B0A04020102020204" pitchFamily="34" charset="0"/>
              </a:rPr>
            </a:br>
            <a:r>
              <a:rPr lang="cs-CZ" sz="1700" b="1" dirty="0">
                <a:latin typeface="Arial Black" panose="020B0A04020102020204" pitchFamily="34" charset="0"/>
              </a:rPr>
              <a:t>VIRTUÁLNÍ REALITA</a:t>
            </a:r>
            <a:br>
              <a:rPr lang="cs-CZ" sz="1700" b="1" dirty="0">
                <a:latin typeface="Arial Black" panose="020B0A04020102020204" pitchFamily="34" charset="0"/>
              </a:rPr>
            </a:br>
            <a:r>
              <a:rPr lang="cs-CZ" sz="1700" b="1" dirty="0">
                <a:latin typeface="Arial Black" panose="020B0A04020102020204" pitchFamily="34" charset="0"/>
              </a:rPr>
              <a:t>&amp;</a:t>
            </a:r>
            <a:br>
              <a:rPr lang="cs-CZ" sz="1700" b="1" dirty="0">
                <a:latin typeface="Arial Black" panose="020B0A04020102020204" pitchFamily="34" charset="0"/>
              </a:rPr>
            </a:br>
            <a:r>
              <a:rPr lang="cs-CZ" sz="1700" b="1" dirty="0">
                <a:latin typeface="Arial Black" panose="020B0A04020102020204" pitchFamily="34" charset="0"/>
              </a:rPr>
              <a:t>PRÁCE SE DŘEVEM</a:t>
            </a:r>
            <a:br>
              <a:rPr lang="cs-CZ" sz="1700" b="1" dirty="0">
                <a:latin typeface="Arial Black" panose="020B0A04020102020204" pitchFamily="34" charset="0"/>
              </a:rPr>
            </a:br>
            <a:br>
              <a:rPr lang="cs-CZ" sz="1700" b="1" dirty="0">
                <a:latin typeface="Arial Black" panose="020B0A04020102020204" pitchFamily="34" charset="0"/>
              </a:rPr>
            </a:br>
            <a:r>
              <a:rPr lang="cs-CZ" sz="1700" b="1" dirty="0">
                <a:latin typeface="Arial Black" panose="020B0A04020102020204" pitchFamily="34" charset="0"/>
              </a:rPr>
              <a:t>31. 10.–1. 11. 2024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D7571E6-76CA-B2BC-9C5C-677E47D9D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365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2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0" y="60"/>
                </a:cubicBezTo>
                <a:close/>
              </a:path>
            </a:pathLst>
          </a:cu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B4846ED-2543-F3D0-B111-174E958B9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3556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5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759D255D-671B-1779-31B4-58EF3ECE08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6747" y="400052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  <p:sp>
        <p:nvSpPr>
          <p:cNvPr id="70" name="sketch line">
            <a:extLst>
              <a:ext uri="{FF2B5EF4-FFF2-40B4-BE49-F238E27FC236}">
                <a16:creationId xmlns:a16="http://schemas.microsoft.com/office/drawing/2014/main" id="{605D77EC-B84E-48F8-9EC4-93E851C0F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5512322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den</a:t>
            </a:r>
          </a:p>
        </p:txBody>
      </p:sp>
      <p:sp>
        <p:nvSpPr>
          <p:cNvPr id="4" name="Obdélník 3"/>
          <p:cNvSpPr/>
          <p:nvPr/>
        </p:nvSpPr>
        <p:spPr>
          <a:xfrm>
            <a:off x="929268" y="1321356"/>
            <a:ext cx="695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jsme navštívili HW Lab v Kongresovém centru Praha.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929267" y="1908255"/>
            <a:ext cx="86020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První část se zabývala 3D tiskem. Byla nám vysvětlena teorie, jak přesně funguje 3D-tiskárna, jaké typy materiálů se používají i jak pracovat s programem nastavujícím parametry tisku. Poté jsme si mohli sami něco zkusit vytisknout. Bylo zajímavé vidět, jak tato metoda výroby funguje. 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2992943" y="4599887"/>
            <a:ext cx="6538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 druhé části jsme dostali teoretický úvod k tématu virtuální reality, na jakých principech funguje a jaká je její historie vývoje. Potom jsme si zkusili 3D malovat ve virtuální realitě. Bylo velmi obohacující si to vyzkoušet.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15C439D-2A51-739D-A83B-E7221FF2E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68" y="3472418"/>
            <a:ext cx="1577477" cy="240812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302B554-6AFB-268A-227C-F336F4CCE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366" y="840636"/>
            <a:ext cx="1719434" cy="24086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E3B4AE6-1434-10B0-E556-6B3C324C4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9311" y="3016080"/>
            <a:ext cx="1324868" cy="1466673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61C6CE2E-08E4-F960-7073-A9A368CA4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6745" y="4422191"/>
            <a:ext cx="1889924" cy="17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7053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Technologie 3D tisku: Přehled a využití</a:t>
            </a:r>
            <a:br>
              <a:rPr lang="cs-CZ" b="1" dirty="0"/>
            </a:br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4897027" y="3454154"/>
            <a:ext cx="3698448" cy="41088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</a:pPr>
            <a:r>
              <a:rPr lang="cs-CZ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2. Princip fungování 3D tiskáren</a:t>
            </a:r>
          </a:p>
        </p:txBody>
      </p:sp>
      <p:sp>
        <p:nvSpPr>
          <p:cNvPr id="8" name="Obdélník 7"/>
          <p:cNvSpPr/>
          <p:nvPr/>
        </p:nvSpPr>
        <p:spPr>
          <a:xfrm>
            <a:off x="5049762" y="3973468"/>
            <a:ext cx="6096000" cy="204934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Většina 3D tiskáren funguje na principu tavení nebo vytvrzování materiálu pomocí tepla nebo UV záření.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Existuje </a:t>
            </a: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několik 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technik 3D tisku: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FDM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Fused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Deposition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Modeling): tisk vrstvami z roztaveného plastu.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SLA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Stereolithography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využití UV světla k vytvrzování fotocitlivých pryskyřic.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SLS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Selective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Laser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Sintering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práškový materiál se taví laserem do požadovaného tvaru.</a:t>
            </a:r>
          </a:p>
        </p:txBody>
      </p:sp>
      <p:sp>
        <p:nvSpPr>
          <p:cNvPr id="9" name="Obdélník 8"/>
          <p:cNvSpPr/>
          <p:nvPr/>
        </p:nvSpPr>
        <p:spPr>
          <a:xfrm>
            <a:off x="917935" y="1700610"/>
            <a:ext cx="6096000" cy="1553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 tisk (nebo také aditivní výroba) je proces vytváření trojrozměrných objektů přidáváním materiálu po vrstvách na základě digitálního modelu.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Vychází z počítačově navrženého modelu (CAD), který je rozložen do vrstev, následně tiskárna přidává vrstvy materiálu jednu na druhou, dokud není vytvořen finální objekt.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762" y="1488688"/>
            <a:ext cx="2080692" cy="155382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BEB6B2C2-52E4-DD70-5D41-CC14E9A56646}"/>
              </a:ext>
            </a:extLst>
          </p:cNvPr>
          <p:cNvSpPr txBox="1"/>
          <p:nvPr/>
        </p:nvSpPr>
        <p:spPr>
          <a:xfrm>
            <a:off x="917935" y="1197005"/>
            <a:ext cx="2033083" cy="41088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cs-CZ" b="1" kern="100" dirty="0">
                <a:solidFill>
                  <a:prstClr val="black"/>
                </a:solidFill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1. Co je 3D tisk?</a:t>
            </a:r>
            <a:endParaRPr kumimoji="0" lang="cs-CZ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70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40651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Technologie 3D tisku: Přehled a využití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86145" y="1143513"/>
            <a:ext cx="3678284" cy="41088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</a:pPr>
            <a:r>
              <a:rPr lang="cs-CZ" sz="1600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cs-CZ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Materiály</a:t>
            </a:r>
            <a:r>
              <a:rPr lang="cs-CZ" sz="1600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 používané v 3D tisku</a:t>
            </a:r>
          </a:p>
        </p:txBody>
      </p:sp>
      <p:sp>
        <p:nvSpPr>
          <p:cNvPr id="5" name="Obdélník 4"/>
          <p:cNvSpPr/>
          <p:nvPr/>
        </p:nvSpPr>
        <p:spPr>
          <a:xfrm>
            <a:off x="930420" y="1551364"/>
            <a:ext cx="6096000" cy="1553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Materiály jsou rozmanité a zahrnují: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Plasty: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PLA, ABS, PETG – nejběžnější v hobby a průmyslovém tisku.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Pryskyřice: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různé typy pro precizní tisk u SLA tiskáren.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Kovy: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nerezová ocel, titan, hliník – využití v průmyslu a medicíně.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Keramika a sklo: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 specializované aplikace.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Biologické materiály: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použití v medicíně pro tisk tkání a orgánů.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249" y="1670538"/>
            <a:ext cx="1801541" cy="1193704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4720449" y="3420313"/>
            <a:ext cx="1924309" cy="3754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</a:pPr>
            <a:r>
              <a:rPr lang="cs-CZ" sz="1600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4. Využití 3D tisku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5069857" y="3795800"/>
            <a:ext cx="6096000" cy="2322174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Průmysl a výroba: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tvorba prototypů, náhradních dílů, modelů.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Medicína: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tisk náhradních </a:t>
            </a:r>
            <a:r>
              <a:rPr lang="cs-CZ" sz="14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ástí kostí, dentálních náhrad, chirurgických nástrojů.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/>
                <a:ea typeface="Tahoma"/>
                <a:cs typeface="Tahoma"/>
              </a:rPr>
              <a:t>Stavebnictví:</a:t>
            </a:r>
            <a:r>
              <a:rPr lang="cs-CZ" sz="1400" kern="100" dirty="0">
                <a:effectLst/>
                <a:latin typeface="Tahoma"/>
                <a:ea typeface="Tahoma"/>
                <a:cs typeface="Tahoma"/>
              </a:rPr>
              <a:t> tisk komponent</a:t>
            </a:r>
            <a:r>
              <a:rPr lang="cs-CZ" sz="1400" kern="100" dirty="0">
                <a:latin typeface="Tahoma"/>
                <a:ea typeface="Tahoma"/>
                <a:cs typeface="Tahoma"/>
              </a:rPr>
              <a:t>,</a:t>
            </a:r>
            <a:r>
              <a:rPr lang="cs-CZ" sz="1400" kern="100" dirty="0">
                <a:effectLst/>
                <a:latin typeface="Tahoma"/>
                <a:ea typeface="Tahoma"/>
                <a:cs typeface="Tahoma"/>
              </a:rPr>
              <a:t> nebo dokonce celých domů z betonu či dalších materiálů.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Automobilový průmysl: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tvorba náhradních dílů, vylepšení výroby vozů.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Spotřební zboží: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výroba unikátních produktů a personalizovaných předmětů.</a:t>
            </a:r>
          </a:p>
        </p:txBody>
      </p:sp>
    </p:spTree>
    <p:extLst>
      <p:ext uri="{BB962C8B-B14F-4D97-AF65-F5344CB8AC3E}">
        <p14:creationId xmlns:p14="http://schemas.microsoft.com/office/powerpoint/2010/main" val="410437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936D7-157C-3FE5-8C20-B0CA7A143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90A271-8A08-88C4-1732-CCCB9D82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40651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Technologie 3D tisku: Přehled a využití</a:t>
            </a:r>
            <a:br>
              <a:rPr lang="cs-CZ" b="1" dirty="0"/>
            </a:br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700FFA0-45B8-A297-A825-C84A52257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991" y="4195483"/>
            <a:ext cx="2701226" cy="1517224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ACC54227-D4E3-BE01-001B-72E4E29F8261}"/>
              </a:ext>
            </a:extLst>
          </p:cNvPr>
          <p:cNvSpPr/>
          <p:nvPr/>
        </p:nvSpPr>
        <p:spPr>
          <a:xfrm>
            <a:off x="993024" y="1230289"/>
            <a:ext cx="3429347" cy="41088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</a:pPr>
            <a:r>
              <a:rPr lang="cs-CZ" sz="1600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cs-CZ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Výhody</a:t>
            </a:r>
            <a:r>
              <a:rPr lang="cs-CZ" sz="1600" b="1" kern="100" dirty="0">
                <a:effectLst/>
                <a:latin typeface="Aptos Display"/>
                <a:ea typeface="Times New Roman" panose="02020603050405020304" pitchFamily="18" charset="0"/>
                <a:cs typeface="Times New Roman" panose="02020603050405020304" pitchFamily="18" charset="0"/>
              </a:rPr>
              <a:t> technologie 3D tisku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158E390-5CD3-ECD1-131A-37070206E626}"/>
              </a:ext>
            </a:extLst>
          </p:cNvPr>
          <p:cNvSpPr/>
          <p:nvPr/>
        </p:nvSpPr>
        <p:spPr>
          <a:xfrm>
            <a:off x="1303825" y="1705474"/>
            <a:ext cx="668470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Rychlost a flexibilita: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umožňuje rychle vytvářet prototypy a upravovat návrhy.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Úspora materiálu: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přidávání materiálu pouze tam, kde je potřeba, minimalizuje odpad.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Personalizace: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jednoduchá přizpůsobitelnost produktu konkrétním požadavkům.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b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Dostupnost: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široká škála tiskáren, dostupných od hobby variant po průmyslové modely.</a:t>
            </a:r>
          </a:p>
        </p:txBody>
      </p:sp>
    </p:spTree>
    <p:extLst>
      <p:ext uri="{BB962C8B-B14F-4D97-AF65-F5344CB8AC3E}">
        <p14:creationId xmlns:p14="http://schemas.microsoft.com/office/powerpoint/2010/main" val="399166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11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56B9A40-E088-5CF8-EEFE-DDDEB33C83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3695397-3AC9-5E5A-08B7-BBC5289548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D05F893-5530-485C-79C8-FB4A6B5282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94F752E-5971-50FF-14BC-CA47A512A8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16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b="1" kern="10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Historie VR</a:t>
            </a:r>
            <a:br>
              <a:rPr lang="cs-CZ" sz="2000" kern="100" dirty="0">
                <a:effectLst/>
                <a:latin typeface="+mn-lt"/>
                <a:ea typeface="Aptos"/>
                <a:cs typeface="Times New Roman" panose="02020603050405020304" pitchFamily="18" charset="0"/>
              </a:rPr>
            </a:br>
            <a:endParaRPr lang="cs-CZ" dirty="0"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548547" y="1179485"/>
            <a:ext cx="3516412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1962 – první zařízení připomínající VR</a:t>
            </a:r>
          </a:p>
        </p:txBody>
      </p:sp>
      <p:sp>
        <p:nvSpPr>
          <p:cNvPr id="9" name="Obdélník 8"/>
          <p:cNvSpPr/>
          <p:nvPr/>
        </p:nvSpPr>
        <p:spPr>
          <a:xfrm>
            <a:off x="1071644" y="1582628"/>
            <a:ext cx="3629665" cy="77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vynalezl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Morton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Heilig</a:t>
            </a:r>
            <a:endParaRPr lang="cs-CZ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nabízelo vizuální a senzorické zážitky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komerčně se bohužel neujalo</a:t>
            </a:r>
          </a:p>
        </p:txBody>
      </p:sp>
      <p:sp>
        <p:nvSpPr>
          <p:cNvPr id="10" name="Obdélník 9"/>
          <p:cNvSpPr/>
          <p:nvPr/>
        </p:nvSpPr>
        <p:spPr>
          <a:xfrm>
            <a:off x="5844695" y="709610"/>
            <a:ext cx="2769412" cy="302134"/>
          </a:xfrm>
          <a:prstGeom prst="rect">
            <a:avLst/>
          </a:prstGeom>
          <a:gradFill>
            <a:gsLst>
              <a:gs pos="600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1965 –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Ultimate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Display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5733859" y="1110289"/>
            <a:ext cx="6096000" cy="10065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vynalezl 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Ivan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Sutherland</a:t>
            </a:r>
            <a:endParaRPr lang="cs-CZ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byla to jeho vize plně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imerzivního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virtuálního prostředí, které by simulovalo realitu tak dokonale, že by uživatel nemohl rozeznat rozdíl mezi virtuálním a skutečným světem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3889785" y="2397511"/>
            <a:ext cx="2655599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1968 –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Sword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Damocles</a:t>
            </a:r>
            <a:endParaRPr lang="cs-CZ" sz="14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3873161" y="2804804"/>
            <a:ext cx="6096000" cy="7760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vynalezl 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Ivan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Sutherland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se svým studentem 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Bobem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Sproullem</a:t>
            </a:r>
            <a:endParaRPr lang="cs-CZ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primitivní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head-mounted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display připojený k počítači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těžké, nekomfortní a nepoužitelné mimo laboratorní prostředí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548547" y="3615239"/>
            <a:ext cx="2517612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1977 –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Aspen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Movie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Map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432760" y="4089557"/>
            <a:ext cx="6096000" cy="14675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vyvinuto 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MIT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(Massachusetts Institute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of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Technology) a projekt vedl 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Andrew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Lippman</a:t>
            </a:r>
            <a:endParaRPr lang="cs-CZ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jedna z prvních simulací virtuálního prostředí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uživatelé mohli procházet městem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Aspen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na základě fotografií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začala se používat technologie pro simulátory letu (zejména ve vojenských a výcvikových programech)</a:t>
            </a:r>
          </a:p>
        </p:txBody>
      </p:sp>
      <p:sp>
        <p:nvSpPr>
          <p:cNvPr id="16" name="Obdélník 15"/>
          <p:cNvSpPr/>
          <p:nvPr/>
        </p:nvSpPr>
        <p:spPr>
          <a:xfrm>
            <a:off x="6324748" y="4816946"/>
            <a:ext cx="3286669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1985 – počátky komerčního vývoje</a:t>
            </a:r>
          </a:p>
        </p:txBody>
      </p:sp>
      <p:sp>
        <p:nvSpPr>
          <p:cNvPr id="20" name="Obdélník 19"/>
          <p:cNvSpPr/>
          <p:nvPr/>
        </p:nvSpPr>
        <p:spPr>
          <a:xfrm>
            <a:off x="6324748" y="5159164"/>
            <a:ext cx="6096000" cy="10065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společnost 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VPL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Research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(založil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Jaron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Lanier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začala vyvíjet komerční VR zařízení (Data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Glove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– rukavice pro interakci s VR,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EyePhone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–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headset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NASA využívala VR pro simulace v programech výzkumu vesmíru</a:t>
            </a:r>
          </a:p>
        </p:txBody>
      </p:sp>
    </p:spTree>
    <p:extLst>
      <p:ext uri="{BB962C8B-B14F-4D97-AF65-F5344CB8AC3E}">
        <p14:creationId xmlns:p14="http://schemas.microsoft.com/office/powerpoint/2010/main" val="1365453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b="1" kern="10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Historie VR</a:t>
            </a:r>
            <a:br>
              <a:rPr lang="cs-CZ" sz="2000" kern="100" dirty="0">
                <a:effectLst/>
                <a:latin typeface="+mn-lt"/>
                <a:ea typeface="Aptos"/>
                <a:cs typeface="Times New Roman" panose="02020603050405020304" pitchFamily="18" charset="0"/>
              </a:rPr>
            </a:br>
            <a:endParaRPr lang="cs-CZ" dirty="0">
              <a:latin typeface="+mn-lt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506923" y="1298312"/>
            <a:ext cx="3785652" cy="303929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1991 – první spotřebitelská VR (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Sega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VR</a:t>
            </a:r>
            <a:r>
              <a:rPr lang="cs-CZ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Obdélník 4"/>
          <p:cNvSpPr/>
          <p:nvPr/>
        </p:nvSpPr>
        <p:spPr>
          <a:xfrm>
            <a:off x="506923" y="1690688"/>
            <a:ext cx="359125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headset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pro herní konzole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nebyl nikdy uveden na trh</a:t>
            </a:r>
          </a:p>
        </p:txBody>
      </p:sp>
      <p:sp>
        <p:nvSpPr>
          <p:cNvPr id="7" name="Obdélník 6"/>
          <p:cNvSpPr/>
          <p:nvPr/>
        </p:nvSpPr>
        <p:spPr>
          <a:xfrm>
            <a:off x="6106863" y="930295"/>
            <a:ext cx="3860672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1995 – první spotřebitelská VR (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Nintendo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8" name="Obdélník 7"/>
          <p:cNvSpPr/>
          <p:nvPr/>
        </p:nvSpPr>
        <p:spPr>
          <a:xfrm>
            <a:off x="6194322" y="1341495"/>
            <a:ext cx="6096000" cy="12370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Nintendo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uvedlo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Virtual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Boy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konzole se základním 3D zobrazením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neuspěla kvůli omezené grafice a komfortu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VR se začala využívat ve filmech a simulacích pro lékařství, výcvik pilotů či architekturu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3739538" y="3015440"/>
            <a:ext cx="2557816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2000s – pomalejší pokrok</a:t>
            </a:r>
          </a:p>
        </p:txBody>
      </p:sp>
      <p:sp>
        <p:nvSpPr>
          <p:cNvPr id="18" name="Obdélník 17"/>
          <p:cNvSpPr/>
          <p:nvPr/>
        </p:nvSpPr>
        <p:spPr>
          <a:xfrm>
            <a:off x="3739538" y="3438981"/>
            <a:ext cx="6096000" cy="7760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zpomalení kvůli technologickým omezením (vysoké náklady, nízký výkon počítačů)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omezeno na průmyslové simulace, vědecký výzkum a armádu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506923" y="4237968"/>
            <a:ext cx="1989968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2012 – </a:t>
            </a:r>
            <a:r>
              <a:rPr lang="cs-CZ" sz="14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Oculus</a:t>
            </a: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Rift</a:t>
            </a:r>
          </a:p>
        </p:txBody>
      </p:sp>
      <p:sp>
        <p:nvSpPr>
          <p:cNvPr id="21" name="Obdélník 20"/>
          <p:cNvSpPr/>
          <p:nvPr/>
        </p:nvSpPr>
        <p:spPr>
          <a:xfrm>
            <a:off x="590051" y="4711092"/>
            <a:ext cx="6096000" cy="5455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vynalezl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Palmer</a:t>
            </a:r>
            <a:r>
              <a:rPr lang="cs-CZ" sz="14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cs-CZ" sz="1400" b="1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Luckey</a:t>
            </a:r>
            <a:endParaRPr lang="cs-CZ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odstartování moderní éry VR (lepší výkon, nižší náklady)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6169031" y="4540102"/>
            <a:ext cx="1842877" cy="302134"/>
          </a:xfrm>
          <a:prstGeom prst="rect">
            <a:avLst/>
          </a:prstGeom>
          <a:ln>
            <a:solidFill>
              <a:srgbClr val="B848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4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2020s - rozšíření</a:t>
            </a:r>
          </a:p>
        </p:txBody>
      </p:sp>
      <p:sp>
        <p:nvSpPr>
          <p:cNvPr id="23" name="Obdélník 22"/>
          <p:cNvSpPr/>
          <p:nvPr/>
        </p:nvSpPr>
        <p:spPr>
          <a:xfrm>
            <a:off x="5946896" y="5013226"/>
            <a:ext cx="6096000" cy="10065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vznikají lehčí a samostatné </a:t>
            </a:r>
            <a:r>
              <a:rPr lang="cs-CZ" sz="14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headsety</a:t>
            </a: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, které nevyžadují připojení k počítači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4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VR se rozšiřuje do oblastí vzdělávání, medicíny, psychologie, průmyslu a zábavy</a:t>
            </a:r>
          </a:p>
        </p:txBody>
      </p:sp>
    </p:spTree>
    <p:extLst>
      <p:ext uri="{BB962C8B-B14F-4D97-AF65-F5344CB8AC3E}">
        <p14:creationId xmlns:p14="http://schemas.microsoft.com/office/powerpoint/2010/main" val="139669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FCF5EDEB-29BB-5491-0D5A-EEA766290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2045462"/>
            <a:ext cx="6716272" cy="276707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A32D63B-C4E3-639E-2311-5C95FD9B4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641883"/>
            <a:ext cx="4172712" cy="557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63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1CEEBAF-4992-383B-1C08-AE287A672B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54EC028-11B6-E61A-DD09-CD3E22D57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F40737D-52CE-C27F-9123-156984D83B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FA51E187-54B3-48F6-3B36-22515B220B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60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1200" y="365125"/>
            <a:ext cx="10871200" cy="164774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den</a:t>
            </a:r>
          </a:p>
        </p:txBody>
      </p:sp>
      <p:sp>
        <p:nvSpPr>
          <p:cNvPr id="3" name="Obdélník 2"/>
          <p:cNvSpPr/>
          <p:nvPr/>
        </p:nvSpPr>
        <p:spPr>
          <a:xfrm>
            <a:off x="838199" y="1366542"/>
            <a:ext cx="10848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nastala menší změna programu. Místo práce s laserem jsme zavítali do sousedské dílny městské knihovny v Praze Dok16. </a:t>
            </a:r>
          </a:p>
        </p:txBody>
      </p:sp>
      <p:sp>
        <p:nvSpPr>
          <p:cNvPr id="7" name="Obdélník 6"/>
          <p:cNvSpPr/>
          <p:nvPr/>
        </p:nvSpPr>
        <p:spPr>
          <a:xfrm>
            <a:off x="838199" y="2373161"/>
            <a:ext cx="67845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b="0" i="0" dirty="0">
                <a:solidFill>
                  <a:srgbClr val="000000"/>
                </a:solidFill>
                <a:effectLst/>
                <a:latin typeface="WordVisi_MSFontService"/>
              </a:rPr>
              <a:t>Tam jsme si vyzkoušeli práci se dřevem. Dostali jsme za úkol naplánovat a sestavit vlastní židli nebo stoličku. Během procesu jsme narazili na spoustu překvapivých problémů, ale nakonec se to všem skupinám povedlo dokončit. Zároveň jsme si mohli vyzkoušet práci se stroji a nástroji, ke kterým bychom se normálně pravděpodobně nedostali. Myslím, že nám to přineslo mnoho praktických zkušeností.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3886199" y="5699334"/>
            <a:ext cx="6745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Bylo velmi zajímavé porovnat klasickou metodu výroby ze dřeva a moderní pokrokové technologie.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75EC79E-DCAF-42A5-4F05-FDB7B55010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503" y="4681484"/>
            <a:ext cx="1699995" cy="203570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1D675F3-BAC4-6D2E-2D73-2A72F7B51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0" y="2261449"/>
            <a:ext cx="2327564" cy="310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28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DD6F923-93DC-FA07-C1EE-089021D75E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29DB0018-62F7-0CB7-ED8F-8E313321A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DC209FE-C2FF-FE34-DD8A-5B282AD5D7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D733077-75FC-EFCD-A841-D75185D269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23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23382DF-9995-C235-B634-0E21000454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10D2587-D3BF-A517-E7A7-7D0D95074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DAA7CCDF-649A-FACF-F88F-7B1EAF5DB8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7277712-F695-E07D-E044-C292639587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38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1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6819AA2-49DE-9CFF-CB62-B96571F204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8BDB7D0-E52D-8AC8-3AF9-713A00D03D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25E5520-7E8C-8DF0-C80D-B2454D066C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4479" y="10"/>
            <a:ext cx="4014047" cy="685799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BA95876-F12A-4A77-461B-486C87C2FC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A08C029-F8D4-5F57-FFC1-7270ECA0CC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5802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660</TotalTime>
  <Words>870</Words>
  <Application>Microsoft Macintosh PowerPoint</Application>
  <PresentationFormat>Širokoúhlá obrazovka</PresentationFormat>
  <Paragraphs>78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5" baseType="lpstr">
      <vt:lpstr>Aptos</vt:lpstr>
      <vt:lpstr>Aptos Display</vt:lpstr>
      <vt:lpstr>Arial</vt:lpstr>
      <vt:lpstr>Arial Black</vt:lpstr>
      <vt:lpstr>Calibri</vt:lpstr>
      <vt:lpstr>Calibri Light</vt:lpstr>
      <vt:lpstr>Courier New</vt:lpstr>
      <vt:lpstr>Symbol</vt:lpstr>
      <vt:lpstr>Tahoma</vt:lpstr>
      <vt:lpstr>WordVisi_MSFontService</vt:lpstr>
      <vt:lpstr>Motiv Office</vt:lpstr>
      <vt:lpstr>3D TISK &amp; VIRTUÁLNÍ REALITA &amp; PRÁCE SE DŘEVEM  31. 10.–1. 11. 2024</vt:lpstr>
      <vt:lpstr>1. den</vt:lpstr>
      <vt:lpstr>Technologie 3D tisku: Přehled a využití </vt:lpstr>
      <vt:lpstr>Technologie 3D tisku: Přehled a využití </vt:lpstr>
      <vt:lpstr>Technologie 3D tisku: Přehled a využití </vt:lpstr>
      <vt:lpstr>Prezentace aplikace PowerPoint</vt:lpstr>
      <vt:lpstr>Historie VR </vt:lpstr>
      <vt:lpstr>Historie VR </vt:lpstr>
      <vt:lpstr>Prezentace aplikace PowerPoint</vt:lpstr>
      <vt:lpstr>Prezentace aplikace PowerPoint</vt:lpstr>
      <vt:lpstr>2. den</vt:lpstr>
      <vt:lpstr>Prezentace aplikace PowerPoint</vt:lpstr>
      <vt:lpstr>Prezentace aplikace PowerPoint</vt:lpstr>
      <vt:lpstr>Prezentace aplikace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TISK &amp; VIRTUÁLNÍ REALITA &amp; PRÁCE SE DŘEVEM</dc:title>
  <dc:creator>Barbora Olejníková</dc:creator>
  <cp:lastModifiedBy>Martin Sourada</cp:lastModifiedBy>
  <cp:revision>19</cp:revision>
  <dcterms:created xsi:type="dcterms:W3CDTF">2024-11-27T06:05:05Z</dcterms:created>
  <dcterms:modified xsi:type="dcterms:W3CDTF">2025-06-26T08:51:33Z</dcterms:modified>
</cp:coreProperties>
</file>