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44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69266d173c41e4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69266d173c41e4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10f275d1f1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10f275d1f1_2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9e8de67328faba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9e8de67328fabaa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9e8de67328fabaa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9e8de67328fabaa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10f275d1f1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10f275d1f1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9e8de67328fabaa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9e8de67328fabaa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9e8de67328fabaa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9e8de67328fabaa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d237ac9cbcb78f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d237ac9cbcb78fa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9e8de67328fabaa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9e8de67328fabaa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d3635681cd749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d3635681cd749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3f868d63fe893a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3f868d63fe893a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9e8de67328fabaa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9e8de67328fabaa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f26e84a02579b96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f26e84a02579b96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9e8de67328fabaa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9e8de67328fabaa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9e8de67328fabaa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9e8de67328fabaa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101d5f6d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1101d5f6d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1101d5f6d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1101d5f6d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FBMI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Skupina 3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Robert Převrátil, Štěpán Žák, Anna Tatíčková, Anna Chodounská, Barbora Vejpuská, Sean William Grün, Jáchym Krejčí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Metoda EEG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/>
              <a:t>Ing. Filip Černý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/>
              <a:t>navštívili jsme laboratoř s přístroji EEG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/>
              <a:t>měli jsme možnost přístroj na sobě vyzkoušet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/>
              <a:t>elektroencefalografie = vyšetřovací metoda, která zaznamenává elektrické signály mozku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/>
              <a:t>neuron - základní nervová buňka (denbrity - krátké větvené výběžky, axony - nervová vlákna) 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/>
              <a:t>podnět (mluvení, chůze) musí tvořit vždy více neuronů 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/>
              <a:t>rychlý způsob komunikace - snaha naměřit tuto rychlost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/>
              <a:t>standardní počet elektrod, které se používají, je 20 (pro lepší kontakt elektrod s pokožkou se používají elektrovodivé gely)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/>
              <a:t>jsou schopné zaznamenat 10 000 vzorků za vteřinu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/>
              <a:t>diagnostika chorob - epilepsie (patologická aktivita, záchvaty, lze zachytit dříve než se projeví)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/>
              <a:t>monitoruje spánek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500" y="270300"/>
            <a:ext cx="3452175" cy="460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 rotWithShape="1">
          <a:blip r:embed="rId4">
            <a:alphaModFix/>
          </a:blip>
          <a:srcRect l="9578" r="12799"/>
          <a:stretch/>
        </p:blipFill>
        <p:spPr>
          <a:xfrm>
            <a:off x="3986725" y="270300"/>
            <a:ext cx="4764037" cy="460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Konstrukce fotopletysmografického snímače srdeční aktivity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392575"/>
            <a:ext cx="5080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Ing. Pavel Smrčka, Ph. D.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měli jsme možnost si vytvořit vlastní přístroj k snímání srdeční aktivity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typy fotopletysmografu: oxymetr (nemocnice), chytrá zařízení (domácnost - hodinky)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můžeme zachytit tepovou frekvenci, okysličení krve a pružnost cév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při našem experimentu jsme se pokusili sestavit zařízení pro snímání činnosti srdce</a:t>
            </a:r>
            <a:endParaRPr sz="1500"/>
          </a:p>
        </p:txBody>
      </p:sp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l="-3103"/>
          <a:stretch/>
        </p:blipFill>
        <p:spPr>
          <a:xfrm>
            <a:off x="5605175" y="1185350"/>
            <a:ext cx="3028199" cy="18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 rotWithShape="1">
          <a:blip r:embed="rId4">
            <a:alphaModFix/>
          </a:blip>
          <a:srcRect t="-4989" b="7352"/>
          <a:stretch/>
        </p:blipFill>
        <p:spPr>
          <a:xfrm rot="-5400000">
            <a:off x="6462173" y="2854151"/>
            <a:ext cx="1938624" cy="2403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b="1"/>
              <a:t>Optika</a:t>
            </a:r>
            <a:endParaRPr b="1"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40350" y="1017725"/>
            <a:ext cx="8463300" cy="39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543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5"/>
              <a:buChar char="●"/>
            </a:pPr>
            <a:r>
              <a:rPr lang="cs" sz="1525"/>
              <a:t>Julie Rajtová, Laura Trnková</a:t>
            </a:r>
            <a:endParaRPr sz="1525"/>
          </a:p>
          <a:p>
            <a:pPr marL="457200" lvl="0" indent="-32543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5"/>
              <a:buChar char="●"/>
            </a:pPr>
            <a:r>
              <a:rPr lang="cs" sz="1525"/>
              <a:t>Oční optika se zaměřuje na zkoumání a korekci zrakových vad pomocí optických přístrojů.</a:t>
            </a:r>
            <a:endParaRPr sz="1525"/>
          </a:p>
          <a:p>
            <a:pPr marL="457200" lvl="0" indent="-32543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5"/>
              <a:buChar char="●"/>
            </a:pPr>
            <a:r>
              <a:rPr lang="cs" sz="1525"/>
              <a:t>Zrakové vady:</a:t>
            </a:r>
            <a:endParaRPr sz="1525"/>
          </a:p>
          <a:p>
            <a:pPr marL="914400" lvl="1" indent="-32543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5"/>
              <a:buChar char="○"/>
            </a:pPr>
            <a:r>
              <a:rPr lang="cs" sz="1525"/>
              <a:t>Krátkozrakost (myopie)</a:t>
            </a:r>
            <a:endParaRPr sz="1525"/>
          </a:p>
          <a:p>
            <a:pPr marL="914400" lvl="1" indent="-32543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5"/>
              <a:buChar char="○"/>
            </a:pPr>
            <a:r>
              <a:rPr lang="cs" sz="1525"/>
              <a:t>Dalekozrakost (hyperopie)</a:t>
            </a:r>
            <a:endParaRPr sz="1525"/>
          </a:p>
          <a:p>
            <a:pPr marL="914400" lvl="1" indent="-32543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5"/>
              <a:buChar char="○"/>
            </a:pPr>
            <a:r>
              <a:rPr lang="cs" sz="1525"/>
              <a:t>Astigmatismus</a:t>
            </a:r>
            <a:endParaRPr sz="1525"/>
          </a:p>
          <a:p>
            <a:pPr marL="914400" lvl="1" indent="-32543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5"/>
              <a:buChar char="○"/>
            </a:pPr>
            <a:r>
              <a:rPr lang="cs" sz="1525"/>
              <a:t>Presbyopie (stárnutí zraku)</a:t>
            </a:r>
            <a:endParaRPr sz="152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25"/>
          </a:p>
          <a:p>
            <a:pPr marL="457200" lvl="0" indent="-325437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525"/>
              <a:buChar char="●"/>
            </a:pPr>
            <a:r>
              <a:rPr lang="cs" sz="1525"/>
              <a:t>Pomocí přesného fotoaparatu jsme si fotili oči, abychom zjistili pravou krásu našich očí</a:t>
            </a:r>
            <a:endParaRPr sz="1525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718" y="246424"/>
            <a:ext cx="3242303" cy="24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7150" y="117375"/>
            <a:ext cx="3361751" cy="4791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3999" y="2859209"/>
            <a:ext cx="3361749" cy="1889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Nano laboratoř </a:t>
            </a:r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69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" i="1"/>
              <a:t>doc. Ing. Petr Písařík, Ph.D.</a:t>
            </a:r>
            <a:endParaRPr i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"/>
              <a:t>Vysvětlení techniky pokrytí povrchu nano vrstvou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"/>
              <a:t>Laser s výkonem jederného bloku Temelína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"/>
              <a:t>Zubní implantáty, šrouby do kostí - pokryté nano vrstvou stříbra (aby v otevřené ráně nevznikala infekce), umělé cévy,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1700" y="267075"/>
            <a:ext cx="4830697" cy="4609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Laboratoř JIP</a:t>
            </a:r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799200" cy="29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7977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65"/>
              <a:buChar char="●"/>
            </a:pPr>
            <a:r>
              <a:rPr lang="cs" sz="1565" i="1"/>
              <a:t>doc. Ing Martin Rožáne, Ph. D.</a:t>
            </a:r>
            <a:endParaRPr sz="1565" i="1"/>
          </a:p>
          <a:p>
            <a:pPr marL="457200" lvl="0" indent="-327977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65"/>
              <a:buChar char="●"/>
            </a:pPr>
            <a:r>
              <a:rPr lang="cs" sz="1565"/>
              <a:t>Byl nám představen realistický model pacienta + EKG</a:t>
            </a:r>
            <a:endParaRPr sz="1565"/>
          </a:p>
          <a:p>
            <a:pPr marL="457200" lvl="0" indent="-327977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65"/>
              <a:buChar char="●"/>
            </a:pPr>
            <a:r>
              <a:rPr lang="cs" sz="1565"/>
              <a:t>Otevřené břicho s robotickými orgány</a:t>
            </a:r>
            <a:endParaRPr sz="1565"/>
          </a:p>
          <a:p>
            <a:pPr marL="457200" lvl="0" indent="-327977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65"/>
              <a:buChar char="●"/>
            </a:pPr>
            <a:r>
              <a:rPr lang="cs" sz="1565"/>
              <a:t>Mrká, dýchá, má tep, rozšiřují a zužují se mu zorničky </a:t>
            </a:r>
            <a:endParaRPr sz="1565"/>
          </a:p>
          <a:p>
            <a:pPr marL="457200" lvl="0" indent="-327977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65"/>
              <a:buChar char="●"/>
            </a:pPr>
            <a:r>
              <a:rPr lang="cs" sz="1565"/>
              <a:t>Pomocí počítače simulace všelijakých symptomů a chorob (otok jazyka, ztráta vědomí)</a:t>
            </a:r>
            <a:endParaRPr sz="1565"/>
          </a:p>
          <a:p>
            <a:pPr marL="457200" lvl="0" indent="-327977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65"/>
              <a:buChar char="●"/>
            </a:pPr>
            <a:r>
              <a:rPr lang="cs" sz="1565"/>
              <a:t>Cena: 8 milionů</a:t>
            </a:r>
            <a:endParaRPr sz="1565"/>
          </a:p>
          <a:p>
            <a:pPr marL="457200" lvl="0" indent="-327977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65"/>
              <a:buChar char="●"/>
            </a:pPr>
            <a:r>
              <a:rPr lang="cs" sz="1565"/>
              <a:t>Slouží studentům k simulaci péče o pacienta na jednotce intenzivní péče</a:t>
            </a:r>
            <a:endParaRPr sz="1565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endParaRPr sz="1565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9225" y="152400"/>
            <a:ext cx="6451604" cy="4838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2373" y="152400"/>
            <a:ext cx="3629013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b="1"/>
              <a:t>Umělá</a:t>
            </a:r>
            <a:r>
              <a:rPr lang="cs"/>
              <a:t> </a:t>
            </a:r>
            <a:r>
              <a:rPr lang="cs" b="1"/>
              <a:t>ventilace</a:t>
            </a:r>
            <a:endParaRPr b="1"/>
          </a:p>
        </p:txBody>
      </p:sp>
      <p:sp>
        <p:nvSpPr>
          <p:cNvPr id="113" name="Google Shape;113;p22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5334600" cy="55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 i="1"/>
              <a:t>Ing. Václav Ort, Ph.D.</a:t>
            </a:r>
            <a:endParaRPr sz="1500" i="1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Jedním z našich experimentů byla umělá ventilace 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V experimentu jsme se naučili, že se plíce pacienta s umělou ventilací poškozují a doktor soupeří s časem (pacienta musí vyléčit než zemře na fatální požkození plic)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Viděli jsme různé typy ventilací:</a:t>
            </a:r>
            <a:endParaRPr sz="150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cs"/>
              <a:t>1. Ventilátor, který plně dýchá plíce (hodně poškozuje)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cs"/>
              <a:t>2. Ventilátor, který polovičně dýchá plíce avšak dýchá 2x častěji (méně požkozuje)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cs"/>
              <a:t>3. Ventilátor, který pacientovi dává rychlé mini nádechy a výdechy s frekvencí 15.5 Hz za sekundu (stále požkozuje plíce, ale nejméně)</a:t>
            </a:r>
            <a:endParaRPr sz="1300"/>
          </a:p>
        </p:txBody>
      </p:sp>
      <p:pic>
        <p:nvPicPr>
          <p:cNvPr id="114" name="Google Shape;11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8475" y="1309950"/>
            <a:ext cx="3530877" cy="2662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>
            <a:spLocks noGrp="1"/>
          </p:cNvSpPr>
          <p:nvPr>
            <p:ph type="title"/>
          </p:nvPr>
        </p:nvSpPr>
        <p:spPr>
          <a:xfrm>
            <a:off x="311705" y="579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Fyzioterapie</a:t>
            </a:r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091300" cy="33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 i="1"/>
              <a:t>Ing. Mgr. Aleš Příhoda</a:t>
            </a:r>
            <a:endParaRPr sz="1500" i="1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Rehabilitace, která se zabývá léčbou pohybového systému </a:t>
            </a:r>
            <a:endParaRPr sz="1500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Fyzioterapeut není doktor ale specialista na problematiku pohybového aparátu </a:t>
            </a:r>
            <a:endParaRPr sz="1500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Co léčí? - poškození nervového systému, stavy po úrazech a operacích, vrozené vývojové vady, bolesti a omezení v pohybovém aparátu, problémy s pohybem v souvislosti s civilizačními nemocemi </a:t>
            </a:r>
            <a:endParaRPr sz="1500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Studium je náročné, může být naplňující - poznáte celé lidské tělo, zjistíte jakého pohybu je schopné </a:t>
            </a:r>
            <a:endParaRPr sz="1500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500"/>
              <a:t>Bakalářské i navazující magisterské studium </a:t>
            </a:r>
            <a:endParaRPr sz="1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400" y="245976"/>
            <a:ext cx="3934592" cy="4680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9653" y="231638"/>
            <a:ext cx="3624600" cy="4680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Laboratoř záchranáři </a:t>
            </a:r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313400" cy="34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10000"/>
          </a:bodyPr>
          <a:lstStyle/>
          <a:p>
            <a:pPr marL="457200" lvl="0" indent="-324619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sz="3183" i="1"/>
              <a:t>PhDr. Mgr. Pavel Böhm, Ph.D., MSc., MBA</a:t>
            </a:r>
            <a:endParaRPr sz="3183" i="1"/>
          </a:p>
          <a:p>
            <a:pPr marL="457200" lvl="0" indent="-324619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sz="3183"/>
              <a:t>Popis výcviku záchranářů a úspěchů studentů FBMI v záchranářských soutěžích </a:t>
            </a:r>
            <a:endParaRPr sz="3183"/>
          </a:p>
          <a:p>
            <a:pPr marL="457200" lvl="0" indent="-324619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sz="3183"/>
              <a:t>Návštěva proběhla v laboratoři záchranářů, kde jsme si prohlédli ambulanci vybavenou realistickým modelem pacienta.</a:t>
            </a:r>
            <a:endParaRPr sz="3183"/>
          </a:p>
          <a:p>
            <a:pPr marL="457200" lvl="0" indent="-324619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sz="3183"/>
              <a:t>Model pacienta byl simulátor s životními funkcemi, schopný zvracet a močit.</a:t>
            </a:r>
            <a:endParaRPr sz="3183"/>
          </a:p>
          <a:p>
            <a:pPr marL="457200" lvl="0" indent="-324619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sz="3183"/>
              <a:t>Pacient simulátor dokázal napodobit srdeční zástavu a měl nastavitelný tep.</a:t>
            </a:r>
            <a:endParaRPr sz="3183"/>
          </a:p>
          <a:p>
            <a:pPr marL="457200" lvl="0" indent="-324619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sz="3183"/>
              <a:t>Součástí vybavení byl přístroj EKG s hodnotou 2 miliony korun českých, který slouží k monitorování srdeční činnosti.</a:t>
            </a:r>
            <a:endParaRPr sz="3183"/>
          </a:p>
          <a:p>
            <a:pPr marL="457200" lvl="0" indent="-324619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sz="3183"/>
              <a:t>Viděli jsme ukázku násilného vstřiku živin do kosti, což se používá, když je pacient v bezvědomí a nelze najít žílu pro nitrožilní vstup.</a:t>
            </a:r>
            <a:endParaRPr sz="3183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72475"/>
            <a:ext cx="4419599" cy="3314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463" y="672488"/>
            <a:ext cx="4419536" cy="3314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311700" y="42746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Ochrana obyvatel </a:t>
            </a:r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311700" y="1192400"/>
            <a:ext cx="4044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29685" algn="l" rtl="0">
              <a:spcBef>
                <a:spcPts val="0"/>
              </a:spcBef>
              <a:spcAft>
                <a:spcPts val="0"/>
              </a:spcAft>
              <a:buSzPts val="1592"/>
              <a:buChar char="●"/>
            </a:pPr>
            <a:r>
              <a:rPr lang="cs" sz="1591" i="1"/>
              <a:t>Ing. Martin Staněk, Ph.D</a:t>
            </a:r>
            <a:endParaRPr sz="1591" i="1"/>
          </a:p>
          <a:p>
            <a:pPr marL="457200" lvl="0" indent="-329685" algn="l" rtl="0">
              <a:spcBef>
                <a:spcPts val="0"/>
              </a:spcBef>
              <a:spcAft>
                <a:spcPts val="0"/>
              </a:spcAft>
              <a:buSzPts val="1592"/>
              <a:buChar char="●"/>
            </a:pPr>
            <a:r>
              <a:rPr lang="cs" sz="1591"/>
              <a:t>Záchranáři jsou důležitou složkou ochrany obyvatel </a:t>
            </a:r>
            <a:endParaRPr sz="1591"/>
          </a:p>
          <a:p>
            <a:pPr marL="457200" lvl="0" indent="-329685" algn="l" rtl="0">
              <a:spcBef>
                <a:spcPts val="0"/>
              </a:spcBef>
              <a:spcAft>
                <a:spcPts val="0"/>
              </a:spcAft>
              <a:buSzPts val="1592"/>
              <a:buChar char="●"/>
            </a:pPr>
            <a:r>
              <a:rPr lang="cs" sz="1591"/>
              <a:t>Záchranáři řídí záchranu lidí při mimořádné události např.: aktivní střelba, povodně</a:t>
            </a:r>
            <a:endParaRPr sz="1591"/>
          </a:p>
          <a:p>
            <a:pPr marL="457200" lvl="0" indent="-329685" algn="l" rtl="0">
              <a:spcBef>
                <a:spcPts val="0"/>
              </a:spcBef>
              <a:spcAft>
                <a:spcPts val="0"/>
              </a:spcAft>
              <a:buSzPts val="1592"/>
              <a:buChar char="●"/>
            </a:pPr>
            <a:r>
              <a:rPr lang="cs" sz="1591"/>
              <a:t>Mohli jsme vidět modelovou ukázku srážky autobusu s kamionem na tramvajových kolejích a příkladný příjezd záchranných složek </a:t>
            </a:r>
            <a:endParaRPr sz="159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400"/>
          </a:p>
        </p:txBody>
      </p:sp>
      <p:pic>
        <p:nvPicPr>
          <p:cNvPr id="145" name="Google Shape;14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3" y="1373550"/>
            <a:ext cx="4260303" cy="23964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>
            <a:spLocks noGrp="1"/>
          </p:cNvSpPr>
          <p:nvPr>
            <p:ph type="title"/>
          </p:nvPr>
        </p:nvSpPr>
        <p:spPr>
          <a:xfrm>
            <a:off x="311700" y="1880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Laboratoř anatomických modelů</a:t>
            </a:r>
            <a:endParaRPr/>
          </a:p>
        </p:txBody>
      </p:sp>
      <p:sp>
        <p:nvSpPr>
          <p:cNvPr id="151" name="Google Shape;151;p28"/>
          <p:cNvSpPr txBox="1">
            <a:spLocks noGrp="1"/>
          </p:cNvSpPr>
          <p:nvPr>
            <p:ph type="body" idx="1"/>
          </p:nvPr>
        </p:nvSpPr>
        <p:spPr>
          <a:xfrm>
            <a:off x="155850" y="683775"/>
            <a:ext cx="8832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512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0"/>
              <a:buChar char="●"/>
            </a:pPr>
            <a:r>
              <a:rPr lang="cs" sz="1520" i="1"/>
              <a:t>Ing. Martina Dingová Šliková, Ph.D.</a:t>
            </a:r>
            <a:endParaRPr sz="1520" i="1"/>
          </a:p>
          <a:p>
            <a:pPr marL="457200" lvl="0" indent="-32512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0"/>
              <a:buChar char="●"/>
            </a:pPr>
            <a:r>
              <a:rPr lang="cs" sz="1520"/>
              <a:t>Návštěva proběhla v laboratoři s anatomickými modely, kde jsme se seznámili s těly uchovanými metodou plastinace. (Konzervace biologických tkání, při které se tekutiny v těle nahrazují silikonem, což umožňuje dlouhodobé uchování a detailní zkoumání orgánů a struktur.)</a:t>
            </a:r>
            <a:endParaRPr sz="1520"/>
          </a:p>
          <a:p>
            <a:pPr marL="457200" lvl="0" indent="-32512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0"/>
              <a:buChar char="●"/>
            </a:pPr>
            <a:r>
              <a:rPr lang="cs" sz="1520"/>
              <a:t>Těla byla konzervována plastinací – metodou, která zajišťuje dlouhodobou konzervaci tkání.</a:t>
            </a:r>
            <a:endParaRPr sz="1520"/>
          </a:p>
          <a:p>
            <a:pPr marL="457200" lvl="0" indent="-32512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0"/>
              <a:buChar char="●"/>
            </a:pPr>
            <a:r>
              <a:rPr lang="cs" sz="1520"/>
              <a:t>Bylo zde vystaveno:</a:t>
            </a:r>
            <a:endParaRPr sz="1520"/>
          </a:p>
          <a:p>
            <a:pPr marL="914400" lvl="1" indent="-325119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0"/>
              <a:buChar char="○"/>
            </a:pPr>
            <a:r>
              <a:rPr lang="cs" sz="1520"/>
              <a:t>Tři těla mužů, která zemřela ve středním věku; příčina smrti není známá.</a:t>
            </a:r>
            <a:endParaRPr sz="1520"/>
          </a:p>
          <a:p>
            <a:pPr marL="914400" lvl="1" indent="-325119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0"/>
              <a:buChar char="○"/>
            </a:pPr>
            <a:r>
              <a:rPr lang="cs" sz="1520"/>
              <a:t>Z ženského těla měli jen rozmnožovací soustavu a vylučovací ústrojí.</a:t>
            </a:r>
            <a:endParaRPr sz="1520"/>
          </a:p>
          <a:p>
            <a:pPr marL="914400" lvl="1" indent="-325119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0"/>
              <a:buChar char="○"/>
            </a:pPr>
            <a:r>
              <a:rPr lang="cs" sz="1520"/>
              <a:t>Samostatný model míchy s mozkem.</a:t>
            </a:r>
            <a:endParaRPr sz="1520"/>
          </a:p>
          <a:p>
            <a:pPr marL="914400" lvl="1" indent="-325119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0"/>
              <a:buChar char="○"/>
            </a:pPr>
            <a:r>
              <a:rPr lang="cs" sz="1520"/>
              <a:t>Příčný řez hlavou, který umožnil pohled na strukturu mozku a dalších částí hlavy.</a:t>
            </a:r>
            <a:endParaRPr sz="1520"/>
          </a:p>
          <a:p>
            <a:pPr marL="914400" lvl="1" indent="-325119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20"/>
              <a:buChar char="○"/>
            </a:pPr>
            <a:r>
              <a:rPr lang="cs" sz="1520"/>
              <a:t>Výstava umožnila detailní pohled na lidskou anatomii, který běžně není k vidění, což je cenné pro studium i pochopení fungování lidského těla.</a:t>
            </a:r>
            <a:endParaRPr sz="1520"/>
          </a:p>
          <a:p>
            <a:pPr marL="91440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cs" sz="1520"/>
              <a:t>1 tělo = 1 milion Kč,-</a:t>
            </a:r>
            <a:endParaRPr sz="152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440"/>
              <a:buNone/>
            </a:pPr>
            <a:endParaRPr sz="72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Osobní dojmy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cs"/>
              <a:t>Dozvěděli jsme se spoustu nových informací, vyzkoušeli jsme si i něco ručně vyrobit, získali jsme dobrý odhad, co to znamená studovat FBMI a celkově hodnotíme projekt velmi pozitivně!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Zdroje</a:t>
            </a:r>
            <a:endParaRPr/>
          </a:p>
        </p:txBody>
      </p:sp>
      <p:sp>
        <p:nvSpPr>
          <p:cNvPr id="163" name="Google Shape;16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cs"/>
              <a:t>Vycházeli jsme jen z informací, které jsme si pamatovali a zapsali na Fakultě biomedicínského inženýrství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912</Words>
  <Application>Microsoft Office PowerPoint</Application>
  <PresentationFormat>Předvádění na obrazovce (16:9)</PresentationFormat>
  <Paragraphs>87</Paragraphs>
  <Slides>18</Slides>
  <Notes>18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0" baseType="lpstr">
      <vt:lpstr>Arial</vt:lpstr>
      <vt:lpstr>Simple Light</vt:lpstr>
      <vt:lpstr>FBMI Skupina 3</vt:lpstr>
      <vt:lpstr>Metoda EEG</vt:lpstr>
      <vt:lpstr>Prezentace aplikace PowerPoint</vt:lpstr>
      <vt:lpstr>Konstrukce fotopletysmografického snímače srdeční aktivity</vt:lpstr>
      <vt:lpstr>Optika</vt:lpstr>
      <vt:lpstr>Prezentace aplikace PowerPoint</vt:lpstr>
      <vt:lpstr>Nano laboratoř </vt:lpstr>
      <vt:lpstr>Laboratoř JIP</vt:lpstr>
      <vt:lpstr>Prezentace aplikace PowerPoint</vt:lpstr>
      <vt:lpstr>Umělá ventilace</vt:lpstr>
      <vt:lpstr>Fyzioterapie</vt:lpstr>
      <vt:lpstr>Prezentace aplikace PowerPoint</vt:lpstr>
      <vt:lpstr>Laboratoř záchranáři </vt:lpstr>
      <vt:lpstr>Prezentace aplikace PowerPoint</vt:lpstr>
      <vt:lpstr>Ochrana obyvatel </vt:lpstr>
      <vt:lpstr>Laboratoř anatomických modelů</vt:lpstr>
      <vt:lpstr>Osobní dojmy 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Denisa Neubauerová</dc:creator>
  <cp:lastModifiedBy>Denisa Neubauerová</cp:lastModifiedBy>
  <cp:revision>1</cp:revision>
  <dcterms:modified xsi:type="dcterms:W3CDTF">2024-11-18T07:02:20Z</dcterms:modified>
</cp:coreProperties>
</file>