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8" r:id="rId6"/>
    <p:sldId id="259" r:id="rId7"/>
    <p:sldId id="262" r:id="rId8"/>
    <p:sldId id="263" r:id="rId9"/>
    <p:sldId id="265" r:id="rId10"/>
    <p:sldId id="269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67FB44-433E-DE4B-B3F8-A47C75D2CADA}" v="1" dt="2025-06-20T21:25:44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16" d="100"/>
          <a:sy n="116" d="100"/>
        </p:scale>
        <p:origin x="3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F442BE-5EDB-0BD6-C7AB-D0355E0A20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BA56B40-6A75-4E0E-35D2-8BCF9CECC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130DA4B-3E80-FA68-E829-8872B6291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D09D76-DF2A-D576-CCED-E91A3CF2C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4DBEF4E-755B-42D5-7190-0711866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846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6826BB-4A41-A3C0-8AE4-A1F507F8B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63B486-239D-37A1-EA8E-9286DA34A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3FB7CA6-D7B1-1566-ECE8-ACB841D74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465780C-19CD-3267-1F53-C0074508D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1E33C7D-0FDA-F3F4-A9E8-6D20BB5A4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5391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ED6BD1-D14B-D4D1-7602-3AAAB13C6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BA9FBBC-60C9-E185-E77F-09BBB8F0B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EA3672-E082-C6A6-C380-B53F80E60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A318A9C-54A4-F757-5620-F79770D1F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3F1D62D-AF51-8BE9-86F1-5B0A5120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0476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15BD3A-567E-3650-12D0-427C94AB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75A390-41B1-4232-18C7-E58783BE99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B672579-A117-8C6E-0C70-52E552EC6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62C6BE8-F027-5C26-7AA5-2F4723C04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90AA7B6-2F8D-91D6-EDB8-9D4B33BBA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2C076BD-8E64-3D59-89A5-12A8289BD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546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316238-93A7-19CC-FED2-C1C58E587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BD03B1A-EF56-109B-01C7-11BB8CFBD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5262699-613B-2C18-7620-669D0676D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47434AF-9004-64C4-AE59-D28C7DEA1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9BB148C-58F1-C60E-2EB4-C6791D337E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16C8EFE-F97A-7C80-293B-514A5B75C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86CB6F75-8BCB-E8E5-3120-42015B03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715962E-4C14-BC75-1A60-07FB7DBD5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444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930DAB-1B96-A432-8696-BC4AB2E6C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EDC8084-2ED0-EC5C-280A-C49FAFEB7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18A77D5-E94C-3CDB-57BF-E2F7110D5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92B779A-A9F5-6821-5DF2-97DDCE76A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484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0A59CB4-8FC1-EEA9-4970-921C6B500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A18771A-4108-AF15-453C-1F3280D0C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D0B02F5-B65D-2B04-7160-0FBC4CBB5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124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7C73E5-DB54-D008-3A88-E7655E0A7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F9034D-F02B-E307-BE0F-3F78CD1A0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6C26B4F-5442-4997-890D-E18C58EC2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48D8AF5-E86B-3C61-FF2B-1134897F8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0E52DC0-3309-CB04-2085-615CDECCE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32CE762-0F25-D5CD-4E00-D0E91E986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649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E8C1F1-CF6D-B604-AA72-2BA04230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AB6DED5-0D28-FB9C-88BC-5CC0FE631D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A1A4191-3EAD-E2BF-A035-75EF0B45C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9DA3EC-C00C-A0EB-175F-2BED573C1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59AD66C-D302-70AE-D8C1-F884C8883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9123CD3-F850-0F56-665E-5D4E5FE67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4512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05EE77-5B63-7F54-27BA-F4F7B640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8D39F01-64A8-E57C-699C-5DD6A74EC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7451E3-E493-C652-84CE-017BB8D05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DFC59B-83B2-484C-FD5C-95D8AD21A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B76B359-3506-7FCA-4B91-6CC9EE462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234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FCF5C89-5BF5-E514-3500-91C95FBA9E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C4A9CC2-A9B9-3B01-5E2D-3B6DCE52B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230159-4AFA-CCD2-A500-3D15ACC2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73E41D-F7A2-5760-5ADA-74523FA20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347DE3-D729-DA11-DF42-D95D3678D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76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459B11D-EFC2-A514-F514-98127E1A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11819E2-4959-40B6-1AE6-C965260AD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C99615D-DEC5-CB98-6B01-5E7E570296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F6DDA-A4B6-4B8E-A136-0454558E34B3}" type="datetimeFigureOut">
              <a:rPr lang="cs-CZ" smtClean="0"/>
              <a:t>20.06.2025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F0A53B-0A76-C964-948F-C44F5F48AD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A1830E-24E2-820A-3876-043434DCBE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68829-973D-4A15-81A5-A71EBCC2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603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ymstola.sharepoint.com/:v:/s/Kreativnsvty-projekty5.-7.5.2025/EbVmGo0tJy9OrbMPExlx6GYBkx_XKh4WBD_JnIuHp3zC0A?e=4BZsO7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s://gymstola.sharepoint.com/:v:/s/Kreativnsvty-projekty5.-7.5.2025/EVLrTHWaWQVDjiIeK_A2bx0BatihhPo3Eu96xA5jV2lojQ?e=Bxkbt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s://gymstola.sharepoint.com/:v:/s/Kreativnsvty-projekty5.-7.5.2025/EW_axjeMNklIkvIbH1_dJ0MBazXSEpEMnLawUxF5BRM-Rg?e=dcPTxE" TargetMode="External"/><Relationship Id="rId4" Type="http://schemas.openxmlformats.org/officeDocument/2006/relationships/hyperlink" Target="https://gymstola.sharepoint.com/:v:/s/Kreativnsvty-projekty5.-7.5.2025/EblM9WQa51FPpi35zQa8TsUBNJ9ptcIwwgxBVeTfIA2gcg?e=9hUFl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86" name="Rectangle 6185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88" name="Rectangle 6187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E9A8346-F553-BE1F-D101-3951C554E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2361" y="4748796"/>
            <a:ext cx="8804444" cy="1004048"/>
          </a:xfrm>
        </p:spPr>
        <p:txBody>
          <a:bodyPr anchor="b">
            <a:normAutofit/>
          </a:bodyPr>
          <a:lstStyle/>
          <a:p>
            <a:pPr algn="l"/>
            <a:r>
              <a:rPr lang="cs-CZ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Kreativní světy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AC13AF4-4E71-3C4C-25FC-F4B095C98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2540" y="5822528"/>
            <a:ext cx="9233467" cy="467947"/>
          </a:xfrm>
        </p:spPr>
        <p:txBody>
          <a:bodyPr>
            <a:normAutofit/>
          </a:bodyPr>
          <a:lstStyle/>
          <a:p>
            <a:pPr algn="l"/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</a:rPr>
              <a:t> Eva Vališová a Barbora Vavříková 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4F485BC5-644A-804E-91AA-67D6555F1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8601" y="10"/>
            <a:ext cx="4079551" cy="5121732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9152A80D-D24C-D3A7-7E35-96D97C504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4044282" cy="4706602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90" name="Freeform: Shape 6189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92" name="Freeform: Shape 6191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3274C41-4FB4-5B23-0675-4BBCAE463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8152" y="370899"/>
            <a:ext cx="4073848" cy="5097855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956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66B14F6-4422-80E9-0E46-04B4A9654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cs-CZ" b="1">
                <a:solidFill>
                  <a:schemeClr val="tx1">
                    <a:lumMod val="85000"/>
                    <a:lumOff val="15000"/>
                  </a:schemeClr>
                </a:solidFill>
              </a:rPr>
              <a:t>Úvod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F4C919-D992-7A9D-FE6E-856409A3A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987" y="2431765"/>
            <a:ext cx="8276026" cy="33200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Ve dnech 5.–7. 5. jsme se zúčastnili projektových dnů Kreativní světy.</a:t>
            </a:r>
          </a:p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1. den jsme navštívili Muzeum Karla Zemana a mohli si vyzkoušet animaci. </a:t>
            </a:r>
            <a:endParaRPr lang="cs-CZ" sz="2000" dirty="0">
              <a:solidFill>
                <a:schemeClr val="tx1">
                  <a:lumMod val="85000"/>
                  <a:lumOff val="15000"/>
                </a:schemeClr>
              </a:solidFill>
              <a:ea typeface="Calibri"/>
              <a:cs typeface="Calibri"/>
            </a:endParaRPr>
          </a:p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2. den jsme navštívili </a:t>
            </a:r>
            <a:r>
              <a:rPr lang="cs-CZ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HWlab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kde nám představili 3D tisk a VR (Virtuální realita), oboje jsem si poté mohli vyzkoušet.</a:t>
            </a:r>
            <a:endParaRPr lang="cs-CZ" sz="2000" dirty="0">
              <a:solidFill>
                <a:schemeClr val="tx1">
                  <a:lumMod val="85000"/>
                  <a:lumOff val="15000"/>
                </a:schemeClr>
              </a:solidFill>
              <a:ea typeface="Calibri"/>
              <a:cs typeface="Calibri"/>
            </a:endParaRPr>
          </a:p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3. den jsme byli ve škole a vytvářeli z kartonu horu pomocí                                                                                                                     vrstevnic.</a:t>
            </a:r>
            <a:endParaRPr lang="cs-CZ" sz="2000" dirty="0">
              <a:solidFill>
                <a:schemeClr val="tx1">
                  <a:lumMod val="85000"/>
                  <a:lumOff val="15000"/>
                </a:schemeClr>
              </a:solidFill>
              <a:ea typeface="Calibri"/>
              <a:cs typeface="Calibri"/>
            </a:endParaRPr>
          </a:p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 projektu jsme si mohli vyzkoušet a dozvědět se spoustu nových věcí.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62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1FF277-084B-35D3-CAC9-56C4E4F3C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Muzeum Karla Zemana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80D78FD-5B8A-0374-774E-6054A7955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Muzeum Karla Zemana se nachází v Praze u Karlova mostu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Je zaměřené na život a dílo slavného českého režiséra, výtvarníka, loutkáře, animátora a reklamního grafika Karla Zemana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Karel Zeman se často inspiroval do svých filmů z knih </a:t>
            </a:r>
            <a:r>
              <a:rPr lang="cs-CZ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Julese</a:t>
            </a:r>
            <a:r>
              <a:rPr lang="cs-CZ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Verna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 muzeu jsme se dozvěděli o jeho nejznámějších filmech, jako je Cesta do pravěku a Vynález zkázy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800">
                <a:solidFill>
                  <a:srgbClr val="000000"/>
                </a:solidFill>
                <a:latin typeface="Arial" panose="020B0604020202020204" pitchFamily="34" charset="0"/>
              </a:rPr>
              <a:t>Mohli jsme si vyzkoušet sami animovat krátký film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cs-CZ" sz="18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cs-CZ" sz="1800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cs-CZ" sz="1800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cs-CZ" sz="1800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2286BC4-B3E2-7EBB-BA8F-142D2F93F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307" y="4511035"/>
            <a:ext cx="21587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8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tv</a:t>
            </a:r>
            <a: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 zazrak.mp4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A815438-0E26-3665-A3FE-E50F4585A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972" y="5153972"/>
            <a:ext cx="29694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donutova katastrofa.mp4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BDEA88F-4EE4-CAC4-8C2F-5EDC09AD1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7219" y="4511035"/>
            <a:ext cx="25566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veprova vyprava.mp4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576CD547-6A91-D1E5-7209-0ED364CA5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0435" y="5153972"/>
            <a:ext cx="14423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/>
              </a:rPr>
              <a:t>CO!.mp4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Obrázek 3" descr="UNITEDFILM - Karel Zeman: Filmový génius, který předběhl svoji dobu">
            <a:extLst>
              <a:ext uri="{FF2B5EF4-FFF2-40B4-BE49-F238E27FC236}">
                <a16:creationId xmlns:a16="http://schemas.microsoft.com/office/drawing/2014/main" id="{69350DFE-7C51-10DC-4D3F-F28D2D066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5615" y="366591"/>
            <a:ext cx="2981325" cy="1533525"/>
          </a:xfrm>
          <a:prstGeom prst="rect">
            <a:avLst/>
          </a:prstGeom>
        </p:spPr>
      </p:pic>
      <p:pic>
        <p:nvPicPr>
          <p:cNvPr id="5" name="Obrázek 4" descr="Obsah obrázku oblečení, osoba, zeď, interiér&#10;&#10;Obsah generovaný pomocí AI může být nesprávný.">
            <a:extLst>
              <a:ext uri="{FF2B5EF4-FFF2-40B4-BE49-F238E27FC236}">
                <a16:creationId xmlns:a16="http://schemas.microsoft.com/office/drawing/2014/main" id="{E7CF70FD-C2CC-BE7B-D388-DDFBA3E1BAD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9156" y="3631405"/>
            <a:ext cx="2286001" cy="303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2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54DA44D-D402-BFDC-12A5-4844165D2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6881026" cy="1322887"/>
          </a:xfrm>
        </p:spPr>
        <p:txBody>
          <a:bodyPr>
            <a:normAutofit/>
          </a:bodyPr>
          <a:lstStyle/>
          <a:p>
            <a:r>
              <a:rPr lang="cs-CZ" b="1" dirty="0"/>
              <a:t>Historie animace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2801EF-2C8D-B394-DCA6-E30AC5AB1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282" y="1795517"/>
            <a:ext cx="7094811" cy="4564483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1600" b="0" i="0" u="none" strike="noStrike" dirty="0">
                <a:effectLst/>
                <a:latin typeface="Arial"/>
                <a:cs typeface="Arial"/>
              </a:rPr>
              <a:t>1908 – první kreslený film:</a:t>
            </a:r>
            <a:br>
              <a:rPr lang="cs-CZ" sz="1600" b="0" i="0" u="none" strike="noStrike" dirty="0">
                <a:effectLst/>
                <a:latin typeface="Arial" panose="020B0604020202020204" pitchFamily="34" charset="0"/>
              </a:rPr>
            </a:br>
            <a:r>
              <a:rPr lang="cs-CZ" sz="1600" b="0" i="0" u="none" strike="noStrike" dirty="0">
                <a:effectLst/>
                <a:latin typeface="Arial"/>
                <a:cs typeface="Arial"/>
              </a:rPr>
              <a:t>"Fantasmagorie" od </a:t>
            </a:r>
            <a:r>
              <a:rPr lang="cs-CZ" sz="1600" b="0" i="0" u="none" strike="noStrike" dirty="0" err="1">
                <a:effectLst/>
                <a:latin typeface="Arial"/>
                <a:cs typeface="Arial"/>
              </a:rPr>
              <a:t>Émile</a:t>
            </a:r>
            <a:r>
              <a:rPr lang="cs-CZ" sz="1600" b="0" i="0" u="none" strike="noStrike" dirty="0">
                <a:effectLst/>
                <a:latin typeface="Arial"/>
                <a:cs typeface="Arial"/>
              </a:rPr>
              <a:t> </a:t>
            </a:r>
            <a:r>
              <a:rPr lang="cs-CZ" sz="1600" b="0" i="0" u="none" strike="noStrike" dirty="0" err="1">
                <a:effectLst/>
                <a:latin typeface="Arial"/>
                <a:cs typeface="Arial"/>
              </a:rPr>
              <a:t>Cohl</a:t>
            </a:r>
            <a:r>
              <a:rPr lang="cs-CZ" sz="1600" b="0" i="0" u="none" strike="noStrike" dirty="0">
                <a:effectLst/>
                <a:latin typeface="Arial"/>
                <a:cs typeface="Arial"/>
              </a:rPr>
              <a:t> – považuje se za první klasickou animaci.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600" b="0" i="0" u="none" strike="noStrike" dirty="0">
                <a:effectLst/>
                <a:latin typeface="Arial"/>
                <a:cs typeface="Arial"/>
              </a:rPr>
              <a:t>1920–30. léta – zlatý věk animace:</a:t>
            </a:r>
            <a:br>
              <a:rPr lang="cs-CZ" sz="1600" b="0" i="0" u="none" strike="noStrike" dirty="0">
                <a:effectLst/>
                <a:latin typeface="Arial" panose="020B0604020202020204" pitchFamily="34" charset="0"/>
              </a:rPr>
            </a:br>
            <a:r>
              <a:rPr lang="cs-CZ" sz="1600" b="0" i="0" u="none" strike="noStrike" dirty="0">
                <a:effectLst/>
                <a:latin typeface="Arial"/>
                <a:cs typeface="Arial"/>
              </a:rPr>
              <a:t>vznikají první slavné postavičky – např. </a:t>
            </a:r>
            <a:r>
              <a:rPr lang="cs-CZ" sz="1600" b="0" i="0" u="none" strike="noStrike" dirty="0" err="1">
                <a:effectLst/>
                <a:latin typeface="Arial"/>
                <a:cs typeface="Arial"/>
              </a:rPr>
              <a:t>Mickey</a:t>
            </a:r>
            <a:r>
              <a:rPr lang="cs-CZ" sz="1600" b="0" i="0" u="none" strike="noStrike" dirty="0">
                <a:effectLst/>
                <a:latin typeface="Arial"/>
                <a:cs typeface="Arial"/>
              </a:rPr>
              <a:t> Mouse (1928), Betty </a:t>
            </a:r>
            <a:r>
              <a:rPr lang="cs-CZ" sz="1600" b="0" i="0" u="none" strike="noStrike" dirty="0" err="1">
                <a:effectLst/>
                <a:latin typeface="Arial"/>
                <a:cs typeface="Arial"/>
              </a:rPr>
              <a:t>Boop</a:t>
            </a:r>
            <a:r>
              <a:rPr lang="cs-CZ" sz="1600" b="0" i="0" u="none" strike="noStrike" dirty="0">
                <a:effectLst/>
                <a:latin typeface="Arial"/>
                <a:cs typeface="Arial"/>
              </a:rPr>
              <a:t>, Králíček </a:t>
            </a:r>
            <a:r>
              <a:rPr lang="cs-CZ" sz="1600" b="0" i="0" u="none" strike="noStrike" dirty="0" err="1">
                <a:effectLst/>
                <a:latin typeface="Arial"/>
                <a:cs typeface="Arial"/>
              </a:rPr>
              <a:t>Bugs</a:t>
            </a:r>
            <a:r>
              <a:rPr lang="cs-CZ" sz="1600" b="0" i="0" u="none" strike="noStrike" dirty="0">
                <a:effectLst/>
                <a:latin typeface="Arial"/>
                <a:cs typeface="Arial"/>
              </a:rPr>
              <a:t>, filmy se začínají ozvučovat a barvit.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600" b="0" i="0" u="none" strike="noStrike" dirty="0">
                <a:effectLst/>
                <a:latin typeface="Arial"/>
                <a:cs typeface="Arial"/>
              </a:rPr>
              <a:t>1937 – první celovečerní „animák“:</a:t>
            </a:r>
            <a:br>
              <a:rPr lang="cs-CZ" sz="1600" b="0" i="0" u="none" strike="noStrike" dirty="0">
                <a:effectLst/>
                <a:latin typeface="Arial" panose="020B0604020202020204" pitchFamily="34" charset="0"/>
              </a:rPr>
            </a:br>
            <a:r>
              <a:rPr lang="cs-CZ" sz="1600" b="0" i="0" u="none" strike="noStrike" dirty="0">
                <a:effectLst/>
                <a:latin typeface="Arial"/>
                <a:cs typeface="Arial"/>
              </a:rPr>
              <a:t>Sněhurka a sedm trpaslíků od </a:t>
            </a:r>
            <a:r>
              <a:rPr lang="cs-CZ" sz="1600" b="0" i="0" u="none" strike="noStrike" dirty="0" err="1">
                <a:effectLst/>
                <a:latin typeface="Arial"/>
                <a:cs typeface="Arial"/>
              </a:rPr>
              <a:t>Walt</a:t>
            </a:r>
            <a:r>
              <a:rPr lang="cs-CZ" sz="1600" b="0" i="0" u="none" strike="noStrike" dirty="0">
                <a:effectLst/>
                <a:latin typeface="Arial"/>
                <a:cs typeface="Arial"/>
              </a:rPr>
              <a:t> Disney. Velký milník v dějinách animace.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600" b="0" i="0" u="none" strike="noStrike" dirty="0">
                <a:effectLst/>
                <a:latin typeface="Arial"/>
                <a:cs typeface="Arial"/>
              </a:rPr>
              <a:t>50.–80. léta – rozvoj různých stylů:</a:t>
            </a:r>
            <a:br>
              <a:rPr lang="cs-CZ" sz="1600" b="0" i="0" u="none" strike="noStrike" dirty="0">
                <a:effectLst/>
                <a:latin typeface="Arial" panose="020B0604020202020204" pitchFamily="34" charset="0"/>
              </a:rPr>
            </a:br>
            <a:r>
              <a:rPr lang="cs-CZ" sz="1600" b="0" i="0" u="none" strike="noStrike" dirty="0">
                <a:effectLst/>
                <a:latin typeface="Arial"/>
                <a:cs typeface="Arial"/>
              </a:rPr>
              <a:t>vznikají seriály pro děti i dospělé, nové techniky (např. loutková animace, </a:t>
            </a:r>
            <a:r>
              <a:rPr lang="cs-CZ" sz="1600" b="0" i="0" u="none" strike="noStrike" dirty="0" err="1">
                <a:effectLst/>
                <a:latin typeface="Arial"/>
                <a:cs typeface="Arial"/>
              </a:rPr>
              <a:t>pixilace</a:t>
            </a:r>
            <a:r>
              <a:rPr lang="cs-CZ" sz="1600" b="0" i="0" u="none" strike="noStrike" dirty="0">
                <a:effectLst/>
                <a:latin typeface="Arial"/>
                <a:cs typeface="Arial"/>
              </a:rPr>
              <a:t>), animace se rozšiřuje po celém světě.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600" b="0" i="0" u="none" strike="noStrike" dirty="0">
                <a:effectLst/>
                <a:latin typeface="Arial"/>
                <a:cs typeface="Arial"/>
              </a:rPr>
              <a:t>1995 – první 3D animovaný film:</a:t>
            </a:r>
            <a:br>
              <a:rPr lang="cs-CZ" sz="1600" b="0" i="0" u="none" strike="noStrike" dirty="0">
                <a:effectLst/>
                <a:latin typeface="Arial" panose="020B0604020202020204" pitchFamily="34" charset="0"/>
              </a:rPr>
            </a:br>
            <a:r>
              <a:rPr lang="cs-CZ" sz="1600" b="0" i="0" u="none" strike="noStrike" dirty="0" err="1">
                <a:effectLst/>
                <a:latin typeface="Arial"/>
                <a:cs typeface="Arial"/>
              </a:rPr>
              <a:t>Toy</a:t>
            </a:r>
            <a:r>
              <a:rPr lang="cs-CZ" sz="1600" b="0" i="0" u="none" strike="noStrike" dirty="0">
                <a:effectLst/>
                <a:latin typeface="Arial"/>
                <a:cs typeface="Arial"/>
              </a:rPr>
              <a:t> Story od studia Pixar – první film vytvořený plně počítačově.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600" b="0" i="0" u="none" strike="noStrike" dirty="0">
                <a:effectLst/>
                <a:latin typeface="Arial"/>
                <a:cs typeface="Arial"/>
              </a:rPr>
              <a:t>Dnes – animace je všude:</a:t>
            </a:r>
            <a:br>
              <a:rPr lang="cs-CZ" sz="1600" b="0" i="0" u="none" strike="noStrike" dirty="0">
                <a:effectLst/>
                <a:latin typeface="Arial" panose="020B0604020202020204" pitchFamily="34" charset="0"/>
              </a:rPr>
            </a:br>
            <a:r>
              <a:rPr lang="cs-CZ" sz="1600" b="0" i="0" u="none" strike="noStrike" dirty="0">
                <a:effectLst/>
                <a:latin typeface="Arial"/>
                <a:cs typeface="Arial"/>
              </a:rPr>
              <a:t>nejen ve filmech, ale i ve hrách, reklamách, aplikacích nebo vzdělávání. Používají se různé techniky – kreslená, počítačová, stop-</a:t>
            </a:r>
            <a:r>
              <a:rPr lang="cs-CZ" sz="1600" b="0" i="0" u="none" strike="noStrike" dirty="0" err="1">
                <a:effectLst/>
                <a:latin typeface="Arial"/>
                <a:cs typeface="Arial"/>
              </a:rPr>
              <a:t>motion</a:t>
            </a:r>
            <a:r>
              <a:rPr lang="cs-CZ" sz="1600" b="0" i="0" u="none" strike="noStrike" dirty="0">
                <a:effectLst/>
                <a:latin typeface="Arial"/>
                <a:cs typeface="Arial"/>
              </a:rPr>
              <a:t>, 2D i 3D.</a:t>
            </a:r>
          </a:p>
          <a:p>
            <a:endParaRPr lang="cs-CZ" sz="1600" dirty="0">
              <a:ea typeface="Calibri"/>
              <a:cs typeface="Calibri"/>
            </a:endParaRPr>
          </a:p>
        </p:txBody>
      </p:sp>
      <p:pic>
        <p:nvPicPr>
          <p:cNvPr id="4" name="Grafický objekt 3" descr="Mickey Mouse – Wikipedie">
            <a:extLst>
              <a:ext uri="{FF2B5EF4-FFF2-40B4-BE49-F238E27FC236}">
                <a16:creationId xmlns:a16="http://schemas.microsoft.com/office/drawing/2014/main" id="{F4F0B4C7-10D1-7AC1-58AC-FB96E9432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5981" y="2087128"/>
            <a:ext cx="2906973" cy="271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04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B6756CA-ACF7-3B3E-BAC5-0AAC80019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6881026" cy="1322887"/>
          </a:xfrm>
        </p:spPr>
        <p:txBody>
          <a:bodyPr>
            <a:normAutofit/>
          </a:bodyPr>
          <a:lstStyle/>
          <a:p>
            <a:r>
              <a:rPr lang="cs-CZ" b="1" dirty="0"/>
              <a:t>Historie VR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476DF9-D4C0-9E27-74CB-22954C12A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390" y="1692528"/>
            <a:ext cx="7673545" cy="5082372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historii VR lze rozdělit na 5 vývojových fází: </a:t>
            </a:r>
          </a:p>
          <a:p>
            <a:pPr rtl="0" fontAlgn="base">
              <a:buFont typeface="+mj-lt"/>
              <a:buAutoNum type="arabicPeriod"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Fáze-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Sensorama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, 1962 </a:t>
            </a:r>
          </a:p>
          <a:p>
            <a:pPr rtl="0">
              <a:lnSpc>
                <a:spcPct val="110000"/>
              </a:lnSpc>
              <a:buNone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Přístroj vynalezl 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Morton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Heilig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v roce 1962 jako jeden z prvních náznaků začátků virtuální reality. Umožňoval při sledování filmu cítit vůně, pachy a vnímat pohyby, čímž prohluboval zážitek ze sledování.</a:t>
            </a:r>
            <a:endParaRPr lang="cs-CZ" sz="2200" b="0" dirty="0">
              <a:effectLst/>
              <a:latin typeface="Calibri"/>
              <a:ea typeface="Calibri"/>
              <a:cs typeface="Calibri"/>
            </a:endParaRPr>
          </a:p>
          <a:p>
            <a:pPr rtl="0" fontAlgn="base">
              <a:buFont typeface="+mj-lt"/>
              <a:buAutoNum type="arabicPeriod" startAt="2"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Fáze-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The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Sword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of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Damocles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(VR), 1968</a:t>
            </a:r>
          </a:p>
          <a:p>
            <a:pPr rtl="0">
              <a:lnSpc>
                <a:spcPct val="110000"/>
              </a:lnSpc>
              <a:buNone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V další fázi máme zmíněný tzv. 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The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Sword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of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Damocles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(VR), což je místnost, ve které se nacházel obrovský počítač, propojený s brýlemi visícími ze stropu. Je to první náznak směřující k propojení brýlí a počítače. </a:t>
            </a:r>
            <a:endParaRPr lang="cs-CZ" sz="2200" b="0" dirty="0">
              <a:effectLst/>
              <a:latin typeface="Calibri"/>
              <a:ea typeface="Calibri"/>
              <a:cs typeface="Calibri"/>
            </a:endParaRPr>
          </a:p>
          <a:p>
            <a:pPr rtl="0" fontAlgn="base">
              <a:buFont typeface="+mj-lt"/>
              <a:buAutoNum type="arabicPeriod" startAt="3"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Fáze-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Virtual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 Boy, 1990 </a:t>
            </a:r>
          </a:p>
          <a:p>
            <a:pPr rtl="0">
              <a:lnSpc>
                <a:spcPct val="110000"/>
              </a:lnSpc>
              <a:buNone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Přenosná hra z devadesátých let minulého století, skládá se z nepohyblivých brýlí a ovladače. Imitovala virtuální realitu při omezených možnostech. </a:t>
            </a:r>
            <a:endParaRPr lang="cs-CZ" sz="2200" b="0" dirty="0">
              <a:effectLst/>
              <a:latin typeface="Calibri"/>
              <a:ea typeface="Calibri"/>
              <a:cs typeface="Calibri"/>
            </a:endParaRPr>
          </a:p>
          <a:p>
            <a:pPr rtl="0" fontAlgn="base">
              <a:buFont typeface="+mj-lt"/>
              <a:buAutoNum type="arabicPeriod" startAt="4"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Fáze-Google </a:t>
            </a:r>
            <a:r>
              <a:rPr lang="cs-CZ" sz="2200" b="0" i="0" u="none" strike="noStrike" dirty="0" err="1">
                <a:effectLst/>
                <a:latin typeface="Arial"/>
                <a:cs typeface="Arial"/>
              </a:rPr>
              <a:t>cardboard</a:t>
            </a:r>
            <a:r>
              <a:rPr lang="cs-CZ" sz="2200" b="0" i="0" u="none" strike="noStrike" dirty="0">
                <a:effectLst/>
                <a:latin typeface="Arial"/>
                <a:cs typeface="Arial"/>
              </a:rPr>
              <a:t> </a:t>
            </a:r>
          </a:p>
          <a:p>
            <a:pPr rtl="0">
              <a:lnSpc>
                <a:spcPct val="110000"/>
              </a:lnSpc>
              <a:buNone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Z kartonu vyrobené brýle, skládající se z krabicového základu, dvěma spojnými čočkami pro lepší zaostření a přehrádkou pro telefon.</a:t>
            </a:r>
            <a:endParaRPr lang="cs-CZ" sz="2200" b="0" dirty="0">
              <a:effectLst/>
              <a:latin typeface="Calibri"/>
              <a:ea typeface="Calibri"/>
              <a:cs typeface="Calibri"/>
            </a:endParaRPr>
          </a:p>
          <a:p>
            <a:pPr rtl="0" fontAlgn="base">
              <a:buFont typeface="+mj-lt"/>
              <a:buAutoNum type="arabicPeriod" startAt="5"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Fáze-současnost </a:t>
            </a:r>
          </a:p>
          <a:p>
            <a:pPr rtl="0">
              <a:lnSpc>
                <a:spcPct val="110000"/>
              </a:lnSpc>
              <a:buNone/>
            </a:pPr>
            <a:r>
              <a:rPr lang="cs-CZ" sz="2200" b="0" i="0" u="none" strike="noStrike" dirty="0">
                <a:effectLst/>
                <a:latin typeface="Arial"/>
                <a:cs typeface="Arial"/>
              </a:rPr>
              <a:t>V současnosti je již virtuální realita velmi pokročilá. Máme k dispozici pouze brýle, ve kterých je zabudovaný malý počítač. Umožňuje to skvělou možnost neomezeného pohybu s brýlemi a zároveň interakci s virtuálním prostředím, například pomocí ovladačů.  </a:t>
            </a:r>
            <a:endParaRPr lang="cs-CZ" sz="2200" b="0" dirty="0">
              <a:effectLst/>
              <a:latin typeface="Calibri"/>
              <a:ea typeface="Calibri"/>
              <a:cs typeface="Calibri"/>
            </a:endParaRPr>
          </a:p>
          <a:p>
            <a:pPr>
              <a:buNone/>
            </a:pPr>
            <a:br>
              <a:rPr lang="cs-CZ" sz="800" dirty="0"/>
            </a:br>
            <a:endParaRPr lang="cs-CZ" sz="1600" dirty="0">
              <a:ea typeface="Calibri"/>
              <a:cs typeface="Calibri"/>
            </a:endParaRPr>
          </a:p>
        </p:txBody>
      </p:sp>
      <p:pic>
        <p:nvPicPr>
          <p:cNvPr id="4" name="Obrázek 3" descr="téMAG #2 | Virtuální realita je stále populárnější - Gamesmag.cz">
            <a:extLst>
              <a:ext uri="{FF2B5EF4-FFF2-40B4-BE49-F238E27FC236}">
                <a16:creationId xmlns:a16="http://schemas.microsoft.com/office/drawing/2014/main" id="{BFA12762-E39B-071B-579D-414755C4B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5981" y="1692527"/>
            <a:ext cx="2906973" cy="350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01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5" name="Rectangle 3090">
            <a:extLst>
              <a:ext uri="{FF2B5EF4-FFF2-40B4-BE49-F238E27FC236}">
                <a16:creationId xmlns:a16="http://schemas.microsoft.com/office/drawing/2014/main" id="{E698F7DB-50DA-4359-AB57-E3DA492A0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6" name="Rectangle 3092">
            <a:extLst>
              <a:ext uri="{FF2B5EF4-FFF2-40B4-BE49-F238E27FC236}">
                <a16:creationId xmlns:a16="http://schemas.microsoft.com/office/drawing/2014/main" id="{640B2599-8958-480A-B5BB-A76A74D70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68C42A-3A6C-CBBC-0176-82C26C62C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7" y="609600"/>
            <a:ext cx="6650303" cy="1330518"/>
          </a:xfrm>
        </p:spPr>
        <p:txBody>
          <a:bodyPr>
            <a:normAutofit/>
          </a:bodyPr>
          <a:lstStyle/>
          <a:p>
            <a:r>
              <a:rPr lang="cs-CZ" b="1"/>
              <a:t>Využití VR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9D5330-DC42-B88D-00FD-E1672E770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8" y="2193779"/>
            <a:ext cx="6650302" cy="3908909"/>
          </a:xfrm>
        </p:spPr>
        <p:txBody>
          <a:bodyPr>
            <a:normAutofit/>
          </a:bodyPr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cs-CZ" sz="1700" b="0" i="0" u="none" strike="noStrike" dirty="0">
                <a:effectLst/>
                <a:latin typeface="Arial" panose="020B0604020202020204" pitchFamily="34" charset="0"/>
              </a:rPr>
              <a:t>Nejčastěji se využívá pro zábavu, také se ale může použít v jiných oborech.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700" b="0" i="0" u="none" strike="noStrike" dirty="0">
                <a:effectLst/>
                <a:latin typeface="Arial" panose="020B0604020202020204" pitchFamily="34" charset="0"/>
              </a:rPr>
              <a:t>Například: Policie/Armáda – zkouška různých zásahů v akci, např. letecké jednotky.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700" b="0" i="0" u="none" strike="noStrike" dirty="0">
                <a:effectLst/>
                <a:latin typeface="Arial" panose="020B0604020202020204" pitchFamily="34" charset="0"/>
              </a:rPr>
              <a:t>Lékařství – trénování doktorů při první pomoci nebo simulovaných operacích umožňují chirurgům praktikovat své technické dovednosti bez rizika pro pacienty.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700" b="0" i="0" u="none" strike="noStrike" dirty="0">
                <a:effectLst/>
                <a:latin typeface="Arial" panose="020B0604020202020204" pitchFamily="34" charset="0"/>
              </a:rPr>
              <a:t>Výuka - děti mohou rozvíjet své dovednosti bez skutečných důsledků selhání v reálném světě.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700" b="0" i="0" u="none" strike="noStrike" dirty="0">
                <a:effectLst/>
                <a:latin typeface="Arial" panose="020B0604020202020204" pitchFamily="34" charset="0"/>
              </a:rPr>
              <a:t>Prodávání – navrhování domů a poté ukazování zájemcům, i když dům ještě není postaven.</a:t>
            </a:r>
          </a:p>
          <a:p>
            <a:pPr rtl="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1700" b="0" i="0" u="none" strike="noStrike" dirty="0">
                <a:effectLst/>
                <a:latin typeface="Arial" panose="020B0604020202020204" pitchFamily="34" charset="0"/>
              </a:rPr>
              <a:t>NASA - využívají VR k trénování astronautů k pracovní činnosti v nulové gravitaci.</a:t>
            </a:r>
          </a:p>
          <a:p>
            <a:endParaRPr lang="cs-CZ" sz="1700" dirty="0"/>
          </a:p>
        </p:txBody>
      </p:sp>
      <p:pic>
        <p:nvPicPr>
          <p:cNvPr id="3084" name="Picture 12">
            <a:extLst>
              <a:ext uri="{FF2B5EF4-FFF2-40B4-BE49-F238E27FC236}">
                <a16:creationId xmlns:a16="http://schemas.microsoft.com/office/drawing/2014/main" id="{F8CD7284-719F-2783-FB2D-BB2DED2B0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51067" y="10"/>
            <a:ext cx="3440934" cy="2285990"/>
          </a:xfrm>
          <a:custGeom>
            <a:avLst/>
            <a:gdLst/>
            <a:ahLst/>
            <a:cxnLst/>
            <a:rect l="l" t="t" r="r" b="b"/>
            <a:pathLst>
              <a:path w="3440934" h="2286000">
                <a:moveTo>
                  <a:pt x="172481" y="2232285"/>
                </a:moveTo>
                <a:lnTo>
                  <a:pt x="172531" y="2232737"/>
                </a:lnTo>
                <a:lnTo>
                  <a:pt x="172407" y="2233032"/>
                </a:lnTo>
                <a:cubicBezTo>
                  <a:pt x="172452" y="2232834"/>
                  <a:pt x="172808" y="2231800"/>
                  <a:pt x="172481" y="2232285"/>
                </a:cubicBezTo>
                <a:close/>
                <a:moveTo>
                  <a:pt x="18615" y="0"/>
                </a:moveTo>
                <a:lnTo>
                  <a:pt x="3440934" y="0"/>
                </a:lnTo>
                <a:lnTo>
                  <a:pt x="3440934" y="2286000"/>
                </a:lnTo>
                <a:lnTo>
                  <a:pt x="178765" y="2286000"/>
                </a:lnTo>
                <a:lnTo>
                  <a:pt x="174444" y="2250010"/>
                </a:lnTo>
                <a:lnTo>
                  <a:pt x="172531" y="2232737"/>
                </a:lnTo>
                <a:lnTo>
                  <a:pt x="174201" y="2228764"/>
                </a:lnTo>
                <a:cubicBezTo>
                  <a:pt x="177345" y="2221109"/>
                  <a:pt x="195223" y="2193427"/>
                  <a:pt x="191343" y="2186356"/>
                </a:cubicBezTo>
                <a:cubicBezTo>
                  <a:pt x="178219" y="2152642"/>
                  <a:pt x="168572" y="2171498"/>
                  <a:pt x="164067" y="2142065"/>
                </a:cubicBezTo>
                <a:cubicBezTo>
                  <a:pt x="160133" y="2108680"/>
                  <a:pt x="159859" y="2130285"/>
                  <a:pt x="146664" y="2089229"/>
                </a:cubicBezTo>
                <a:cubicBezTo>
                  <a:pt x="150478" y="2084435"/>
                  <a:pt x="154800" y="2063293"/>
                  <a:pt x="152113" y="2054485"/>
                </a:cubicBezTo>
                <a:cubicBezTo>
                  <a:pt x="150513" y="2038242"/>
                  <a:pt x="152449" y="2036605"/>
                  <a:pt x="144880" y="2020593"/>
                </a:cubicBezTo>
                <a:cubicBezTo>
                  <a:pt x="150732" y="2023165"/>
                  <a:pt x="151291" y="1972155"/>
                  <a:pt x="157720" y="1979286"/>
                </a:cubicBezTo>
                <a:cubicBezTo>
                  <a:pt x="162030" y="1968351"/>
                  <a:pt x="153186" y="1963668"/>
                  <a:pt x="156833" y="1952854"/>
                </a:cubicBezTo>
                <a:cubicBezTo>
                  <a:pt x="156957" y="1940918"/>
                  <a:pt x="151341" y="1960059"/>
                  <a:pt x="149917" y="1946946"/>
                </a:cubicBezTo>
                <a:lnTo>
                  <a:pt x="153743" y="1875565"/>
                </a:lnTo>
                <a:cubicBezTo>
                  <a:pt x="149772" y="1866223"/>
                  <a:pt x="150846" y="1858473"/>
                  <a:pt x="153507" y="1850807"/>
                </a:cubicBezTo>
                <a:cubicBezTo>
                  <a:pt x="151112" y="1828667"/>
                  <a:pt x="173586" y="1811973"/>
                  <a:pt x="173799" y="1786925"/>
                </a:cubicBezTo>
                <a:cubicBezTo>
                  <a:pt x="168188" y="1760165"/>
                  <a:pt x="157236" y="1742030"/>
                  <a:pt x="157426" y="1715265"/>
                </a:cubicBezTo>
                <a:cubicBezTo>
                  <a:pt x="147202" y="1689354"/>
                  <a:pt x="168916" y="1697216"/>
                  <a:pt x="167109" y="1674793"/>
                </a:cubicBezTo>
                <a:cubicBezTo>
                  <a:pt x="157138" y="1638671"/>
                  <a:pt x="174193" y="1675326"/>
                  <a:pt x="168434" y="1619050"/>
                </a:cubicBezTo>
                <a:cubicBezTo>
                  <a:pt x="166922" y="1615926"/>
                  <a:pt x="156527" y="1609033"/>
                  <a:pt x="158412" y="1609679"/>
                </a:cubicBezTo>
                <a:cubicBezTo>
                  <a:pt x="157079" y="1597353"/>
                  <a:pt x="177090" y="1561235"/>
                  <a:pt x="173964" y="1543700"/>
                </a:cubicBezTo>
                <a:cubicBezTo>
                  <a:pt x="177333" y="1508983"/>
                  <a:pt x="167634" y="1492719"/>
                  <a:pt x="167811" y="1467670"/>
                </a:cubicBezTo>
                <a:cubicBezTo>
                  <a:pt x="172477" y="1438484"/>
                  <a:pt x="177359" y="1421247"/>
                  <a:pt x="188428" y="1369969"/>
                </a:cubicBezTo>
                <a:lnTo>
                  <a:pt x="217496" y="1196801"/>
                </a:lnTo>
                <a:cubicBezTo>
                  <a:pt x="245293" y="1130831"/>
                  <a:pt x="218387" y="1051919"/>
                  <a:pt x="216976" y="1013447"/>
                </a:cubicBezTo>
                <a:cubicBezTo>
                  <a:pt x="205168" y="998657"/>
                  <a:pt x="215132" y="984657"/>
                  <a:pt x="209028" y="965967"/>
                </a:cubicBezTo>
                <a:cubicBezTo>
                  <a:pt x="202413" y="923668"/>
                  <a:pt x="186505" y="882644"/>
                  <a:pt x="188665" y="826635"/>
                </a:cubicBezTo>
                <a:cubicBezTo>
                  <a:pt x="154241" y="805031"/>
                  <a:pt x="166790" y="738356"/>
                  <a:pt x="143158" y="687408"/>
                </a:cubicBezTo>
                <a:cubicBezTo>
                  <a:pt x="136288" y="657129"/>
                  <a:pt x="147156" y="607330"/>
                  <a:pt x="128870" y="598473"/>
                </a:cubicBezTo>
                <a:cubicBezTo>
                  <a:pt x="137949" y="583359"/>
                  <a:pt x="119601" y="571975"/>
                  <a:pt x="116513" y="556793"/>
                </a:cubicBezTo>
                <a:cubicBezTo>
                  <a:pt x="121944" y="543862"/>
                  <a:pt x="115534" y="538383"/>
                  <a:pt x="113103" y="527393"/>
                </a:cubicBezTo>
                <a:cubicBezTo>
                  <a:pt x="116712" y="521931"/>
                  <a:pt x="115528" y="512540"/>
                  <a:pt x="110358" y="509836"/>
                </a:cubicBezTo>
                <a:cubicBezTo>
                  <a:pt x="99665" y="515528"/>
                  <a:pt x="101869" y="482263"/>
                  <a:pt x="93922" y="480624"/>
                </a:cubicBezTo>
                <a:cubicBezTo>
                  <a:pt x="90364" y="461815"/>
                  <a:pt x="91658" y="378414"/>
                  <a:pt x="77901" y="365726"/>
                </a:cubicBezTo>
                <a:cubicBezTo>
                  <a:pt x="68104" y="327965"/>
                  <a:pt x="82000" y="270503"/>
                  <a:pt x="79978" y="254235"/>
                </a:cubicBezTo>
                <a:cubicBezTo>
                  <a:pt x="100822" y="235742"/>
                  <a:pt x="33401" y="163109"/>
                  <a:pt x="25016" y="94011"/>
                </a:cubicBezTo>
                <a:cubicBezTo>
                  <a:pt x="26229" y="84459"/>
                  <a:pt x="25686" y="79476"/>
                  <a:pt x="20299" y="77502"/>
                </a:cubicBezTo>
                <a:cubicBezTo>
                  <a:pt x="17891" y="68655"/>
                  <a:pt x="14563" y="55480"/>
                  <a:pt x="10477" y="39898"/>
                </a:cubicBezTo>
                <a:lnTo>
                  <a:pt x="0" y="191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extLst>
              <a:ext uri="{FF2B5EF4-FFF2-40B4-BE49-F238E27FC236}">
                <a16:creationId xmlns:a16="http://schemas.microsoft.com/office/drawing/2014/main" id="{D18E31B8-FADE-3912-5444-CF7E8833F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>
            <a:fillRect/>
          </a:stretch>
        </p:blipFill>
        <p:spPr bwMode="auto">
          <a:xfrm>
            <a:off x="8695498" y="2286000"/>
            <a:ext cx="3496503" cy="2286000"/>
          </a:xfrm>
          <a:custGeom>
            <a:avLst/>
            <a:gdLst/>
            <a:ahLst/>
            <a:cxnLst/>
            <a:rect l="l" t="t" r="r" b="b"/>
            <a:pathLst>
              <a:path w="3496503" h="2286000">
                <a:moveTo>
                  <a:pt x="234334" y="0"/>
                </a:moveTo>
                <a:lnTo>
                  <a:pt x="3496503" y="0"/>
                </a:lnTo>
                <a:lnTo>
                  <a:pt x="3496503" y="2286000"/>
                </a:lnTo>
                <a:lnTo>
                  <a:pt x="3613" y="2286000"/>
                </a:lnTo>
                <a:lnTo>
                  <a:pt x="4396" y="2270265"/>
                </a:lnTo>
                <a:cubicBezTo>
                  <a:pt x="4106" y="2264862"/>
                  <a:pt x="2924" y="2261078"/>
                  <a:pt x="0" y="2260767"/>
                </a:cubicBezTo>
                <a:lnTo>
                  <a:pt x="6766" y="2236182"/>
                </a:lnTo>
                <a:lnTo>
                  <a:pt x="20683" y="2223768"/>
                </a:lnTo>
                <a:cubicBezTo>
                  <a:pt x="21224" y="2219117"/>
                  <a:pt x="9918" y="2214114"/>
                  <a:pt x="9373" y="2208586"/>
                </a:cubicBezTo>
                <a:cubicBezTo>
                  <a:pt x="4738" y="2194984"/>
                  <a:pt x="10418" y="2173804"/>
                  <a:pt x="10075" y="2154649"/>
                </a:cubicBezTo>
                <a:lnTo>
                  <a:pt x="16259" y="2145853"/>
                </a:lnTo>
                <a:lnTo>
                  <a:pt x="11033" y="2117141"/>
                </a:lnTo>
                <a:lnTo>
                  <a:pt x="11986" y="2053936"/>
                </a:lnTo>
                <a:lnTo>
                  <a:pt x="10583" y="2045434"/>
                </a:lnTo>
                <a:cubicBezTo>
                  <a:pt x="11282" y="2042276"/>
                  <a:pt x="181" y="2038711"/>
                  <a:pt x="937" y="2034990"/>
                </a:cubicBezTo>
                <a:lnTo>
                  <a:pt x="15114" y="2023110"/>
                </a:lnTo>
                <a:cubicBezTo>
                  <a:pt x="15743" y="2013526"/>
                  <a:pt x="19078" y="1985878"/>
                  <a:pt x="19941" y="1977488"/>
                </a:cubicBezTo>
                <a:cubicBezTo>
                  <a:pt x="20060" y="1975917"/>
                  <a:pt x="20179" y="1974346"/>
                  <a:pt x="20296" y="1972774"/>
                </a:cubicBezTo>
                <a:lnTo>
                  <a:pt x="31316" y="1942643"/>
                </a:lnTo>
                <a:cubicBezTo>
                  <a:pt x="37425" y="1919203"/>
                  <a:pt x="50453" y="1862289"/>
                  <a:pt x="56947" y="1832134"/>
                </a:cubicBezTo>
                <a:cubicBezTo>
                  <a:pt x="52894" y="1805090"/>
                  <a:pt x="69291" y="1783336"/>
                  <a:pt x="66473" y="1761713"/>
                </a:cubicBezTo>
                <a:cubicBezTo>
                  <a:pt x="70558" y="1734434"/>
                  <a:pt x="77296" y="1712419"/>
                  <a:pt x="81460" y="1694779"/>
                </a:cubicBezTo>
                <a:cubicBezTo>
                  <a:pt x="83201" y="1691851"/>
                  <a:pt x="90092" y="1659258"/>
                  <a:pt x="91453" y="1655871"/>
                </a:cubicBezTo>
                <a:cubicBezTo>
                  <a:pt x="95191" y="1636504"/>
                  <a:pt x="95447" y="1644218"/>
                  <a:pt x="101271" y="1611464"/>
                </a:cubicBezTo>
                <a:cubicBezTo>
                  <a:pt x="107232" y="1583980"/>
                  <a:pt x="109653" y="1555768"/>
                  <a:pt x="115918" y="1525131"/>
                </a:cubicBezTo>
                <a:cubicBezTo>
                  <a:pt x="124353" y="1492600"/>
                  <a:pt x="122211" y="1473342"/>
                  <a:pt x="125775" y="1460539"/>
                </a:cubicBezTo>
                <a:cubicBezTo>
                  <a:pt x="136106" y="1433637"/>
                  <a:pt x="127852" y="1425291"/>
                  <a:pt x="126873" y="1384274"/>
                </a:cubicBezTo>
                <a:cubicBezTo>
                  <a:pt x="133737" y="1352753"/>
                  <a:pt x="131247" y="1319027"/>
                  <a:pt x="144248" y="1294980"/>
                </a:cubicBezTo>
                <a:cubicBezTo>
                  <a:pt x="143106" y="1291836"/>
                  <a:pt x="142383" y="1288469"/>
                  <a:pt x="141961" y="1284960"/>
                </a:cubicBezTo>
                <a:cubicBezTo>
                  <a:pt x="141807" y="1281537"/>
                  <a:pt x="141652" y="1278114"/>
                  <a:pt x="141497" y="1274692"/>
                </a:cubicBezTo>
                <a:lnTo>
                  <a:pt x="142074" y="1273742"/>
                </a:lnTo>
                <a:cubicBezTo>
                  <a:pt x="142731" y="1263061"/>
                  <a:pt x="144799" y="1221141"/>
                  <a:pt x="145443" y="1210604"/>
                </a:cubicBezTo>
                <a:lnTo>
                  <a:pt x="145939" y="1210516"/>
                </a:lnTo>
                <a:cubicBezTo>
                  <a:pt x="147057" y="1207748"/>
                  <a:pt x="148708" y="1200510"/>
                  <a:pt x="152146" y="1193997"/>
                </a:cubicBezTo>
                <a:cubicBezTo>
                  <a:pt x="155856" y="1183479"/>
                  <a:pt x="164871" y="1159395"/>
                  <a:pt x="168198" y="1147411"/>
                </a:cubicBezTo>
                <a:lnTo>
                  <a:pt x="183535" y="1125901"/>
                </a:lnTo>
                <a:lnTo>
                  <a:pt x="179302" y="1105015"/>
                </a:lnTo>
                <a:cubicBezTo>
                  <a:pt x="177427" y="1088995"/>
                  <a:pt x="183476" y="1087934"/>
                  <a:pt x="188150" y="1068360"/>
                </a:cubicBezTo>
                <a:cubicBezTo>
                  <a:pt x="185665" y="1058736"/>
                  <a:pt x="176420" y="1052359"/>
                  <a:pt x="180132" y="1046638"/>
                </a:cubicBezTo>
                <a:cubicBezTo>
                  <a:pt x="181056" y="1026408"/>
                  <a:pt x="198829" y="1009747"/>
                  <a:pt x="202718" y="987934"/>
                </a:cubicBezTo>
                <a:cubicBezTo>
                  <a:pt x="201197" y="962487"/>
                  <a:pt x="211172" y="952942"/>
                  <a:pt x="215291" y="929621"/>
                </a:cubicBezTo>
                <a:cubicBezTo>
                  <a:pt x="209930" y="906521"/>
                  <a:pt x="224528" y="915000"/>
                  <a:pt x="229290" y="903908"/>
                </a:cubicBezTo>
                <a:lnTo>
                  <a:pt x="230029" y="900578"/>
                </a:lnTo>
                <a:lnTo>
                  <a:pt x="228646" y="854063"/>
                </a:lnTo>
                <a:cubicBezTo>
                  <a:pt x="234851" y="848408"/>
                  <a:pt x="228954" y="820026"/>
                  <a:pt x="240038" y="824287"/>
                </a:cubicBezTo>
                <a:cubicBezTo>
                  <a:pt x="242249" y="809308"/>
                  <a:pt x="241673" y="775478"/>
                  <a:pt x="241912" y="764190"/>
                </a:cubicBezTo>
                <a:cubicBezTo>
                  <a:pt x="241766" y="761646"/>
                  <a:pt x="241619" y="759103"/>
                  <a:pt x="241473" y="756558"/>
                </a:cubicBezTo>
                <a:lnTo>
                  <a:pt x="240145" y="754270"/>
                </a:lnTo>
                <a:cubicBezTo>
                  <a:pt x="239378" y="751871"/>
                  <a:pt x="239144" y="748528"/>
                  <a:pt x="240106" y="743071"/>
                </a:cubicBezTo>
                <a:lnTo>
                  <a:pt x="240556" y="741834"/>
                </a:lnTo>
                <a:cubicBezTo>
                  <a:pt x="239764" y="738704"/>
                  <a:pt x="237828" y="696921"/>
                  <a:pt x="237972" y="678244"/>
                </a:cubicBezTo>
                <a:cubicBezTo>
                  <a:pt x="247782" y="647903"/>
                  <a:pt x="227131" y="663568"/>
                  <a:pt x="229993" y="629773"/>
                </a:cubicBezTo>
                <a:cubicBezTo>
                  <a:pt x="229544" y="591552"/>
                  <a:pt x="239252" y="564992"/>
                  <a:pt x="239462" y="539841"/>
                </a:cubicBezTo>
                <a:cubicBezTo>
                  <a:pt x="238623" y="528031"/>
                  <a:pt x="238173" y="441859"/>
                  <a:pt x="242683" y="448956"/>
                </a:cubicBezTo>
                <a:cubicBezTo>
                  <a:pt x="243255" y="418452"/>
                  <a:pt x="244219" y="373783"/>
                  <a:pt x="242896" y="356821"/>
                </a:cubicBezTo>
                <a:cubicBezTo>
                  <a:pt x="242719" y="353610"/>
                  <a:pt x="234923" y="350399"/>
                  <a:pt x="234747" y="347187"/>
                </a:cubicBezTo>
                <a:cubicBezTo>
                  <a:pt x="244704" y="325468"/>
                  <a:pt x="242593" y="337207"/>
                  <a:pt x="243310" y="314607"/>
                </a:cubicBezTo>
                <a:cubicBezTo>
                  <a:pt x="241669" y="297647"/>
                  <a:pt x="250872" y="309332"/>
                  <a:pt x="249229" y="292372"/>
                </a:cubicBezTo>
                <a:cubicBezTo>
                  <a:pt x="220320" y="258295"/>
                  <a:pt x="245189" y="235217"/>
                  <a:pt x="233505" y="189449"/>
                </a:cubicBezTo>
                <a:lnTo>
                  <a:pt x="232734" y="119205"/>
                </a:lnTo>
                <a:cubicBezTo>
                  <a:pt x="232883" y="113125"/>
                  <a:pt x="230979" y="106701"/>
                  <a:pt x="234365" y="102821"/>
                </a:cubicBezTo>
                <a:cubicBezTo>
                  <a:pt x="235226" y="89557"/>
                  <a:pt x="237218" y="59178"/>
                  <a:pt x="237903" y="39622"/>
                </a:cubicBezTo>
                <a:cubicBezTo>
                  <a:pt x="237508" y="29839"/>
                  <a:pt x="236214" y="16537"/>
                  <a:pt x="234680" y="288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2484DD3B-8748-7336-E8B1-09AC9BD2E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 b="-6"/>
          <a:stretch>
            <a:fillRect/>
          </a:stretch>
        </p:blipFill>
        <p:spPr bwMode="auto">
          <a:xfrm>
            <a:off x="8689022" y="4572000"/>
            <a:ext cx="3502979" cy="2286000"/>
          </a:xfrm>
          <a:custGeom>
            <a:avLst/>
            <a:gdLst/>
            <a:ahLst/>
            <a:cxnLst/>
            <a:rect l="l" t="t" r="r" b="b"/>
            <a:pathLst>
              <a:path w="3502979" h="2286000">
                <a:moveTo>
                  <a:pt x="10089" y="0"/>
                </a:moveTo>
                <a:lnTo>
                  <a:pt x="3502979" y="0"/>
                </a:lnTo>
                <a:lnTo>
                  <a:pt x="3502979" y="2286000"/>
                </a:lnTo>
                <a:lnTo>
                  <a:pt x="154969" y="2286000"/>
                </a:lnTo>
                <a:lnTo>
                  <a:pt x="154933" y="2285999"/>
                </a:lnTo>
                <a:cubicBezTo>
                  <a:pt x="154939" y="2285919"/>
                  <a:pt x="154948" y="2285839"/>
                  <a:pt x="154956" y="2285759"/>
                </a:cubicBezTo>
                <a:lnTo>
                  <a:pt x="157817" y="2280128"/>
                </a:lnTo>
                <a:lnTo>
                  <a:pt x="152413" y="2258335"/>
                </a:lnTo>
                <a:cubicBezTo>
                  <a:pt x="150528" y="2247599"/>
                  <a:pt x="149279" y="2236301"/>
                  <a:pt x="148708" y="2224706"/>
                </a:cubicBezTo>
                <a:cubicBezTo>
                  <a:pt x="152516" y="2222105"/>
                  <a:pt x="147106" y="2213005"/>
                  <a:pt x="146036" y="2208724"/>
                </a:cubicBezTo>
                <a:cubicBezTo>
                  <a:pt x="148522" y="2208679"/>
                  <a:pt x="149715" y="2199194"/>
                  <a:pt x="147657" y="2195828"/>
                </a:cubicBezTo>
                <a:cubicBezTo>
                  <a:pt x="138768" y="2125090"/>
                  <a:pt x="161998" y="2164893"/>
                  <a:pt x="148068" y="2122444"/>
                </a:cubicBezTo>
                <a:cubicBezTo>
                  <a:pt x="147343" y="2115342"/>
                  <a:pt x="148590" y="2110013"/>
                  <a:pt x="150648" y="2105568"/>
                </a:cubicBezTo>
                <a:lnTo>
                  <a:pt x="155787" y="2097570"/>
                </a:lnTo>
                <a:lnTo>
                  <a:pt x="153954" y="2091304"/>
                </a:lnTo>
                <a:cubicBezTo>
                  <a:pt x="153810" y="2067650"/>
                  <a:pt x="159078" y="2060678"/>
                  <a:pt x="153772" y="2046915"/>
                </a:cubicBezTo>
                <a:cubicBezTo>
                  <a:pt x="164801" y="2026580"/>
                  <a:pt x="154871" y="2033427"/>
                  <a:pt x="153183" y="2017960"/>
                </a:cubicBezTo>
                <a:cubicBezTo>
                  <a:pt x="150985" y="2005758"/>
                  <a:pt x="146752" y="2028159"/>
                  <a:pt x="146128" y="2016200"/>
                </a:cubicBezTo>
                <a:cubicBezTo>
                  <a:pt x="148976" y="2003262"/>
                  <a:pt x="140132" y="2003871"/>
                  <a:pt x="143614" y="1990415"/>
                </a:cubicBezTo>
                <a:cubicBezTo>
                  <a:pt x="150276" y="1993685"/>
                  <a:pt x="142322" y="1963865"/>
                  <a:pt x="148142" y="1962939"/>
                </a:cubicBezTo>
                <a:cubicBezTo>
                  <a:pt x="139821" y="1951510"/>
                  <a:pt x="150073" y="1945769"/>
                  <a:pt x="147508" y="1930552"/>
                </a:cubicBezTo>
                <a:cubicBezTo>
                  <a:pt x="144359" y="1923385"/>
                  <a:pt x="143818" y="1918215"/>
                  <a:pt x="147206" y="1911172"/>
                </a:cubicBezTo>
                <a:cubicBezTo>
                  <a:pt x="131877" y="1878161"/>
                  <a:pt x="146519" y="1891201"/>
                  <a:pt x="140623" y="1860308"/>
                </a:cubicBezTo>
                <a:cubicBezTo>
                  <a:pt x="134425" y="1833694"/>
                  <a:pt x="130403" y="1803523"/>
                  <a:pt x="115600" y="1777782"/>
                </a:cubicBezTo>
                <a:cubicBezTo>
                  <a:pt x="111409" y="1773057"/>
                  <a:pt x="109821" y="1761456"/>
                  <a:pt x="112056" y="1751872"/>
                </a:cubicBezTo>
                <a:cubicBezTo>
                  <a:pt x="112440" y="1750225"/>
                  <a:pt x="112926" y="1748698"/>
                  <a:pt x="113499" y="1747342"/>
                </a:cubicBezTo>
                <a:cubicBezTo>
                  <a:pt x="111234" y="1725088"/>
                  <a:pt x="101120" y="1643694"/>
                  <a:pt x="98470" y="1618347"/>
                </a:cubicBezTo>
                <a:cubicBezTo>
                  <a:pt x="103856" y="1616296"/>
                  <a:pt x="94136" y="1603478"/>
                  <a:pt x="97590" y="1595269"/>
                </a:cubicBezTo>
                <a:cubicBezTo>
                  <a:pt x="100620" y="1589389"/>
                  <a:pt x="98377" y="1584128"/>
                  <a:pt x="98140" y="1577986"/>
                </a:cubicBezTo>
                <a:cubicBezTo>
                  <a:pt x="100521" y="1569894"/>
                  <a:pt x="96220" y="1543501"/>
                  <a:pt x="93133" y="1536621"/>
                </a:cubicBezTo>
                <a:cubicBezTo>
                  <a:pt x="82411" y="1520178"/>
                  <a:pt x="90374" y="1482816"/>
                  <a:pt x="82158" y="1469154"/>
                </a:cubicBezTo>
                <a:cubicBezTo>
                  <a:pt x="80954" y="1464197"/>
                  <a:pt x="80466" y="1459348"/>
                  <a:pt x="80424" y="1454586"/>
                </a:cubicBezTo>
                <a:lnTo>
                  <a:pt x="81328" y="1441264"/>
                </a:lnTo>
                <a:lnTo>
                  <a:pt x="83625" y="1437478"/>
                </a:lnTo>
                <a:cubicBezTo>
                  <a:pt x="83435" y="1434764"/>
                  <a:pt x="83246" y="1432049"/>
                  <a:pt x="83056" y="1429335"/>
                </a:cubicBezTo>
                <a:cubicBezTo>
                  <a:pt x="83172" y="1428557"/>
                  <a:pt x="83291" y="1427781"/>
                  <a:pt x="83407" y="1427003"/>
                </a:cubicBezTo>
                <a:cubicBezTo>
                  <a:pt x="84084" y="1422546"/>
                  <a:pt x="84674" y="1418148"/>
                  <a:pt x="84906" y="1413794"/>
                </a:cubicBezTo>
                <a:cubicBezTo>
                  <a:pt x="73390" y="1419520"/>
                  <a:pt x="84992" y="1377705"/>
                  <a:pt x="75678" y="1389757"/>
                </a:cubicBezTo>
                <a:cubicBezTo>
                  <a:pt x="74957" y="1366832"/>
                  <a:pt x="66282" y="1384318"/>
                  <a:pt x="74551" y="1356760"/>
                </a:cubicBezTo>
                <a:cubicBezTo>
                  <a:pt x="72160" y="1327675"/>
                  <a:pt x="66061" y="1251589"/>
                  <a:pt x="61331" y="1215246"/>
                </a:cubicBezTo>
                <a:cubicBezTo>
                  <a:pt x="48696" y="1178057"/>
                  <a:pt x="52517" y="1164292"/>
                  <a:pt x="46176" y="1138699"/>
                </a:cubicBezTo>
                <a:cubicBezTo>
                  <a:pt x="43091" y="1088911"/>
                  <a:pt x="27949" y="1091674"/>
                  <a:pt x="39077" y="1069753"/>
                </a:cubicBezTo>
                <a:cubicBezTo>
                  <a:pt x="36360" y="1036358"/>
                  <a:pt x="22533" y="1065337"/>
                  <a:pt x="27015" y="1030325"/>
                </a:cubicBezTo>
                <a:cubicBezTo>
                  <a:pt x="25199" y="1029239"/>
                  <a:pt x="7014" y="1004953"/>
                  <a:pt x="5711" y="1002694"/>
                </a:cubicBezTo>
                <a:lnTo>
                  <a:pt x="4782" y="959024"/>
                </a:lnTo>
                <a:lnTo>
                  <a:pt x="4956" y="955844"/>
                </a:lnTo>
                <a:lnTo>
                  <a:pt x="0" y="935724"/>
                </a:lnTo>
                <a:lnTo>
                  <a:pt x="396" y="935045"/>
                </a:lnTo>
                <a:cubicBezTo>
                  <a:pt x="1170" y="933065"/>
                  <a:pt x="1530" y="930734"/>
                  <a:pt x="1027" y="927619"/>
                </a:cubicBezTo>
                <a:cubicBezTo>
                  <a:pt x="2171" y="918238"/>
                  <a:pt x="7071" y="890403"/>
                  <a:pt x="7257" y="878755"/>
                </a:cubicBezTo>
                <a:cubicBezTo>
                  <a:pt x="5425" y="872157"/>
                  <a:pt x="3693" y="865113"/>
                  <a:pt x="2142" y="857732"/>
                </a:cubicBezTo>
                <a:lnTo>
                  <a:pt x="1365" y="798432"/>
                </a:lnTo>
                <a:lnTo>
                  <a:pt x="10445" y="736329"/>
                </a:lnTo>
                <a:cubicBezTo>
                  <a:pt x="10644" y="713358"/>
                  <a:pt x="14017" y="693468"/>
                  <a:pt x="11638" y="674025"/>
                </a:cubicBezTo>
                <a:cubicBezTo>
                  <a:pt x="14263" y="666128"/>
                  <a:pt x="7702" y="658684"/>
                  <a:pt x="3774" y="651467"/>
                </a:cubicBezTo>
                <a:cubicBezTo>
                  <a:pt x="5085" y="630031"/>
                  <a:pt x="18313" y="624842"/>
                  <a:pt x="13938" y="611257"/>
                </a:cubicBezTo>
                <a:cubicBezTo>
                  <a:pt x="23010" y="599213"/>
                  <a:pt x="19548" y="598502"/>
                  <a:pt x="16950" y="592841"/>
                </a:cubicBezTo>
                <a:cubicBezTo>
                  <a:pt x="16888" y="592573"/>
                  <a:pt x="16826" y="592303"/>
                  <a:pt x="16764" y="592034"/>
                </a:cubicBezTo>
                <a:lnTo>
                  <a:pt x="18062" y="590387"/>
                </a:lnTo>
                <a:lnTo>
                  <a:pt x="18662" y="586980"/>
                </a:lnTo>
                <a:cubicBezTo>
                  <a:pt x="18533" y="583880"/>
                  <a:pt x="18403" y="580781"/>
                  <a:pt x="18274" y="577681"/>
                </a:cubicBezTo>
                <a:cubicBezTo>
                  <a:pt x="18115" y="576515"/>
                  <a:pt x="17955" y="575348"/>
                  <a:pt x="17796" y="574183"/>
                </a:cubicBezTo>
                <a:cubicBezTo>
                  <a:pt x="17589" y="571773"/>
                  <a:pt x="17612" y="570172"/>
                  <a:pt x="17805" y="569065"/>
                </a:cubicBezTo>
                <a:lnTo>
                  <a:pt x="17912" y="568936"/>
                </a:lnTo>
                <a:cubicBezTo>
                  <a:pt x="17845" y="567338"/>
                  <a:pt x="29209" y="573362"/>
                  <a:pt x="29143" y="571763"/>
                </a:cubicBezTo>
                <a:cubicBezTo>
                  <a:pt x="28562" y="563674"/>
                  <a:pt x="16337" y="548181"/>
                  <a:pt x="15392" y="540689"/>
                </a:cubicBezTo>
                <a:cubicBezTo>
                  <a:pt x="21346" y="534352"/>
                  <a:pt x="14313" y="506665"/>
                  <a:pt x="25536" y="509696"/>
                </a:cubicBezTo>
                <a:cubicBezTo>
                  <a:pt x="24595" y="499588"/>
                  <a:pt x="19934" y="493475"/>
                  <a:pt x="27295" y="496878"/>
                </a:cubicBezTo>
                <a:cubicBezTo>
                  <a:pt x="27196" y="493551"/>
                  <a:pt x="27823" y="491500"/>
                  <a:pt x="28803" y="490032"/>
                </a:cubicBezTo>
                <a:lnTo>
                  <a:pt x="29265" y="489607"/>
                </a:lnTo>
                <a:cubicBezTo>
                  <a:pt x="28500" y="481587"/>
                  <a:pt x="25372" y="452075"/>
                  <a:pt x="24211" y="441905"/>
                </a:cubicBezTo>
                <a:cubicBezTo>
                  <a:pt x="23574" y="437467"/>
                  <a:pt x="22937" y="433030"/>
                  <a:pt x="22300" y="428592"/>
                </a:cubicBezTo>
                <a:lnTo>
                  <a:pt x="22699" y="427306"/>
                </a:lnTo>
                <a:lnTo>
                  <a:pt x="28219" y="418090"/>
                </a:lnTo>
                <a:cubicBezTo>
                  <a:pt x="27250" y="415121"/>
                  <a:pt x="18397" y="412494"/>
                  <a:pt x="16799" y="410365"/>
                </a:cubicBezTo>
                <a:cubicBezTo>
                  <a:pt x="25342" y="378983"/>
                  <a:pt x="17525" y="349373"/>
                  <a:pt x="19002" y="315310"/>
                </a:cubicBezTo>
                <a:cubicBezTo>
                  <a:pt x="15978" y="276813"/>
                  <a:pt x="16726" y="257569"/>
                  <a:pt x="14356" y="235298"/>
                </a:cubicBezTo>
                <a:cubicBezTo>
                  <a:pt x="14223" y="231626"/>
                  <a:pt x="13137" y="201873"/>
                  <a:pt x="17876" y="207989"/>
                </a:cubicBezTo>
                <a:cubicBezTo>
                  <a:pt x="17051" y="174826"/>
                  <a:pt x="20805" y="126304"/>
                  <a:pt x="19885" y="92237"/>
                </a:cubicBezTo>
                <a:cubicBezTo>
                  <a:pt x="31141" y="70340"/>
                  <a:pt x="10251" y="49317"/>
                  <a:pt x="12357" y="26606"/>
                </a:cubicBezTo>
                <a:cubicBezTo>
                  <a:pt x="7176" y="29713"/>
                  <a:pt x="8629" y="17064"/>
                  <a:pt x="9916" y="34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167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639C3025-4784-4B16-914D-CCFC3E833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0AD20437-C88A-4F45-9C6D-DA32B29A4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8610598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3250419-11F2-F5A2-8080-1D0620354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6112220" cy="1330839"/>
          </a:xfrm>
        </p:spPr>
        <p:txBody>
          <a:bodyPr>
            <a:normAutofit/>
          </a:bodyPr>
          <a:lstStyle/>
          <a:p>
            <a:r>
              <a:rPr lang="cs-CZ" b="1">
                <a:solidFill>
                  <a:schemeClr val="tx1">
                    <a:lumMod val="85000"/>
                    <a:lumOff val="15000"/>
                  </a:schemeClr>
                </a:solidFill>
              </a:rPr>
              <a:t>Historie 3D tisku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95BAD4-CF92-65A3-E9E0-62C9DAC9E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3" y="2194101"/>
            <a:ext cx="5903847" cy="4054298"/>
          </a:xfrm>
        </p:spPr>
        <p:txBody>
          <a:bodyPr>
            <a:normAutofit/>
          </a:bodyPr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Počátky 3D tisku sahají do roku 1983, kdy americký inženýr </a:t>
            </a:r>
            <a:r>
              <a:rPr lang="cs-CZ" sz="1600" b="0" i="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Chuck</a:t>
            </a:r>
            <a: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sz="1600" b="0" i="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Hull</a:t>
            </a:r>
            <a: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 vynalezl technologii </a:t>
            </a:r>
            <a:r>
              <a:rPr lang="cs-CZ" sz="1600" b="0" i="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stereolitografie</a:t>
            </a:r>
            <a: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, která spočívá v 3D laserovém tisku díky využití UV laseru a tekutého fotopolymeru.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V roce 1986 si nechal </a:t>
            </a:r>
            <a:r>
              <a:rPr lang="cs-CZ" sz="1600" b="0" i="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Hull</a:t>
            </a:r>
            <a: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 tento vynález patentovat a založil společnost 3D Systems, která vyrobila první komerční 3D tiskárnu.</a:t>
            </a:r>
          </a:p>
          <a:p>
            <a:pPr rtl="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V 90. letech se začaly vyvíjet další technologie 3D tisku, jako je selektivní laserové </a:t>
            </a:r>
            <a:r>
              <a:rPr lang="cs-CZ" sz="1600" b="0" i="0" u="none" strike="noStrike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sintrování</a:t>
            </a:r>
            <a: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 (SLS) a modelování metodou depozice taveniny (FDM).</a:t>
            </a:r>
            <a:b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Zpočátku byl 3D tisk velmi drahý a využíval se hlavně v průmyslu, například v automobilovém a leteckém sektoru pro prototypování.</a:t>
            </a:r>
            <a:b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cs-CZ" sz="1600" b="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Od roku 2000 začal být 3D tisk dostupnější i pro širší veřejnost díky rozvoji levnějších a menších domácích 3D tiskáren.</a:t>
            </a:r>
          </a:p>
          <a:p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FCBBA68-11BC-FDD4-E7D0-AD41E1D8B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1965" y="3429000"/>
            <a:ext cx="4390035" cy="3429000"/>
          </a:xfrm>
          <a:custGeom>
            <a:avLst/>
            <a:gdLst/>
            <a:ahLst/>
            <a:cxnLst/>
            <a:rect l="l" t="t" r="r" b="b"/>
            <a:pathLst>
              <a:path w="4390035" h="3429000">
                <a:moveTo>
                  <a:pt x="73290" y="0"/>
                </a:moveTo>
                <a:lnTo>
                  <a:pt x="4390035" y="0"/>
                </a:lnTo>
                <a:lnTo>
                  <a:pt x="4390035" y="3429000"/>
                </a:lnTo>
                <a:lnTo>
                  <a:pt x="436073" y="3429000"/>
                </a:lnTo>
                <a:lnTo>
                  <a:pt x="427332" y="3410468"/>
                </a:lnTo>
                <a:cubicBezTo>
                  <a:pt x="419323" y="3391643"/>
                  <a:pt x="413863" y="3372861"/>
                  <a:pt x="421685" y="3366814"/>
                </a:cubicBezTo>
                <a:cubicBezTo>
                  <a:pt x="417583" y="3332384"/>
                  <a:pt x="433681" y="3294011"/>
                  <a:pt x="423663" y="3247798"/>
                </a:cubicBezTo>
                <a:cubicBezTo>
                  <a:pt x="421194" y="3188032"/>
                  <a:pt x="418245" y="3205513"/>
                  <a:pt x="412524" y="3110724"/>
                </a:cubicBezTo>
                <a:cubicBezTo>
                  <a:pt x="404022" y="3069386"/>
                  <a:pt x="436006" y="3027577"/>
                  <a:pt x="419732" y="3004503"/>
                </a:cubicBezTo>
                <a:cubicBezTo>
                  <a:pt x="407578" y="2949657"/>
                  <a:pt x="388511" y="2896851"/>
                  <a:pt x="363651" y="2842588"/>
                </a:cubicBezTo>
                <a:cubicBezTo>
                  <a:pt x="332103" y="2797699"/>
                  <a:pt x="331554" y="2711800"/>
                  <a:pt x="263212" y="2651456"/>
                </a:cubicBezTo>
                <a:cubicBezTo>
                  <a:pt x="235935" y="2585326"/>
                  <a:pt x="214760" y="2535145"/>
                  <a:pt x="194330" y="2484251"/>
                </a:cubicBezTo>
                <a:cubicBezTo>
                  <a:pt x="184580" y="2468441"/>
                  <a:pt x="154039" y="2380429"/>
                  <a:pt x="140630" y="2346096"/>
                </a:cubicBezTo>
                <a:cubicBezTo>
                  <a:pt x="76681" y="2257531"/>
                  <a:pt x="91260" y="2243719"/>
                  <a:pt x="77185" y="2144811"/>
                </a:cubicBezTo>
                <a:cubicBezTo>
                  <a:pt x="66953" y="2112233"/>
                  <a:pt x="67414" y="2096078"/>
                  <a:pt x="50887" y="2061697"/>
                </a:cubicBezTo>
                <a:lnTo>
                  <a:pt x="27133" y="1969379"/>
                </a:lnTo>
                <a:lnTo>
                  <a:pt x="29988" y="1961973"/>
                </a:lnTo>
                <a:lnTo>
                  <a:pt x="31559" y="1961231"/>
                </a:lnTo>
                <a:lnTo>
                  <a:pt x="14905" y="1880268"/>
                </a:lnTo>
                <a:cubicBezTo>
                  <a:pt x="12271" y="1874644"/>
                  <a:pt x="-805" y="1860096"/>
                  <a:pt x="2188" y="1847922"/>
                </a:cubicBezTo>
                <a:lnTo>
                  <a:pt x="21879" y="1779161"/>
                </a:lnTo>
                <a:lnTo>
                  <a:pt x="27968" y="1733684"/>
                </a:lnTo>
                <a:cubicBezTo>
                  <a:pt x="25035" y="1726530"/>
                  <a:pt x="21617" y="1619937"/>
                  <a:pt x="16511" y="1614373"/>
                </a:cubicBezTo>
                <a:cubicBezTo>
                  <a:pt x="47946" y="1547691"/>
                  <a:pt x="4394" y="1556097"/>
                  <a:pt x="12613" y="1479987"/>
                </a:cubicBezTo>
                <a:cubicBezTo>
                  <a:pt x="15110" y="1387360"/>
                  <a:pt x="4986" y="1320420"/>
                  <a:pt x="4190" y="1214801"/>
                </a:cubicBezTo>
                <a:cubicBezTo>
                  <a:pt x="3611" y="1152457"/>
                  <a:pt x="-6268" y="1080052"/>
                  <a:pt x="6503" y="966549"/>
                </a:cubicBezTo>
                <a:cubicBezTo>
                  <a:pt x="10182" y="901722"/>
                  <a:pt x="25065" y="884915"/>
                  <a:pt x="20609" y="845066"/>
                </a:cubicBezTo>
                <a:cubicBezTo>
                  <a:pt x="20199" y="816540"/>
                  <a:pt x="19791" y="788014"/>
                  <a:pt x="19381" y="759488"/>
                </a:cubicBezTo>
                <a:lnTo>
                  <a:pt x="21672" y="741102"/>
                </a:lnTo>
                <a:lnTo>
                  <a:pt x="30720" y="737125"/>
                </a:lnTo>
                <a:lnTo>
                  <a:pt x="23211" y="691098"/>
                </a:lnTo>
                <a:cubicBezTo>
                  <a:pt x="25461" y="680873"/>
                  <a:pt x="43338" y="650431"/>
                  <a:pt x="42062" y="637700"/>
                </a:cubicBezTo>
                <a:cubicBezTo>
                  <a:pt x="23297" y="593852"/>
                  <a:pt x="30263" y="601340"/>
                  <a:pt x="41571" y="540174"/>
                </a:cubicBezTo>
                <a:cubicBezTo>
                  <a:pt x="35397" y="519975"/>
                  <a:pt x="35174" y="428356"/>
                  <a:pt x="46636" y="415352"/>
                </a:cubicBezTo>
                <a:cubicBezTo>
                  <a:pt x="48960" y="401821"/>
                  <a:pt x="44602" y="386587"/>
                  <a:pt x="56977" y="379461"/>
                </a:cubicBezTo>
                <a:cubicBezTo>
                  <a:pt x="71829" y="368123"/>
                  <a:pt x="47958" y="323384"/>
                  <a:pt x="65759" y="328645"/>
                </a:cubicBezTo>
                <a:cubicBezTo>
                  <a:pt x="49386" y="296830"/>
                  <a:pt x="65237" y="231983"/>
                  <a:pt x="72589" y="203608"/>
                </a:cubicBezTo>
                <a:cubicBezTo>
                  <a:pt x="75524" y="153257"/>
                  <a:pt x="77980" y="142710"/>
                  <a:pt x="78370" y="105992"/>
                </a:cubicBezTo>
                <a:cubicBezTo>
                  <a:pt x="80828" y="104127"/>
                  <a:pt x="70890" y="52128"/>
                  <a:pt x="70125" y="2513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5A314B2-CD7B-DCD3-F72C-A19C4126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 bwMode="auto">
          <a:xfrm>
            <a:off x="7842932" y="-17"/>
            <a:ext cx="4349068" cy="3432349"/>
          </a:xfrm>
          <a:custGeom>
            <a:avLst/>
            <a:gdLst/>
            <a:ahLst/>
            <a:cxnLst/>
            <a:rect l="l" t="t" r="r" b="b"/>
            <a:pathLst>
              <a:path w="4349068" h="3428999">
                <a:moveTo>
                  <a:pt x="711944" y="0"/>
                </a:moveTo>
                <a:lnTo>
                  <a:pt x="4349068" y="0"/>
                </a:lnTo>
                <a:lnTo>
                  <a:pt x="4349068" y="3428999"/>
                </a:lnTo>
                <a:lnTo>
                  <a:pt x="32307" y="3428999"/>
                </a:lnTo>
                <a:lnTo>
                  <a:pt x="34693" y="3410051"/>
                </a:lnTo>
                <a:cubicBezTo>
                  <a:pt x="37039" y="3395347"/>
                  <a:pt x="38143" y="3381819"/>
                  <a:pt x="32792" y="3373027"/>
                </a:cubicBezTo>
                <a:cubicBezTo>
                  <a:pt x="29961" y="3298527"/>
                  <a:pt x="20335" y="3290617"/>
                  <a:pt x="14318" y="3222737"/>
                </a:cubicBezTo>
                <a:cubicBezTo>
                  <a:pt x="11384" y="3146284"/>
                  <a:pt x="-6116" y="3184007"/>
                  <a:pt x="2241" y="3118188"/>
                </a:cubicBezTo>
                <a:cubicBezTo>
                  <a:pt x="16306" y="3109217"/>
                  <a:pt x="34183" y="3024732"/>
                  <a:pt x="27952" y="3003808"/>
                </a:cubicBezTo>
                <a:cubicBezTo>
                  <a:pt x="27563" y="2966753"/>
                  <a:pt x="27366" y="2989870"/>
                  <a:pt x="27149" y="2944921"/>
                </a:cubicBezTo>
                <a:lnTo>
                  <a:pt x="41941" y="2877744"/>
                </a:lnTo>
                <a:cubicBezTo>
                  <a:pt x="36258" y="2880724"/>
                  <a:pt x="54303" y="2822146"/>
                  <a:pt x="53926" y="2807161"/>
                </a:cubicBezTo>
                <a:cubicBezTo>
                  <a:pt x="56083" y="2775643"/>
                  <a:pt x="30060" y="2769288"/>
                  <a:pt x="53334" y="2752347"/>
                </a:cubicBezTo>
                <a:lnTo>
                  <a:pt x="60008" y="2748299"/>
                </a:lnTo>
                <a:cubicBezTo>
                  <a:pt x="60210" y="2745962"/>
                  <a:pt x="60411" y="2743625"/>
                  <a:pt x="60613" y="2741288"/>
                </a:cubicBezTo>
                <a:cubicBezTo>
                  <a:pt x="60116" y="2737657"/>
                  <a:pt x="58269" y="2735847"/>
                  <a:pt x="53819" y="2737160"/>
                </a:cubicBezTo>
                <a:cubicBezTo>
                  <a:pt x="70191" y="2705347"/>
                  <a:pt x="64153" y="2699356"/>
                  <a:pt x="66799" y="2659631"/>
                </a:cubicBezTo>
                <a:cubicBezTo>
                  <a:pt x="77943" y="2612127"/>
                  <a:pt x="64846" y="2628594"/>
                  <a:pt x="86795" y="2573336"/>
                </a:cubicBezTo>
                <a:cubicBezTo>
                  <a:pt x="96119" y="2559732"/>
                  <a:pt x="108676" y="2541339"/>
                  <a:pt x="108890" y="2528057"/>
                </a:cubicBezTo>
                <a:lnTo>
                  <a:pt x="137074" y="2489594"/>
                </a:lnTo>
                <a:cubicBezTo>
                  <a:pt x="138076" y="2487774"/>
                  <a:pt x="138422" y="2473350"/>
                  <a:pt x="137897" y="2468303"/>
                </a:cubicBezTo>
                <a:lnTo>
                  <a:pt x="155171" y="2460480"/>
                </a:lnTo>
                <a:lnTo>
                  <a:pt x="147972" y="2423535"/>
                </a:lnTo>
                <a:lnTo>
                  <a:pt x="155293" y="2404394"/>
                </a:lnTo>
                <a:cubicBezTo>
                  <a:pt x="172891" y="2392610"/>
                  <a:pt x="160687" y="2347474"/>
                  <a:pt x="168818" y="2324643"/>
                </a:cubicBezTo>
                <a:cubicBezTo>
                  <a:pt x="169390" y="2297698"/>
                  <a:pt x="193082" y="2284202"/>
                  <a:pt x="198340" y="2255535"/>
                </a:cubicBezTo>
                <a:cubicBezTo>
                  <a:pt x="214268" y="2249648"/>
                  <a:pt x="228319" y="2207828"/>
                  <a:pt x="217338" y="2184679"/>
                </a:cubicBezTo>
                <a:lnTo>
                  <a:pt x="242924" y="2093132"/>
                </a:lnTo>
                <a:cubicBezTo>
                  <a:pt x="264937" y="2084587"/>
                  <a:pt x="280562" y="1985868"/>
                  <a:pt x="290446" y="1950235"/>
                </a:cubicBezTo>
                <a:cubicBezTo>
                  <a:pt x="308239" y="1920183"/>
                  <a:pt x="350073" y="1898905"/>
                  <a:pt x="361001" y="1861568"/>
                </a:cubicBezTo>
                <a:cubicBezTo>
                  <a:pt x="367163" y="1810687"/>
                  <a:pt x="352049" y="1869507"/>
                  <a:pt x="356015" y="1809499"/>
                </a:cubicBezTo>
                <a:cubicBezTo>
                  <a:pt x="355145" y="1754297"/>
                  <a:pt x="367821" y="1767680"/>
                  <a:pt x="375846" y="1693716"/>
                </a:cubicBezTo>
                <a:cubicBezTo>
                  <a:pt x="374712" y="1654244"/>
                  <a:pt x="382062" y="1627007"/>
                  <a:pt x="381776" y="1605195"/>
                </a:cubicBezTo>
                <a:cubicBezTo>
                  <a:pt x="389848" y="1568952"/>
                  <a:pt x="392552" y="1564518"/>
                  <a:pt x="396301" y="1516217"/>
                </a:cubicBezTo>
                <a:cubicBezTo>
                  <a:pt x="401397" y="1488452"/>
                  <a:pt x="428137" y="1457870"/>
                  <a:pt x="409866" y="1429841"/>
                </a:cubicBezTo>
                <a:cubicBezTo>
                  <a:pt x="422203" y="1412325"/>
                  <a:pt x="460064" y="1413592"/>
                  <a:pt x="442210" y="1380081"/>
                </a:cubicBezTo>
                <a:cubicBezTo>
                  <a:pt x="464590" y="1394128"/>
                  <a:pt x="443394" y="1335176"/>
                  <a:pt x="463662" y="1334891"/>
                </a:cubicBezTo>
                <a:cubicBezTo>
                  <a:pt x="480316" y="1336427"/>
                  <a:pt x="515162" y="1194568"/>
                  <a:pt x="519523" y="1185551"/>
                </a:cubicBezTo>
                <a:cubicBezTo>
                  <a:pt x="527731" y="1149210"/>
                  <a:pt x="536547" y="1148087"/>
                  <a:pt x="542909" y="1111168"/>
                </a:cubicBezTo>
                <a:cubicBezTo>
                  <a:pt x="555522" y="1057226"/>
                  <a:pt x="531818" y="1022543"/>
                  <a:pt x="543055" y="993353"/>
                </a:cubicBezTo>
                <a:cubicBezTo>
                  <a:pt x="559986" y="960214"/>
                  <a:pt x="580459" y="867450"/>
                  <a:pt x="592544" y="813953"/>
                </a:cubicBezTo>
                <a:cubicBezTo>
                  <a:pt x="604272" y="746430"/>
                  <a:pt x="608119" y="666470"/>
                  <a:pt x="613420" y="588218"/>
                </a:cubicBezTo>
                <a:cubicBezTo>
                  <a:pt x="604962" y="475380"/>
                  <a:pt x="590630" y="536119"/>
                  <a:pt x="596055" y="376479"/>
                </a:cubicBezTo>
                <a:lnTo>
                  <a:pt x="605018" y="280992"/>
                </a:lnTo>
                <a:cubicBezTo>
                  <a:pt x="604854" y="276227"/>
                  <a:pt x="610771" y="223140"/>
                  <a:pt x="610608" y="218374"/>
                </a:cubicBezTo>
                <a:lnTo>
                  <a:pt x="604880" y="188178"/>
                </a:lnTo>
                <a:lnTo>
                  <a:pt x="630913" y="152404"/>
                </a:lnTo>
                <a:cubicBezTo>
                  <a:pt x="640688" y="136342"/>
                  <a:pt x="647365" y="122048"/>
                  <a:pt x="663530" y="91810"/>
                </a:cubicBezTo>
                <a:lnTo>
                  <a:pt x="705264" y="301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564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7" name="Rectangle 4106">
            <a:extLst>
              <a:ext uri="{FF2B5EF4-FFF2-40B4-BE49-F238E27FC236}">
                <a16:creationId xmlns:a16="http://schemas.microsoft.com/office/drawing/2014/main" id="{8C4161AE-11A2-4436-A7FB-44334586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178229D1-C16F-4EBF-AA2C-B7ECDCC85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61E29E4-590F-985B-D12E-435F3A357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7" y="609600"/>
            <a:ext cx="6650303" cy="1330518"/>
          </a:xfrm>
        </p:spPr>
        <p:txBody>
          <a:bodyPr>
            <a:normAutofit/>
          </a:bodyPr>
          <a:lstStyle/>
          <a:p>
            <a:r>
              <a:rPr lang="cs-CZ" b="1"/>
              <a:t>Využití 3D tisku</a:t>
            </a:r>
          </a:p>
        </p:txBody>
      </p:sp>
      <p:pic>
        <p:nvPicPr>
          <p:cNvPr id="5" name="Obrázek 4" descr="Nová sadra: kvalitnejšia a z 3D tlače | Zdravie | Techpedia">
            <a:extLst>
              <a:ext uri="{FF2B5EF4-FFF2-40B4-BE49-F238E27FC236}">
                <a16:creationId xmlns:a16="http://schemas.microsoft.com/office/drawing/2014/main" id="{8CCAD54B-1568-0406-E7DE-1DCCC8EA8F2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0600" y="10"/>
            <a:ext cx="3581400" cy="1677587"/>
          </a:xfrm>
          <a:custGeom>
            <a:avLst/>
            <a:gdLst/>
            <a:ahLst/>
            <a:cxnLst/>
            <a:rect l="l" t="t" r="r" b="b"/>
            <a:pathLst>
              <a:path w="3581400" h="1677597">
                <a:moveTo>
                  <a:pt x="161395" y="0"/>
                </a:moveTo>
                <a:lnTo>
                  <a:pt x="3581400" y="0"/>
                </a:lnTo>
                <a:lnTo>
                  <a:pt x="3581400" y="1677597"/>
                </a:lnTo>
                <a:lnTo>
                  <a:pt x="16028" y="1677597"/>
                </a:lnTo>
                <a:lnTo>
                  <a:pt x="14520" y="1674742"/>
                </a:lnTo>
                <a:cubicBezTo>
                  <a:pt x="19077" y="1661158"/>
                  <a:pt x="13236" y="1655969"/>
                  <a:pt x="11870" y="1634532"/>
                </a:cubicBezTo>
                <a:cubicBezTo>
                  <a:pt x="15960" y="1627315"/>
                  <a:pt x="14857" y="1619871"/>
                  <a:pt x="12123" y="1611974"/>
                </a:cubicBezTo>
                <a:cubicBezTo>
                  <a:pt x="14601" y="1592532"/>
                  <a:pt x="11088" y="1572641"/>
                  <a:pt x="10881" y="1549670"/>
                </a:cubicBezTo>
                <a:lnTo>
                  <a:pt x="1421" y="1487568"/>
                </a:lnTo>
                <a:lnTo>
                  <a:pt x="2231" y="1428268"/>
                </a:lnTo>
                <a:cubicBezTo>
                  <a:pt x="3846" y="1420887"/>
                  <a:pt x="5650" y="1413843"/>
                  <a:pt x="7559" y="1407245"/>
                </a:cubicBezTo>
                <a:cubicBezTo>
                  <a:pt x="2335" y="1397680"/>
                  <a:pt x="12971" y="1375400"/>
                  <a:pt x="1223" y="1371658"/>
                </a:cubicBezTo>
                <a:cubicBezTo>
                  <a:pt x="3461" y="1362565"/>
                  <a:pt x="8956" y="1359484"/>
                  <a:pt x="1070" y="1358381"/>
                </a:cubicBezTo>
                <a:cubicBezTo>
                  <a:pt x="1593" y="1355266"/>
                  <a:pt x="1218" y="1352935"/>
                  <a:pt x="412" y="1350955"/>
                </a:cubicBezTo>
                <a:lnTo>
                  <a:pt x="0" y="1350276"/>
                </a:lnTo>
                <a:lnTo>
                  <a:pt x="5162" y="1330155"/>
                </a:lnTo>
                <a:lnTo>
                  <a:pt x="4981" y="1326976"/>
                </a:lnTo>
                <a:lnTo>
                  <a:pt x="9454" y="1314508"/>
                </a:lnTo>
                <a:lnTo>
                  <a:pt x="17855" y="1287115"/>
                </a:lnTo>
                <a:cubicBezTo>
                  <a:pt x="19212" y="1284856"/>
                  <a:pt x="26250" y="1256761"/>
                  <a:pt x="28140" y="1255674"/>
                </a:cubicBezTo>
                <a:cubicBezTo>
                  <a:pt x="23472" y="1220662"/>
                  <a:pt x="37878" y="1249642"/>
                  <a:pt x="40706" y="1216246"/>
                </a:cubicBezTo>
                <a:cubicBezTo>
                  <a:pt x="29115" y="1194325"/>
                  <a:pt x="44888" y="1197089"/>
                  <a:pt x="48102" y="1147300"/>
                </a:cubicBezTo>
                <a:cubicBezTo>
                  <a:pt x="54707" y="1121708"/>
                  <a:pt x="50727" y="1107942"/>
                  <a:pt x="63890" y="1070753"/>
                </a:cubicBezTo>
                <a:cubicBezTo>
                  <a:pt x="68816" y="1034410"/>
                  <a:pt x="75171" y="958324"/>
                  <a:pt x="77661" y="929239"/>
                </a:cubicBezTo>
                <a:cubicBezTo>
                  <a:pt x="69046" y="901681"/>
                  <a:pt x="78084" y="919168"/>
                  <a:pt x="78834" y="896242"/>
                </a:cubicBezTo>
                <a:cubicBezTo>
                  <a:pt x="88537" y="908295"/>
                  <a:pt x="76451" y="866480"/>
                  <a:pt x="88448" y="872205"/>
                </a:cubicBezTo>
                <a:cubicBezTo>
                  <a:pt x="88206" y="867852"/>
                  <a:pt x="87591" y="863453"/>
                  <a:pt x="86885" y="858997"/>
                </a:cubicBezTo>
                <a:cubicBezTo>
                  <a:pt x="86765" y="858219"/>
                  <a:pt x="86642" y="857442"/>
                  <a:pt x="86522" y="856664"/>
                </a:cubicBezTo>
                <a:lnTo>
                  <a:pt x="87113" y="848522"/>
                </a:lnTo>
                <a:lnTo>
                  <a:pt x="84722" y="844735"/>
                </a:lnTo>
                <a:lnTo>
                  <a:pt x="83780" y="831413"/>
                </a:lnTo>
                <a:cubicBezTo>
                  <a:pt x="83822" y="826652"/>
                  <a:pt x="84330" y="821802"/>
                  <a:pt x="85585" y="816845"/>
                </a:cubicBezTo>
                <a:cubicBezTo>
                  <a:pt x="94144" y="803184"/>
                  <a:pt x="85848" y="765821"/>
                  <a:pt x="97019" y="749378"/>
                </a:cubicBezTo>
                <a:cubicBezTo>
                  <a:pt x="100233" y="742498"/>
                  <a:pt x="104715" y="716106"/>
                  <a:pt x="102234" y="708014"/>
                </a:cubicBezTo>
                <a:cubicBezTo>
                  <a:pt x="102481" y="701872"/>
                  <a:pt x="104818" y="696611"/>
                  <a:pt x="101661" y="690731"/>
                </a:cubicBezTo>
                <a:cubicBezTo>
                  <a:pt x="98063" y="682521"/>
                  <a:pt x="108190" y="669704"/>
                  <a:pt x="102578" y="667652"/>
                </a:cubicBezTo>
                <a:cubicBezTo>
                  <a:pt x="105340" y="642306"/>
                  <a:pt x="115874" y="560911"/>
                  <a:pt x="118234" y="538657"/>
                </a:cubicBezTo>
                <a:cubicBezTo>
                  <a:pt x="117638" y="537302"/>
                  <a:pt x="117131" y="535775"/>
                  <a:pt x="116730" y="534128"/>
                </a:cubicBezTo>
                <a:cubicBezTo>
                  <a:pt x="114402" y="524544"/>
                  <a:pt x="116056" y="512942"/>
                  <a:pt x="120423" y="508217"/>
                </a:cubicBezTo>
                <a:cubicBezTo>
                  <a:pt x="135842" y="482476"/>
                  <a:pt x="140032" y="452305"/>
                  <a:pt x="146490" y="425691"/>
                </a:cubicBezTo>
                <a:cubicBezTo>
                  <a:pt x="152632" y="394798"/>
                  <a:pt x="137378" y="407838"/>
                  <a:pt x="153347" y="374828"/>
                </a:cubicBezTo>
                <a:cubicBezTo>
                  <a:pt x="149818" y="367784"/>
                  <a:pt x="150382" y="362614"/>
                  <a:pt x="153662" y="355448"/>
                </a:cubicBezTo>
                <a:cubicBezTo>
                  <a:pt x="156334" y="340231"/>
                  <a:pt x="145653" y="334489"/>
                  <a:pt x="154323" y="323061"/>
                </a:cubicBezTo>
                <a:cubicBezTo>
                  <a:pt x="148259" y="322134"/>
                  <a:pt x="156546" y="292315"/>
                  <a:pt x="149604" y="295584"/>
                </a:cubicBezTo>
                <a:cubicBezTo>
                  <a:pt x="145978" y="282129"/>
                  <a:pt x="155190" y="282737"/>
                  <a:pt x="152223" y="269800"/>
                </a:cubicBezTo>
                <a:cubicBezTo>
                  <a:pt x="152875" y="257840"/>
                  <a:pt x="157283" y="280242"/>
                  <a:pt x="159574" y="268040"/>
                </a:cubicBezTo>
                <a:cubicBezTo>
                  <a:pt x="161332" y="252572"/>
                  <a:pt x="171677" y="259420"/>
                  <a:pt x="160187" y="239084"/>
                </a:cubicBezTo>
                <a:cubicBezTo>
                  <a:pt x="165715" y="225322"/>
                  <a:pt x="160228" y="218349"/>
                  <a:pt x="160377" y="194696"/>
                </a:cubicBezTo>
                <a:lnTo>
                  <a:pt x="162286" y="188429"/>
                </a:lnTo>
                <a:lnTo>
                  <a:pt x="156932" y="180431"/>
                </a:lnTo>
                <a:cubicBezTo>
                  <a:pt x="154788" y="175986"/>
                  <a:pt x="153490" y="170658"/>
                  <a:pt x="154246" y="163556"/>
                </a:cubicBezTo>
                <a:cubicBezTo>
                  <a:pt x="168756" y="121106"/>
                  <a:pt x="144558" y="160910"/>
                  <a:pt x="153818" y="90171"/>
                </a:cubicBezTo>
                <a:cubicBezTo>
                  <a:pt x="155960" y="86805"/>
                  <a:pt x="154719" y="77320"/>
                  <a:pt x="152128" y="77275"/>
                </a:cubicBezTo>
                <a:cubicBezTo>
                  <a:pt x="153243" y="72994"/>
                  <a:pt x="158878" y="63894"/>
                  <a:pt x="154912" y="61293"/>
                </a:cubicBezTo>
                <a:cubicBezTo>
                  <a:pt x="155507" y="49699"/>
                  <a:pt x="156808" y="38400"/>
                  <a:pt x="158770" y="27665"/>
                </a:cubicBezTo>
                <a:lnTo>
                  <a:pt x="164401" y="5871"/>
                </a:lnTo>
                <a:lnTo>
                  <a:pt x="161421" y="241"/>
                </a:lnTo>
                <a:cubicBezTo>
                  <a:pt x="161412" y="161"/>
                  <a:pt x="161403" y="80"/>
                  <a:pt x="161395" y="0"/>
                </a:cubicBezTo>
                <a:close/>
              </a:path>
            </a:pathLst>
          </a:cu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302FDC-689E-32C5-A73D-8B3BC7067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902" y="1943259"/>
            <a:ext cx="6796438" cy="507800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cs-CZ" sz="1700" b="0" i="0" u="none" strike="noStrike" dirty="0">
                <a:effectLst/>
                <a:latin typeface="Arial"/>
                <a:cs typeface="Arial"/>
              </a:rPr>
              <a:t>V technice</a:t>
            </a:r>
            <a:endParaRPr lang="cs-CZ" sz="1700" b="0" dirty="0">
              <a:effectLst/>
              <a:latin typeface="Arial"/>
              <a:cs typeface="Arial"/>
            </a:endParaRPr>
          </a:p>
          <a:p>
            <a:pPr rtl="0">
              <a:buNone/>
            </a:pPr>
            <a:r>
              <a:rPr lang="cs-CZ" sz="1700" b="0" i="0" u="none" strike="noStrike" dirty="0">
                <a:effectLst/>
                <a:latin typeface="Arial"/>
                <a:cs typeface="Arial"/>
              </a:rPr>
              <a:t>3D tisk kovu se používá pro výrobu složitých součástí, které by bylo složité vyřezat z kovu nebo nalít do formy, například v motorech závodních aut. Je možné vytisknout je nejprve z plastu pro ověření správných rozměrů.</a:t>
            </a:r>
            <a:endParaRPr lang="cs-CZ" sz="1700" b="0" dirty="0">
              <a:effectLst/>
              <a:latin typeface="Arial"/>
              <a:cs typeface="Arial"/>
            </a:endParaRP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cs-CZ" sz="1700" b="0" i="0" u="none" strike="noStrike" dirty="0">
                <a:effectLst/>
                <a:latin typeface="Arial"/>
                <a:cs typeface="Arial"/>
              </a:rPr>
              <a:t>Ve zdravotnictví</a:t>
            </a:r>
            <a:endParaRPr lang="cs-CZ" sz="1700" b="0" dirty="0">
              <a:effectLst/>
              <a:latin typeface="Arial"/>
              <a:cs typeface="Arial"/>
            </a:endParaRPr>
          </a:p>
          <a:p>
            <a:pPr rtl="0">
              <a:buNone/>
            </a:pPr>
            <a:r>
              <a:rPr lang="cs-CZ" sz="1700" b="0" i="0" u="none" strike="noStrike" dirty="0">
                <a:effectLst/>
                <a:latin typeface="Arial"/>
                <a:cs typeface="Arial"/>
              </a:rPr>
              <a:t>S pomocí 3D tisku se vytváří protézy přizpůsobené pro každého člověka. Nově se vyvíjí 3D tisk tkání s živými buňkami pro transplantaci orgánů.</a:t>
            </a:r>
            <a:endParaRPr lang="cs-CZ" sz="1700" b="0" dirty="0">
              <a:effectLst/>
              <a:latin typeface="Arial"/>
              <a:cs typeface="Arial"/>
            </a:endParaRP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cs-CZ" sz="1700" b="0" i="0" u="none" strike="noStrike" dirty="0">
                <a:effectLst/>
                <a:latin typeface="Arial"/>
                <a:cs typeface="Arial"/>
              </a:rPr>
              <a:t>Ve stavebnictví</a:t>
            </a:r>
            <a:endParaRPr lang="cs-CZ" sz="1700" b="0" dirty="0">
              <a:effectLst/>
              <a:latin typeface="Arial"/>
              <a:cs typeface="Arial"/>
            </a:endParaRPr>
          </a:p>
          <a:p>
            <a:pPr rtl="0">
              <a:buNone/>
            </a:pPr>
            <a:r>
              <a:rPr lang="cs-CZ" sz="1700" b="0" i="0" u="none" strike="noStrike" dirty="0">
                <a:effectLst/>
                <a:latin typeface="Arial"/>
                <a:cs typeface="Arial"/>
              </a:rPr>
              <a:t>Velké 3D tiskárny je možné použít pro stavbu jednopatrových betonových domů. Je to velmi rychlé, vytisknout dům trvá méně než 24 hodin, ale velikost domu je omezená velikostí tiskárny.</a:t>
            </a:r>
            <a:endParaRPr lang="cs-CZ" sz="1700" b="0" dirty="0">
              <a:effectLst/>
              <a:latin typeface="Arial"/>
              <a:cs typeface="Arial"/>
            </a:endParaRP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cs-CZ" sz="1700" b="0" i="0" u="none" strike="noStrike" dirty="0">
                <a:effectLst/>
                <a:latin typeface="Arial"/>
                <a:cs typeface="Arial"/>
              </a:rPr>
              <a:t>Umění</a:t>
            </a:r>
            <a:endParaRPr lang="cs-CZ" sz="1700" b="0" dirty="0">
              <a:effectLst/>
              <a:latin typeface="Arial"/>
              <a:cs typeface="Arial"/>
            </a:endParaRPr>
          </a:p>
          <a:p>
            <a:pPr rtl="0">
              <a:buNone/>
            </a:pPr>
            <a:r>
              <a:rPr lang="cs-CZ" sz="1700" b="0" i="0" u="none" strike="noStrike" dirty="0">
                <a:effectLst/>
                <a:latin typeface="Arial"/>
                <a:cs typeface="Arial"/>
              </a:rPr>
              <a:t>Umožňuje jednoduše vytvořit 3D figurky, předměty a zajímavé 3D tvary, které není možné vytvořit jinak, například fraktály.</a:t>
            </a:r>
            <a:endParaRPr lang="cs-CZ" sz="1700" b="0">
              <a:effectLst/>
              <a:latin typeface="Arial"/>
              <a:ea typeface="Calibri"/>
              <a:cs typeface="Arial"/>
            </a:endParaRPr>
          </a:p>
          <a:p>
            <a:pPr>
              <a:buNone/>
            </a:pPr>
            <a:br>
              <a:rPr lang="cs-CZ" sz="1100" dirty="0"/>
            </a:br>
            <a:endParaRPr lang="cs-CZ" sz="1700">
              <a:ea typeface="Calibri"/>
              <a:cs typeface="Calibri"/>
            </a:endParaRPr>
          </a:p>
        </p:txBody>
      </p:sp>
      <p:pic>
        <p:nvPicPr>
          <p:cNvPr id="4" name="Obrázek 3" descr="3D tisk domů je stále dostupnější. Domek vyjde na 80 000 Kč a je postavený  za den.">
            <a:extLst>
              <a:ext uri="{FF2B5EF4-FFF2-40B4-BE49-F238E27FC236}">
                <a16:creationId xmlns:a16="http://schemas.microsoft.com/office/drawing/2014/main" id="{E5759C32-3F1B-0691-0137-8378A4967EF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7346" y="1657844"/>
            <a:ext cx="3574654" cy="1752443"/>
          </a:xfrm>
          <a:custGeom>
            <a:avLst/>
            <a:gdLst/>
            <a:ahLst/>
            <a:cxnLst/>
            <a:rect l="l" t="t" r="r" b="b"/>
            <a:pathLst>
              <a:path w="3574654" h="1752443">
                <a:moveTo>
                  <a:pt x="8656" y="0"/>
                </a:moveTo>
                <a:lnTo>
                  <a:pt x="3574654" y="0"/>
                </a:lnTo>
                <a:lnTo>
                  <a:pt x="3574654" y="1752443"/>
                </a:lnTo>
                <a:lnTo>
                  <a:pt x="174206" y="1752443"/>
                </a:lnTo>
                <a:lnTo>
                  <a:pt x="173520" y="1742722"/>
                </a:lnTo>
                <a:cubicBezTo>
                  <a:pt x="166693" y="1740806"/>
                  <a:pt x="168850" y="1709464"/>
                  <a:pt x="158494" y="1720158"/>
                </a:cubicBezTo>
                <a:cubicBezTo>
                  <a:pt x="157707" y="1709842"/>
                  <a:pt x="161192" y="1700765"/>
                  <a:pt x="154638" y="1709133"/>
                </a:cubicBezTo>
                <a:cubicBezTo>
                  <a:pt x="154175" y="1705884"/>
                  <a:pt x="153224" y="1704360"/>
                  <a:pt x="152028" y="1703639"/>
                </a:cubicBezTo>
                <a:lnTo>
                  <a:pt x="151510" y="1703552"/>
                </a:lnTo>
                <a:lnTo>
                  <a:pt x="149939" y="1680484"/>
                </a:lnTo>
                <a:lnTo>
                  <a:pt x="148900" y="1678015"/>
                </a:lnTo>
                <a:cubicBezTo>
                  <a:pt x="148913" y="1672749"/>
                  <a:pt x="148924" y="1667484"/>
                  <a:pt x="148936" y="1662218"/>
                </a:cubicBezTo>
                <a:lnTo>
                  <a:pt x="148390" y="1654463"/>
                </a:lnTo>
                <a:lnTo>
                  <a:pt x="149402" y="1651435"/>
                </a:lnTo>
                <a:cubicBezTo>
                  <a:pt x="149846" y="1648628"/>
                  <a:pt x="149650" y="1645207"/>
                  <a:pt x="148002" y="1640413"/>
                </a:cubicBezTo>
                <a:lnTo>
                  <a:pt x="147401" y="1639463"/>
                </a:lnTo>
                <a:lnTo>
                  <a:pt x="147883" y="1629196"/>
                </a:lnTo>
                <a:cubicBezTo>
                  <a:pt x="148324" y="1625687"/>
                  <a:pt x="149076" y="1622319"/>
                  <a:pt x="150267" y="1619175"/>
                </a:cubicBezTo>
                <a:cubicBezTo>
                  <a:pt x="136723" y="1595128"/>
                  <a:pt x="139317" y="1561402"/>
                  <a:pt x="132165" y="1529881"/>
                </a:cubicBezTo>
                <a:cubicBezTo>
                  <a:pt x="133186" y="1488865"/>
                  <a:pt x="141785" y="1480519"/>
                  <a:pt x="131022" y="1453616"/>
                </a:cubicBezTo>
                <a:cubicBezTo>
                  <a:pt x="127310" y="1440813"/>
                  <a:pt x="129541" y="1421555"/>
                  <a:pt x="120754" y="1389024"/>
                </a:cubicBezTo>
                <a:cubicBezTo>
                  <a:pt x="114227" y="1358388"/>
                  <a:pt x="111705" y="1330175"/>
                  <a:pt x="105496" y="1302691"/>
                </a:cubicBezTo>
                <a:cubicBezTo>
                  <a:pt x="99430" y="1269937"/>
                  <a:pt x="99163" y="1277652"/>
                  <a:pt x="95268" y="1258284"/>
                </a:cubicBezTo>
                <a:cubicBezTo>
                  <a:pt x="93851" y="1254897"/>
                  <a:pt x="86672" y="1222305"/>
                  <a:pt x="84858" y="1219376"/>
                </a:cubicBezTo>
                <a:cubicBezTo>
                  <a:pt x="80520" y="1201736"/>
                  <a:pt x="73502" y="1179721"/>
                  <a:pt x="69245" y="1152443"/>
                </a:cubicBezTo>
                <a:cubicBezTo>
                  <a:pt x="72181" y="1130820"/>
                  <a:pt x="55102" y="1109065"/>
                  <a:pt x="59323" y="1082021"/>
                </a:cubicBezTo>
                <a:cubicBezTo>
                  <a:pt x="59933" y="1072426"/>
                  <a:pt x="56059" y="1044866"/>
                  <a:pt x="51817" y="1040962"/>
                </a:cubicBezTo>
                <a:cubicBezTo>
                  <a:pt x="50286" y="1035485"/>
                  <a:pt x="50657" y="1028293"/>
                  <a:pt x="46503" y="1027051"/>
                </a:cubicBezTo>
                <a:cubicBezTo>
                  <a:pt x="41346" y="1024363"/>
                  <a:pt x="45759" y="1001606"/>
                  <a:pt x="40736" y="1006491"/>
                </a:cubicBezTo>
                <a:cubicBezTo>
                  <a:pt x="43694" y="990397"/>
                  <a:pt x="32609" y="982630"/>
                  <a:pt x="28654" y="971512"/>
                </a:cubicBezTo>
                <a:cubicBezTo>
                  <a:pt x="30316" y="964989"/>
                  <a:pt x="28253" y="959112"/>
                  <a:pt x="25191" y="951644"/>
                </a:cubicBezTo>
                <a:lnTo>
                  <a:pt x="21142" y="941381"/>
                </a:lnTo>
                <a:cubicBezTo>
                  <a:pt x="21020" y="939810"/>
                  <a:pt x="20896" y="938238"/>
                  <a:pt x="20773" y="936667"/>
                </a:cubicBezTo>
                <a:cubicBezTo>
                  <a:pt x="19874" y="928278"/>
                  <a:pt x="16398" y="900629"/>
                  <a:pt x="15745" y="891045"/>
                </a:cubicBezTo>
                <a:lnTo>
                  <a:pt x="16852" y="879166"/>
                </a:lnTo>
                <a:cubicBezTo>
                  <a:pt x="16064" y="875445"/>
                  <a:pt x="11752" y="871879"/>
                  <a:pt x="11024" y="868721"/>
                </a:cubicBezTo>
                <a:lnTo>
                  <a:pt x="12485" y="860219"/>
                </a:lnTo>
                <a:cubicBezTo>
                  <a:pt x="8271" y="861111"/>
                  <a:pt x="11740" y="851094"/>
                  <a:pt x="11850" y="843525"/>
                </a:cubicBezTo>
                <a:cubicBezTo>
                  <a:pt x="11730" y="828022"/>
                  <a:pt x="11612" y="812518"/>
                  <a:pt x="11493" y="797015"/>
                </a:cubicBezTo>
                <a:lnTo>
                  <a:pt x="9000" y="768303"/>
                </a:lnTo>
                <a:lnTo>
                  <a:pt x="10494" y="759507"/>
                </a:lnTo>
                <a:cubicBezTo>
                  <a:pt x="10852" y="740351"/>
                  <a:pt x="4936" y="719172"/>
                  <a:pt x="9764" y="705570"/>
                </a:cubicBezTo>
                <a:cubicBezTo>
                  <a:pt x="10332" y="700041"/>
                  <a:pt x="10202" y="695038"/>
                  <a:pt x="9638" y="690388"/>
                </a:cubicBezTo>
                <a:lnTo>
                  <a:pt x="7047" y="677974"/>
                </a:lnTo>
                <a:lnTo>
                  <a:pt x="0" y="653388"/>
                </a:lnTo>
                <a:cubicBezTo>
                  <a:pt x="12182" y="652146"/>
                  <a:pt x="-4668" y="595337"/>
                  <a:pt x="6127" y="601549"/>
                </a:cubicBezTo>
                <a:cubicBezTo>
                  <a:pt x="3933" y="578838"/>
                  <a:pt x="25694" y="557816"/>
                  <a:pt x="13968" y="535919"/>
                </a:cubicBezTo>
                <a:cubicBezTo>
                  <a:pt x="14926" y="501851"/>
                  <a:pt x="11016" y="453329"/>
                  <a:pt x="11875" y="420166"/>
                </a:cubicBezTo>
                <a:cubicBezTo>
                  <a:pt x="6938" y="426282"/>
                  <a:pt x="8070" y="396529"/>
                  <a:pt x="8209" y="392858"/>
                </a:cubicBezTo>
                <a:cubicBezTo>
                  <a:pt x="10678" y="370586"/>
                  <a:pt x="9897" y="351343"/>
                  <a:pt x="13049" y="312846"/>
                </a:cubicBezTo>
                <a:cubicBezTo>
                  <a:pt x="11510" y="278783"/>
                  <a:pt x="19654" y="249172"/>
                  <a:pt x="10752" y="217790"/>
                </a:cubicBezTo>
                <a:cubicBezTo>
                  <a:pt x="12418" y="215662"/>
                  <a:pt x="13704" y="213034"/>
                  <a:pt x="14712" y="210066"/>
                </a:cubicBezTo>
                <a:lnTo>
                  <a:pt x="16900" y="200849"/>
                </a:lnTo>
                <a:lnTo>
                  <a:pt x="16484" y="199564"/>
                </a:lnTo>
                <a:cubicBezTo>
                  <a:pt x="15715" y="194009"/>
                  <a:pt x="16101" y="190699"/>
                  <a:pt x="16998" y="188389"/>
                </a:cubicBezTo>
                <a:lnTo>
                  <a:pt x="18474" y="186250"/>
                </a:lnTo>
                <a:lnTo>
                  <a:pt x="19253" y="178676"/>
                </a:lnTo>
                <a:lnTo>
                  <a:pt x="23738" y="138548"/>
                </a:lnTo>
                <a:lnTo>
                  <a:pt x="23258" y="138123"/>
                </a:lnTo>
                <a:cubicBezTo>
                  <a:pt x="22237" y="136655"/>
                  <a:pt x="21585" y="134605"/>
                  <a:pt x="21688" y="131277"/>
                </a:cubicBezTo>
                <a:cubicBezTo>
                  <a:pt x="14019" y="134681"/>
                  <a:pt x="18874" y="128568"/>
                  <a:pt x="19855" y="118460"/>
                </a:cubicBezTo>
                <a:cubicBezTo>
                  <a:pt x="8164" y="121490"/>
                  <a:pt x="15490" y="93803"/>
                  <a:pt x="9287" y="87467"/>
                </a:cubicBezTo>
                <a:cubicBezTo>
                  <a:pt x="10272" y="79974"/>
                  <a:pt x="11100" y="72101"/>
                  <a:pt x="11706" y="64012"/>
                </a:cubicBezTo>
                <a:cubicBezTo>
                  <a:pt x="11774" y="62414"/>
                  <a:pt x="11844" y="60817"/>
                  <a:pt x="11913" y="59219"/>
                </a:cubicBezTo>
                <a:lnTo>
                  <a:pt x="11800" y="59091"/>
                </a:lnTo>
                <a:cubicBezTo>
                  <a:pt x="11601" y="57983"/>
                  <a:pt x="11577" y="56382"/>
                  <a:pt x="11792" y="53973"/>
                </a:cubicBezTo>
                <a:lnTo>
                  <a:pt x="12291" y="50475"/>
                </a:lnTo>
                <a:lnTo>
                  <a:pt x="12694" y="41175"/>
                </a:lnTo>
                <a:lnTo>
                  <a:pt x="12068" y="37768"/>
                </a:lnTo>
                <a:lnTo>
                  <a:pt x="10718" y="36122"/>
                </a:lnTo>
                <a:cubicBezTo>
                  <a:pt x="10782" y="35853"/>
                  <a:pt x="10846" y="35583"/>
                  <a:pt x="10911" y="35314"/>
                </a:cubicBezTo>
                <a:cubicBezTo>
                  <a:pt x="13618" y="29654"/>
                  <a:pt x="17224" y="28942"/>
                  <a:pt x="7774" y="16898"/>
                </a:cubicBezTo>
                <a:close/>
              </a:path>
            </a:pathLst>
          </a:cu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574C61B-05D3-DB03-BBAF-E67FB3AA9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6988" y="3390534"/>
            <a:ext cx="3405012" cy="1752443"/>
          </a:xfrm>
          <a:custGeom>
            <a:avLst/>
            <a:gdLst/>
            <a:ahLst/>
            <a:cxnLst/>
            <a:rect l="l" t="t" r="r" b="b"/>
            <a:pathLst>
              <a:path w="3405012" h="1752443">
                <a:moveTo>
                  <a:pt x="0" y="0"/>
                </a:moveTo>
                <a:lnTo>
                  <a:pt x="3405012" y="0"/>
                </a:lnTo>
                <a:lnTo>
                  <a:pt x="3405012" y="1752443"/>
                </a:lnTo>
                <a:lnTo>
                  <a:pt x="150701" y="1752443"/>
                </a:lnTo>
                <a:lnTo>
                  <a:pt x="151133" y="1747002"/>
                </a:lnTo>
                <a:cubicBezTo>
                  <a:pt x="148082" y="1720397"/>
                  <a:pt x="138162" y="1706976"/>
                  <a:pt x="141124" y="1679782"/>
                </a:cubicBezTo>
                <a:cubicBezTo>
                  <a:pt x="138233" y="1654888"/>
                  <a:pt x="132497" y="1634841"/>
                  <a:pt x="132620" y="1612573"/>
                </a:cubicBezTo>
                <a:cubicBezTo>
                  <a:pt x="129044" y="1605219"/>
                  <a:pt x="127104" y="1597620"/>
                  <a:pt x="130223" y="1587920"/>
                </a:cubicBezTo>
                <a:lnTo>
                  <a:pt x="118649" y="1517306"/>
                </a:lnTo>
                <a:cubicBezTo>
                  <a:pt x="118727" y="1504116"/>
                  <a:pt x="126587" y="1522582"/>
                  <a:pt x="125184" y="1510721"/>
                </a:cubicBezTo>
                <a:cubicBezTo>
                  <a:pt x="120254" y="1500337"/>
                  <a:pt x="128918" y="1494774"/>
                  <a:pt x="123286" y="1484337"/>
                </a:cubicBezTo>
                <a:cubicBezTo>
                  <a:pt x="117384" y="1492089"/>
                  <a:pt x="120076" y="1448204"/>
                  <a:pt x="114286" y="1451361"/>
                </a:cubicBezTo>
                <a:cubicBezTo>
                  <a:pt x="120422" y="1434659"/>
                  <a:pt x="109532" y="1426428"/>
                  <a:pt x="109458" y="1410107"/>
                </a:cubicBezTo>
                <a:cubicBezTo>
                  <a:pt x="111304" y="1401070"/>
                  <a:pt x="116414" y="1379312"/>
                  <a:pt x="111952" y="1374933"/>
                </a:cubicBezTo>
                <a:cubicBezTo>
                  <a:pt x="121247" y="1332742"/>
                  <a:pt x="111990" y="1355376"/>
                  <a:pt x="112507" y="1321763"/>
                </a:cubicBezTo>
                <a:cubicBezTo>
                  <a:pt x="114038" y="1292024"/>
                  <a:pt x="104680" y="1296583"/>
                  <a:pt x="114684" y="1261703"/>
                </a:cubicBezTo>
                <a:cubicBezTo>
                  <a:pt x="117951" y="1254272"/>
                  <a:pt x="117538" y="1242085"/>
                  <a:pt x="113764" y="1234482"/>
                </a:cubicBezTo>
                <a:cubicBezTo>
                  <a:pt x="113115" y="1233173"/>
                  <a:pt x="112388" y="1232054"/>
                  <a:pt x="111607" y="1231156"/>
                </a:cubicBezTo>
                <a:cubicBezTo>
                  <a:pt x="119170" y="1209268"/>
                  <a:pt x="112520" y="1202536"/>
                  <a:pt x="118230" y="1191103"/>
                </a:cubicBezTo>
                <a:cubicBezTo>
                  <a:pt x="116952" y="1164152"/>
                  <a:pt x="106928" y="1147748"/>
                  <a:pt x="111866" y="1137301"/>
                </a:cubicBezTo>
                <a:cubicBezTo>
                  <a:pt x="109070" y="1117917"/>
                  <a:pt x="103766" y="1087902"/>
                  <a:pt x="101461" y="1074796"/>
                </a:cubicBezTo>
                <a:cubicBezTo>
                  <a:pt x="97539" y="1071283"/>
                  <a:pt x="98827" y="1064698"/>
                  <a:pt x="98024" y="1058665"/>
                </a:cubicBezTo>
                <a:cubicBezTo>
                  <a:pt x="94360" y="1052587"/>
                  <a:pt x="94092" y="1024379"/>
                  <a:pt x="95922" y="1015662"/>
                </a:cubicBezTo>
                <a:lnTo>
                  <a:pt x="91333" y="988711"/>
                </a:lnTo>
                <a:cubicBezTo>
                  <a:pt x="98562" y="941987"/>
                  <a:pt x="70330" y="921576"/>
                  <a:pt x="96654" y="884719"/>
                </a:cubicBezTo>
                <a:cubicBezTo>
                  <a:pt x="96548" y="867680"/>
                  <a:pt x="88256" y="880245"/>
                  <a:pt x="88150" y="863206"/>
                </a:cubicBezTo>
                <a:cubicBezTo>
                  <a:pt x="84996" y="840798"/>
                  <a:pt x="96332" y="851480"/>
                  <a:pt x="83698" y="830894"/>
                </a:cubicBezTo>
                <a:cubicBezTo>
                  <a:pt x="86835" y="790339"/>
                  <a:pt x="74016" y="769075"/>
                  <a:pt x="83164" y="732509"/>
                </a:cubicBezTo>
                <a:cubicBezTo>
                  <a:pt x="78466" y="739607"/>
                  <a:pt x="78936" y="653434"/>
                  <a:pt x="79811" y="641624"/>
                </a:cubicBezTo>
                <a:cubicBezTo>
                  <a:pt x="79592" y="616474"/>
                  <a:pt x="81385" y="589914"/>
                  <a:pt x="81852" y="551694"/>
                </a:cubicBezTo>
                <a:cubicBezTo>
                  <a:pt x="78871" y="517898"/>
                  <a:pt x="88476" y="533562"/>
                  <a:pt x="78257" y="503221"/>
                </a:cubicBezTo>
                <a:cubicBezTo>
                  <a:pt x="78107" y="484544"/>
                  <a:pt x="80125" y="442761"/>
                  <a:pt x="80950" y="439631"/>
                </a:cubicBezTo>
                <a:lnTo>
                  <a:pt x="80482" y="438394"/>
                </a:lnTo>
                <a:cubicBezTo>
                  <a:pt x="79478" y="432938"/>
                  <a:pt x="79723" y="429594"/>
                  <a:pt x="80521" y="427195"/>
                </a:cubicBezTo>
                <a:lnTo>
                  <a:pt x="81904" y="424907"/>
                </a:lnTo>
                <a:cubicBezTo>
                  <a:pt x="82057" y="422363"/>
                  <a:pt x="82210" y="419819"/>
                  <a:pt x="82363" y="417275"/>
                </a:cubicBezTo>
                <a:lnTo>
                  <a:pt x="84426" y="402379"/>
                </a:lnTo>
                <a:lnTo>
                  <a:pt x="83723" y="399462"/>
                </a:lnTo>
                <a:lnTo>
                  <a:pt x="85140" y="376794"/>
                </a:lnTo>
                <a:lnTo>
                  <a:pt x="84643" y="376419"/>
                </a:lnTo>
                <a:cubicBezTo>
                  <a:pt x="83560" y="375065"/>
                  <a:pt x="82822" y="373090"/>
                  <a:pt x="82783" y="369762"/>
                </a:cubicBezTo>
                <a:cubicBezTo>
                  <a:pt x="75270" y="373969"/>
                  <a:pt x="79859" y="367360"/>
                  <a:pt x="80411" y="357178"/>
                </a:cubicBezTo>
                <a:cubicBezTo>
                  <a:pt x="68864" y="361439"/>
                  <a:pt x="75006" y="333058"/>
                  <a:pt x="68544" y="327402"/>
                </a:cubicBezTo>
                <a:cubicBezTo>
                  <a:pt x="69211" y="319824"/>
                  <a:pt x="69703" y="311889"/>
                  <a:pt x="69965" y="303760"/>
                </a:cubicBezTo>
                <a:cubicBezTo>
                  <a:pt x="69966" y="302159"/>
                  <a:pt x="69968" y="300559"/>
                  <a:pt x="69969" y="298958"/>
                </a:cubicBezTo>
                <a:lnTo>
                  <a:pt x="69852" y="298844"/>
                </a:lnTo>
                <a:cubicBezTo>
                  <a:pt x="69606" y="297762"/>
                  <a:pt x="69513" y="296167"/>
                  <a:pt x="69626" y="293743"/>
                </a:cubicBezTo>
                <a:lnTo>
                  <a:pt x="69977" y="290202"/>
                </a:lnTo>
                <a:lnTo>
                  <a:pt x="69984" y="280887"/>
                </a:lnTo>
                <a:lnTo>
                  <a:pt x="69214" y="277557"/>
                </a:lnTo>
                <a:cubicBezTo>
                  <a:pt x="64253" y="266466"/>
                  <a:pt x="49047" y="274944"/>
                  <a:pt x="54630" y="251845"/>
                </a:cubicBezTo>
                <a:cubicBezTo>
                  <a:pt x="50339" y="228523"/>
                  <a:pt x="39950" y="218978"/>
                  <a:pt x="41532" y="193531"/>
                </a:cubicBezTo>
                <a:cubicBezTo>
                  <a:pt x="37482" y="171719"/>
                  <a:pt x="30875" y="155057"/>
                  <a:pt x="29911" y="134827"/>
                </a:cubicBezTo>
                <a:cubicBezTo>
                  <a:pt x="26044" y="129106"/>
                  <a:pt x="23769" y="122729"/>
                  <a:pt x="26358" y="113105"/>
                </a:cubicBezTo>
                <a:cubicBezTo>
                  <a:pt x="21488" y="93532"/>
                  <a:pt x="15187" y="92470"/>
                  <a:pt x="17140" y="76451"/>
                </a:cubicBezTo>
                <a:cubicBezTo>
                  <a:pt x="6336" y="71246"/>
                  <a:pt x="9567" y="68160"/>
                  <a:pt x="11130" y="60946"/>
                </a:cubicBezTo>
                <a:cubicBezTo>
                  <a:pt x="11146" y="60646"/>
                  <a:pt x="11160" y="60347"/>
                  <a:pt x="11175" y="60047"/>
                </a:cubicBezTo>
                <a:lnTo>
                  <a:pt x="9643" y="59374"/>
                </a:lnTo>
                <a:lnTo>
                  <a:pt x="8490" y="56536"/>
                </a:lnTo>
                <a:lnTo>
                  <a:pt x="7301" y="47381"/>
                </a:lnTo>
                <a:cubicBezTo>
                  <a:pt x="7260" y="46156"/>
                  <a:pt x="7219" y="44931"/>
                  <a:pt x="7178" y="43706"/>
                </a:cubicBezTo>
                <a:cubicBezTo>
                  <a:pt x="6973" y="41260"/>
                  <a:pt x="6682" y="39746"/>
                  <a:pt x="6309" y="38823"/>
                </a:cubicBezTo>
                <a:cubicBezTo>
                  <a:pt x="6268" y="38807"/>
                  <a:pt x="6228" y="38790"/>
                  <a:pt x="6186" y="38775"/>
                </a:cubicBezTo>
                <a:lnTo>
                  <a:pt x="5573" y="34055"/>
                </a:lnTo>
                <a:cubicBezTo>
                  <a:pt x="4775" y="25924"/>
                  <a:pt x="4222" y="17849"/>
                  <a:pt x="3878" y="1003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7149F147-0512-3736-F870-6520B2FCC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6986" y="5142978"/>
            <a:ext cx="3255014" cy="1715021"/>
          </a:xfrm>
          <a:custGeom>
            <a:avLst/>
            <a:gdLst/>
            <a:ahLst/>
            <a:cxnLst/>
            <a:rect l="l" t="t" r="r" b="b"/>
            <a:pathLst>
              <a:path w="3255014" h="1715021">
                <a:moveTo>
                  <a:pt x="703" y="0"/>
                </a:moveTo>
                <a:lnTo>
                  <a:pt x="3255014" y="0"/>
                </a:lnTo>
                <a:lnTo>
                  <a:pt x="3255014" y="1715021"/>
                </a:lnTo>
                <a:lnTo>
                  <a:pt x="20680" y="1715021"/>
                </a:lnTo>
                <a:lnTo>
                  <a:pt x="27488" y="1676166"/>
                </a:lnTo>
                <a:cubicBezTo>
                  <a:pt x="30060" y="1660248"/>
                  <a:pt x="32104" y="1646802"/>
                  <a:pt x="33656" y="1637755"/>
                </a:cubicBezTo>
                <a:cubicBezTo>
                  <a:pt x="39029" y="1635240"/>
                  <a:pt x="39060" y="1630227"/>
                  <a:pt x="36785" y="1620849"/>
                </a:cubicBezTo>
                <a:cubicBezTo>
                  <a:pt x="38105" y="1551256"/>
                  <a:pt x="100227" y="1472104"/>
                  <a:pt x="76656" y="1455842"/>
                </a:cubicBezTo>
                <a:cubicBezTo>
                  <a:pt x="77016" y="1439452"/>
                  <a:pt x="56490" y="1383714"/>
                  <a:pt x="62616" y="1345149"/>
                </a:cubicBezTo>
                <a:cubicBezTo>
                  <a:pt x="75519" y="1331119"/>
                  <a:pt x="65286" y="1248289"/>
                  <a:pt x="66967" y="1229214"/>
                </a:cubicBezTo>
                <a:cubicBezTo>
                  <a:pt x="75027" y="1226771"/>
                  <a:pt x="69197" y="1193906"/>
                  <a:pt x="80884" y="1198474"/>
                </a:cubicBezTo>
                <a:cubicBezTo>
                  <a:pt x="85953" y="1195255"/>
                  <a:pt x="86179" y="1185792"/>
                  <a:pt x="81857" y="1180728"/>
                </a:cubicBezTo>
                <a:cubicBezTo>
                  <a:pt x="83204" y="1169547"/>
                  <a:pt x="89262" y="1163440"/>
                  <a:pt x="82257" y="1151133"/>
                </a:cubicBezTo>
                <a:cubicBezTo>
                  <a:pt x="83837" y="1135715"/>
                  <a:pt x="101636" y="1122513"/>
                  <a:pt x="90618" y="1108407"/>
                </a:cubicBezTo>
                <a:cubicBezTo>
                  <a:pt x="108621" y="1097725"/>
                  <a:pt x="92049" y="1049300"/>
                  <a:pt x="95940" y="1018477"/>
                </a:cubicBezTo>
                <a:cubicBezTo>
                  <a:pt x="114997" y="965378"/>
                  <a:pt x="94883" y="900337"/>
                  <a:pt x="128252" y="875323"/>
                </a:cubicBezTo>
                <a:cubicBezTo>
                  <a:pt x="120042" y="819830"/>
                  <a:pt x="132154" y="777393"/>
                  <a:pt x="134499" y="734639"/>
                </a:cubicBezTo>
                <a:cubicBezTo>
                  <a:pt x="138830" y="715422"/>
                  <a:pt x="127012" y="702516"/>
                  <a:pt x="137671" y="686595"/>
                </a:cubicBezTo>
                <a:cubicBezTo>
                  <a:pt x="135031" y="648181"/>
                  <a:pt x="154500" y="566929"/>
                  <a:pt x="118662" y="504151"/>
                </a:cubicBezTo>
                <a:lnTo>
                  <a:pt x="70076" y="334867"/>
                </a:lnTo>
                <a:cubicBezTo>
                  <a:pt x="53138" y="284991"/>
                  <a:pt x="46242" y="268345"/>
                  <a:pt x="38295" y="239789"/>
                </a:cubicBezTo>
                <a:cubicBezTo>
                  <a:pt x="35440" y="214890"/>
                  <a:pt x="43757" y="197719"/>
                  <a:pt x="36565" y="163529"/>
                </a:cubicBezTo>
                <a:cubicBezTo>
                  <a:pt x="37934" y="145766"/>
                  <a:pt x="25190" y="110716"/>
                  <a:pt x="25258" y="98318"/>
                </a:cubicBezTo>
                <a:cubicBezTo>
                  <a:pt x="23374" y="99154"/>
                  <a:pt x="21566" y="92403"/>
                  <a:pt x="22800" y="89141"/>
                </a:cubicBezTo>
                <a:cubicBezTo>
                  <a:pt x="22768" y="32571"/>
                  <a:pt x="9002" y="70779"/>
                  <a:pt x="15482" y="33826"/>
                </a:cubicBezTo>
                <a:cubicBezTo>
                  <a:pt x="15094" y="16959"/>
                  <a:pt x="2812" y="18391"/>
                  <a:pt x="0" y="88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927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1" name="Rectangle 5126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2" name="Rectangle 5128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3B8528A-C693-1AEF-06DD-5DCFD0971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r>
              <a:rPr lang="cs-CZ" b="1"/>
              <a:t>Kartonové mapy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7AFA19-796B-6D3A-06B0-131256951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rtl="0">
              <a:buNone/>
            </a:pPr>
            <a:r>
              <a:rPr lang="cs-CZ" sz="1800" b="0" i="0" u="none" strike="noStrike" dirty="0">
                <a:effectLst/>
                <a:latin typeface="Arial"/>
                <a:cs typeface="Arial"/>
              </a:rPr>
              <a:t>3. den jsme byli ve škole a tvořili jsme model hory z kartonu pomocí vrstevnic</a:t>
            </a:r>
            <a:r>
              <a:rPr lang="cs-CZ" sz="1800" dirty="0">
                <a:latin typeface="Arial"/>
                <a:cs typeface="Arial"/>
              </a:rPr>
              <a:t>.</a:t>
            </a:r>
            <a:endParaRPr lang="cs-CZ" sz="1800" b="0" dirty="0">
              <a:effectLst/>
              <a:ea typeface="Calibri"/>
              <a:cs typeface="Calibri"/>
            </a:endParaRPr>
          </a:p>
          <a:p>
            <a:r>
              <a:rPr lang="cs-CZ" sz="1800" b="0" i="0" u="none" strike="noStrike" dirty="0">
                <a:effectLst/>
                <a:latin typeface="Arial"/>
                <a:cs typeface="Arial"/>
              </a:rPr>
              <a:t>Nejprve jsme si vybrali konkrétní horu </a:t>
            </a:r>
            <a:r>
              <a:rPr lang="cs-CZ" sz="1800" dirty="0">
                <a:latin typeface="Arial"/>
                <a:cs typeface="Arial"/>
              </a:rPr>
              <a:t>a vyhledali</a:t>
            </a:r>
            <a:r>
              <a:rPr lang="cs-CZ" sz="1800" b="0" i="0" u="none" strike="noStrike" dirty="0">
                <a:effectLst/>
                <a:latin typeface="Arial"/>
                <a:cs typeface="Arial"/>
              </a:rPr>
              <a:t>, jaké má </a:t>
            </a:r>
            <a:r>
              <a:rPr lang="cs-CZ" sz="2000" b="0" i="0" u="none" strike="noStrike" dirty="0">
                <a:effectLst/>
                <a:latin typeface="Arial"/>
                <a:cs typeface="Arial"/>
              </a:rPr>
              <a:t>vrstevnice</a:t>
            </a:r>
            <a:r>
              <a:rPr lang="cs-CZ" sz="1800" dirty="0">
                <a:latin typeface="Arial"/>
                <a:cs typeface="Arial"/>
              </a:rPr>
              <a:t>.</a:t>
            </a:r>
            <a:endParaRPr lang="cs-CZ" sz="1800" b="0" i="0" u="none" strike="noStrike">
              <a:effectLst/>
              <a:latin typeface="Arial" panose="020B0604020202020204" pitchFamily="34" charset="0"/>
              <a:cs typeface="Arial"/>
            </a:endParaRPr>
          </a:p>
          <a:p>
            <a:r>
              <a:rPr lang="cs-CZ" sz="1800" b="0" i="0" u="none" strike="noStrike" dirty="0">
                <a:effectLst/>
                <a:latin typeface="Arial"/>
                <a:cs typeface="Arial"/>
              </a:rPr>
              <a:t>Poté jsme je obkreslili na karton, jednotlivé vrstvy vystřihli a postupně je lepili na sebe, aby vznikl 3D model</a:t>
            </a:r>
            <a:r>
              <a:rPr lang="cs-CZ" sz="1800" dirty="0">
                <a:latin typeface="Arial"/>
                <a:cs typeface="Arial"/>
              </a:rPr>
              <a:t>.</a:t>
            </a:r>
            <a:endParaRPr lang="cs-CZ" sz="1800" b="0" i="0" u="none" strike="noStrike" dirty="0">
              <a:effectLst/>
              <a:latin typeface="Arial" panose="020B0604020202020204" pitchFamily="34" charset="0"/>
              <a:cs typeface="Arial"/>
            </a:endParaRPr>
          </a:p>
          <a:p>
            <a:r>
              <a:rPr lang="cs-CZ" sz="1800" b="0" i="0" u="none" strike="noStrike" dirty="0">
                <a:effectLst/>
                <a:latin typeface="Arial"/>
                <a:cs typeface="Arial"/>
              </a:rPr>
              <a:t>Nakonec jsme horu zdobili a pomalovali</a:t>
            </a:r>
            <a:r>
              <a:rPr lang="cs-CZ" sz="1800" dirty="0">
                <a:latin typeface="Arial"/>
                <a:cs typeface="Arial"/>
              </a:rPr>
              <a:t>.</a:t>
            </a:r>
            <a:endParaRPr lang="cs-CZ" sz="1800" b="0" dirty="0">
              <a:effectLst/>
              <a:latin typeface="Arial"/>
              <a:cs typeface="Arial"/>
            </a:endParaRPr>
          </a:p>
          <a:p>
            <a:pPr>
              <a:buNone/>
            </a:pPr>
            <a:br>
              <a:rPr lang="cs-CZ" sz="1600" b="0" dirty="0">
                <a:effectLst/>
              </a:rPr>
            </a:br>
            <a:endParaRPr lang="cs-CZ" sz="1800">
              <a:ea typeface="Calibri"/>
              <a:cs typeface="Calibri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47B4E7D-AC7A-9BCA-18C2-DAEFB59C7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602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93" name="Rectangle 7190">
            <a:extLst>
              <a:ext uri="{FF2B5EF4-FFF2-40B4-BE49-F238E27FC236}">
                <a16:creationId xmlns:a16="http://schemas.microsoft.com/office/drawing/2014/main" id="{E73BBE33-B533-4661-8A6A-6BD8D05EB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EB39E4-B3F5-A85F-2FCE-4748AC0182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3120" y="557189"/>
            <a:ext cx="3357159" cy="2785947"/>
          </a:xfrm>
        </p:spPr>
        <p:txBody>
          <a:bodyPr>
            <a:normAutofit/>
          </a:bodyPr>
          <a:lstStyle/>
          <a:p>
            <a:pPr algn="l"/>
            <a:r>
              <a:rPr lang="cs-CZ" sz="5200" b="1"/>
              <a:t>Děkujeme za pozornost</a:t>
            </a:r>
          </a:p>
        </p:txBody>
      </p:sp>
      <p:pic>
        <p:nvPicPr>
          <p:cNvPr id="5" name="Picture 12" descr="Obsah obrázku oblečení, boty, osoba, džínsy&#10;&#10;Obsah generovaný pomocí AI může být nesprávný.">
            <a:extLst>
              <a:ext uri="{FF2B5EF4-FFF2-40B4-BE49-F238E27FC236}">
                <a16:creationId xmlns:a16="http://schemas.microsoft.com/office/drawing/2014/main" id="{5FE2A980-A136-75EE-6D5B-EC89DB877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7343" y="-2"/>
            <a:ext cx="2745766" cy="222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C4326451-A7E6-794A-FC12-2D8644741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999900" y="2057916"/>
            <a:ext cx="2057043" cy="274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F614568F-716D-D808-D854-85CF84A0D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0565" y="10"/>
            <a:ext cx="4614002" cy="333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 descr="Obsah obrázku interiér, osoba, oblečení, počítač&#10;&#10;Obsah generovaný pomocí AI může být nesprávný.">
            <a:extLst>
              <a:ext uri="{FF2B5EF4-FFF2-40B4-BE49-F238E27FC236}">
                <a16:creationId xmlns:a16="http://schemas.microsoft.com/office/drawing/2014/main" id="{245ADD8D-7B75-0851-C24F-4BAEABA38EE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53627" y="4629236"/>
            <a:ext cx="2745764" cy="2228764"/>
          </a:xfrm>
          <a:prstGeom prst="rect">
            <a:avLst/>
          </a:prstGeom>
        </p:spPr>
      </p:pic>
      <p:pic>
        <p:nvPicPr>
          <p:cNvPr id="4" name="Obrázek 3" descr="Obsah obrázku oblečení, text, boty, muž&#10;&#10;Obsah generovaný pomocí AI může být nesprávný.">
            <a:extLst>
              <a:ext uri="{FF2B5EF4-FFF2-40B4-BE49-F238E27FC236}">
                <a16:creationId xmlns:a16="http://schemas.microsoft.com/office/drawing/2014/main" id="{7F73AF1C-99BE-E57D-1063-6C2EE63B216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70565" y="3509264"/>
            <a:ext cx="4614002" cy="334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55358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971</Words>
  <Application>Microsoft Macintosh PowerPoint</Application>
  <PresentationFormat>Širokoúhlá obrazovka</PresentationFormat>
  <Paragraphs>70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Times-Roman</vt:lpstr>
      <vt:lpstr>Motiv Office</vt:lpstr>
      <vt:lpstr>Kreativní světy</vt:lpstr>
      <vt:lpstr>Úvod</vt:lpstr>
      <vt:lpstr>Muzeum Karla Zemana</vt:lpstr>
      <vt:lpstr>Historie animace</vt:lpstr>
      <vt:lpstr>Historie VR</vt:lpstr>
      <vt:lpstr>Využití VR</vt:lpstr>
      <vt:lpstr>Historie 3D tisku</vt:lpstr>
      <vt:lpstr>Využití 3D tisku</vt:lpstr>
      <vt:lpstr>Kartonové mapy</vt:lpstr>
      <vt:lpstr>Děkujeme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Jakub Vavřík2</dc:creator>
  <cp:lastModifiedBy>Martin Sourada</cp:lastModifiedBy>
  <cp:revision>64</cp:revision>
  <dcterms:created xsi:type="dcterms:W3CDTF">2025-05-26T15:55:50Z</dcterms:created>
  <dcterms:modified xsi:type="dcterms:W3CDTF">2025-06-20T21:25:54Z</dcterms:modified>
</cp:coreProperties>
</file>