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C8F72-14E1-4B7C-89F1-D3C224099C60}" v="9" dt="2025-05-12T13:34:17.918"/>
    <p1510:client id="{45DDBC1F-204F-4728-8AFF-FDCA49E0D6D3}" v="4" dt="2025-05-12T13:31:20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29.05.2025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cyklopedie.org/wiki/Kategorie:Stalin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Letensk%C3%A9_sady" TargetMode="External"/><Relationship Id="rId3" Type="http://schemas.openxmlformats.org/officeDocument/2006/relationships/hyperlink" Target="https://en.wikipedia.org/wiki/Stromovka" TargetMode="External"/><Relationship Id="rId7" Type="http://schemas.openxmlformats.org/officeDocument/2006/relationships/hyperlink" Target="https://cs.wikipedia.org/wiki/Letensk%C3%BD_z%C3%A1me%C4%8Dek" TargetMode="External"/><Relationship Id="rId2" Type="http://schemas.openxmlformats.org/officeDocument/2006/relationships/hyperlink" Target="https://en.wikipedia.org/wiki/Prague_Metron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Hanavsk%C3%BD_pavilon" TargetMode="External"/><Relationship Id="rId5" Type="http://schemas.openxmlformats.org/officeDocument/2006/relationships/hyperlink" Target="https://cs.wikipedia.org/wiki/%C4%8Ceskoslovensk%C3%BD_pavilon_na_Sv%C4%9Btov%C3%A9_v%C3%BDstav%C4%9B_1958" TargetMode="External"/><Relationship Id="rId10" Type="http://schemas.openxmlformats.org/officeDocument/2006/relationships/hyperlink" Target="https://www.nzm.cz/" TargetMode="External"/><Relationship Id="rId4" Type="http://schemas.openxmlformats.org/officeDocument/2006/relationships/hyperlink" Target="https://cs.wikipedia.org/wiki/Letensk%C3%BD_koloto%C4%8D" TargetMode="External"/><Relationship Id="rId9" Type="http://schemas.openxmlformats.org/officeDocument/2006/relationships/hyperlink" Target="https://www.nt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D630B4-4CCC-7B1D-1803-DAED942D7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Letenský zámeček | Oslavín">
            <a:extLst>
              <a:ext uri="{FF2B5EF4-FFF2-40B4-BE49-F238E27FC236}">
                <a16:creationId xmlns:a16="http://schemas.microsoft.com/office/drawing/2014/main" id="{53CC4FA4-4D92-DE22-A327-97817FAF18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2000" y="1137434"/>
            <a:ext cx="7848600" cy="3204429"/>
          </a:xfrm>
        </p:spPr>
        <p:txBody>
          <a:bodyPr anchor="t">
            <a:normAutofit/>
          </a:bodyPr>
          <a:lstStyle/>
          <a:p>
            <a:pPr algn="l"/>
            <a:r>
              <a:rPr lang="cs-CZ" sz="4000" err="1">
                <a:solidFill>
                  <a:srgbClr val="FFFFFF"/>
                </a:solidFill>
              </a:rPr>
              <a:t>The</a:t>
            </a:r>
            <a:r>
              <a:rPr lang="cs-CZ" sz="4000">
                <a:solidFill>
                  <a:srgbClr val="FFFFFF"/>
                </a:solidFill>
              </a:rPr>
              <a:t> </a:t>
            </a:r>
            <a:r>
              <a:rPr lang="cs-CZ" sz="4000" err="1">
                <a:solidFill>
                  <a:srgbClr val="FFFFFF"/>
                </a:solidFill>
              </a:rPr>
              <a:t>best</a:t>
            </a:r>
            <a:r>
              <a:rPr lang="cs-CZ" sz="4000">
                <a:solidFill>
                  <a:srgbClr val="FFFFFF"/>
                </a:solidFill>
              </a:rPr>
              <a:t> </a:t>
            </a:r>
            <a:r>
              <a:rPr lang="cs-CZ" sz="4000" err="1">
                <a:solidFill>
                  <a:srgbClr val="FFFFFF"/>
                </a:solidFill>
              </a:rPr>
              <a:t>sights</a:t>
            </a:r>
            <a:r>
              <a:rPr lang="cs-CZ" sz="4000">
                <a:solidFill>
                  <a:srgbClr val="FFFFFF"/>
                </a:solidFill>
              </a:rPr>
              <a:t> in Prague 7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2000" y="4792531"/>
            <a:ext cx="5334000" cy="1089423"/>
          </a:xfrm>
        </p:spPr>
        <p:txBody>
          <a:bodyPr anchor="b">
            <a:normAutofit/>
          </a:bodyPr>
          <a:lstStyle/>
          <a:p>
            <a:pPr algn="l"/>
            <a:endParaRPr lang="cs-CZ" sz="180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264613-F0F7-08CE-0ADF-98407A64D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3BB384-1FC8-B706-3323-9A01ED79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National</a:t>
            </a:r>
            <a:r>
              <a:rPr lang="cs-CZ"/>
              <a:t> </a:t>
            </a:r>
            <a:r>
              <a:rPr lang="cs-CZ" err="1"/>
              <a:t>museums</a:t>
            </a:r>
            <a:r>
              <a:rPr lang="cs-CZ"/>
              <a:t>      (</a:t>
            </a:r>
            <a:r>
              <a:rPr lang="cs-CZ" err="1"/>
              <a:t>history</a:t>
            </a:r>
            <a:r>
              <a:rPr lang="cs-CZ"/>
              <a:t> </a:t>
            </a:r>
            <a:r>
              <a:rPr lang="cs-CZ" err="1"/>
              <a:t>of</a:t>
            </a:r>
            <a:r>
              <a:rPr lang="cs-CZ"/>
              <a:t>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buildings</a:t>
            </a:r>
            <a:r>
              <a:rPr lang="cs-CZ"/>
              <a:t>)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7950ECC-BA50-92F8-5A1E-7E26479B3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3200" err="1"/>
              <a:t>Agriculture</a:t>
            </a:r>
            <a:r>
              <a:rPr lang="cs-CZ" sz="3200"/>
              <a:t>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D8D3DD7-0C12-BB09-A2E3-461190CEE7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Functionalism</a:t>
            </a:r>
          </a:p>
          <a:p>
            <a:r>
              <a:rPr lang="cs-CZ" err="1"/>
              <a:t>Built</a:t>
            </a:r>
            <a:r>
              <a:rPr lang="cs-CZ"/>
              <a:t> in 1937-39</a:t>
            </a:r>
          </a:p>
          <a:p>
            <a:r>
              <a:rPr lang="cs-CZ" err="1"/>
              <a:t>Architect</a:t>
            </a:r>
            <a:r>
              <a:rPr lang="cs-CZ"/>
              <a:t> Milan </a:t>
            </a:r>
            <a:r>
              <a:rPr lang="cs-CZ" err="1"/>
              <a:t>Babuška</a:t>
            </a:r>
            <a:endParaRPr lang="cs-CZ"/>
          </a:p>
          <a:p>
            <a:r>
              <a:rPr lang="cs-CZ" err="1"/>
              <a:t>Was</a:t>
            </a:r>
            <a:r>
              <a:rPr lang="cs-CZ"/>
              <a:t> not </a:t>
            </a:r>
            <a:r>
              <a:rPr lang="cs-CZ" err="1"/>
              <a:t>used</a:t>
            </a:r>
            <a:r>
              <a:rPr lang="cs-CZ"/>
              <a:t> </a:t>
            </a:r>
            <a:r>
              <a:rPr lang="cs-CZ" err="1"/>
              <a:t>for</a:t>
            </a:r>
            <a:r>
              <a:rPr lang="cs-CZ"/>
              <a:t> </a:t>
            </a:r>
            <a:r>
              <a:rPr lang="cs-CZ" err="1"/>
              <a:t>its</a:t>
            </a:r>
            <a:r>
              <a:rPr lang="cs-CZ"/>
              <a:t> </a:t>
            </a:r>
            <a:r>
              <a:rPr lang="cs-CZ" err="1"/>
              <a:t>purpose</a:t>
            </a:r>
            <a:r>
              <a:rPr lang="cs-CZ"/>
              <a:t> </a:t>
            </a:r>
            <a:r>
              <a:rPr lang="cs-CZ" err="1"/>
              <a:t>until</a:t>
            </a:r>
            <a:r>
              <a:rPr lang="cs-CZ"/>
              <a:t> 1994</a:t>
            </a:r>
          </a:p>
          <a:p>
            <a:r>
              <a:rPr lang="cs-CZ" err="1"/>
              <a:t>After</a:t>
            </a:r>
            <a:r>
              <a:rPr lang="cs-CZ"/>
              <a:t> </a:t>
            </a:r>
            <a:r>
              <a:rPr lang="cs-CZ" err="1"/>
              <a:t>reconstruction</a:t>
            </a:r>
            <a:endParaRPr lang="cs-CZ"/>
          </a:p>
          <a:p>
            <a:endParaRPr lang="cs-CZ"/>
          </a:p>
          <a:p>
            <a:endParaRPr lang="cs-CZ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7F8E9A0C-9E9E-8456-951E-D144452A84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s-CZ" sz="3200" err="1"/>
              <a:t>Technical</a:t>
            </a:r>
            <a:endParaRPr lang="cs-CZ" sz="320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A4AB707A-AAA4-CBF5-2E0D-620BB5FAA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74117" cy="39930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Functionalism</a:t>
            </a:r>
          </a:p>
          <a:p>
            <a:r>
              <a:rPr lang="cs-CZ" err="1"/>
              <a:t>Built</a:t>
            </a:r>
            <a:r>
              <a:rPr lang="cs-CZ"/>
              <a:t> in 1938-41</a:t>
            </a:r>
            <a:endParaRPr lang="en-US"/>
          </a:p>
          <a:p>
            <a:r>
              <a:rPr lang="cs-CZ" err="1"/>
              <a:t>Architect</a:t>
            </a:r>
            <a:r>
              <a:rPr lang="cs-CZ"/>
              <a:t> Milan </a:t>
            </a:r>
            <a:r>
              <a:rPr lang="cs-CZ" err="1"/>
              <a:t>Babuška</a:t>
            </a:r>
            <a:endParaRPr lang="cs-CZ"/>
          </a:p>
          <a:p>
            <a:r>
              <a:rPr lang="cs-CZ" err="1"/>
              <a:t>During</a:t>
            </a:r>
            <a:r>
              <a:rPr lang="cs-CZ"/>
              <a:t> </a:t>
            </a:r>
            <a:r>
              <a:rPr lang="cs-CZ" err="1"/>
              <a:t>nacism</a:t>
            </a:r>
            <a:r>
              <a:rPr lang="cs-CZ"/>
              <a:t> </a:t>
            </a:r>
            <a:r>
              <a:rPr lang="cs-CZ" err="1"/>
              <a:t>was</a:t>
            </a:r>
            <a:r>
              <a:rPr lang="cs-CZ"/>
              <a:t> not </a:t>
            </a:r>
            <a:r>
              <a:rPr lang="cs-CZ" err="1"/>
              <a:t>used</a:t>
            </a:r>
            <a:r>
              <a:rPr lang="cs-CZ"/>
              <a:t> </a:t>
            </a:r>
            <a:r>
              <a:rPr lang="cs-CZ" err="1"/>
              <a:t>for</a:t>
            </a:r>
            <a:r>
              <a:rPr lang="cs-CZ"/>
              <a:t> </a:t>
            </a:r>
            <a:r>
              <a:rPr lang="cs-CZ" err="1"/>
              <a:t>its</a:t>
            </a:r>
            <a:r>
              <a:rPr lang="cs-CZ"/>
              <a:t> </a:t>
            </a:r>
            <a:r>
              <a:rPr lang="cs-CZ" err="1"/>
              <a:t>purpose</a:t>
            </a:r>
          </a:p>
          <a:p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whole</a:t>
            </a:r>
            <a:r>
              <a:rPr lang="cs-CZ"/>
              <a:t> </a:t>
            </a:r>
            <a:r>
              <a:rPr lang="cs-CZ" err="1"/>
              <a:t>building</a:t>
            </a:r>
            <a:r>
              <a:rPr lang="cs-CZ"/>
              <a:t> </a:t>
            </a:r>
            <a:r>
              <a:rPr lang="cs-CZ" err="1"/>
              <a:t>used</a:t>
            </a:r>
            <a:r>
              <a:rPr lang="cs-CZ"/>
              <a:t> as museum </a:t>
            </a:r>
            <a:r>
              <a:rPr lang="cs-CZ" err="1"/>
              <a:t>from</a:t>
            </a:r>
            <a:r>
              <a:rPr lang="cs-CZ"/>
              <a:t> 1990</a:t>
            </a:r>
          </a:p>
          <a:p>
            <a:r>
              <a:rPr lang="cs-CZ" err="1"/>
              <a:t>After</a:t>
            </a:r>
            <a:r>
              <a:rPr lang="cs-CZ"/>
              <a:t> </a:t>
            </a:r>
            <a:r>
              <a:rPr lang="cs-CZ" err="1"/>
              <a:t>recostruction</a:t>
            </a:r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929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BE32EF-DC87-DB41-C9D0-0939A5D6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National</a:t>
            </a:r>
            <a:r>
              <a:rPr lang="cs-CZ"/>
              <a:t> </a:t>
            </a:r>
            <a:r>
              <a:rPr lang="cs-CZ" err="1"/>
              <a:t>museums</a:t>
            </a:r>
            <a:r>
              <a:rPr lang="cs-CZ"/>
              <a:t>        (</a:t>
            </a:r>
            <a:r>
              <a:rPr lang="cs-CZ" err="1"/>
              <a:t>current</a:t>
            </a:r>
            <a:r>
              <a:rPr lang="cs-CZ"/>
              <a:t> </a:t>
            </a:r>
            <a:r>
              <a:rPr lang="cs-CZ" err="1"/>
              <a:t>exhibition</a:t>
            </a:r>
            <a:r>
              <a:rPr lang="cs-CZ"/>
              <a:t>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C691444-DDC2-DF12-8DD0-D2F391AFE1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3200" err="1"/>
              <a:t>Agriculture</a:t>
            </a:r>
            <a:r>
              <a:rPr lang="cs-CZ" sz="3200"/>
              <a:t> </a:t>
            </a:r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7255753-3D71-324F-604F-D397F1CDA0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Saaz</a:t>
            </a:r>
            <a:r>
              <a:rPr lang="cs-CZ"/>
              <a:t> </a:t>
            </a:r>
            <a:r>
              <a:rPr lang="cs-CZ" err="1"/>
              <a:t>hops</a:t>
            </a:r>
          </a:p>
          <a:p>
            <a:r>
              <a:rPr lang="cs-CZ"/>
              <a:t>Gastronomy</a:t>
            </a:r>
          </a:p>
          <a:p>
            <a:r>
              <a:rPr lang="cs-CZ" err="1"/>
              <a:t>Tractors</a:t>
            </a:r>
          </a:p>
          <a:p>
            <a:r>
              <a:rPr lang="cs-CZ" err="1"/>
              <a:t>Fishing</a:t>
            </a:r>
          </a:p>
          <a:p>
            <a:r>
              <a:rPr lang="cs-CZ" err="1"/>
              <a:t>Water</a:t>
            </a:r>
            <a:r>
              <a:rPr lang="cs-CZ"/>
              <a:t> in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landscape</a:t>
            </a:r>
          </a:p>
          <a:p>
            <a:r>
              <a:rPr lang="cs-CZ" err="1"/>
              <a:t>Hunting</a:t>
            </a:r>
          </a:p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419D28F-EE69-3FAB-931A-4EBEE614E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sz="3200" err="1"/>
              <a:t>Technical</a:t>
            </a:r>
            <a:endParaRPr lang="cs-CZ" err="1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A5DD7D9-5223-532C-7623-F4C8F10FD71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Transportation</a:t>
            </a:r>
            <a:endParaRPr lang="cs-CZ"/>
          </a:p>
          <a:p>
            <a:r>
              <a:rPr lang="cs-CZ" err="1"/>
              <a:t>Mining</a:t>
            </a:r>
            <a:endParaRPr lang="cs-CZ"/>
          </a:p>
          <a:p>
            <a:r>
              <a:rPr lang="cs-CZ" err="1"/>
              <a:t>Architecture</a:t>
            </a:r>
          </a:p>
          <a:p>
            <a:r>
              <a:rPr lang="cs-CZ"/>
              <a:t>Merkur</a:t>
            </a:r>
          </a:p>
          <a:p>
            <a:r>
              <a:rPr lang="cs-CZ" err="1"/>
              <a:t>Contact</a:t>
            </a:r>
            <a:r>
              <a:rPr lang="cs-CZ"/>
              <a:t> </a:t>
            </a:r>
            <a:r>
              <a:rPr lang="cs-CZ" err="1"/>
              <a:t>lenses</a:t>
            </a:r>
            <a:endParaRPr lang="cs-CZ"/>
          </a:p>
          <a:p>
            <a:r>
              <a:rPr lang="cs-CZ"/>
              <a:t>Astronomy</a:t>
            </a:r>
          </a:p>
          <a:p>
            <a:r>
              <a:rPr lang="cs-CZ"/>
              <a:t>Time </a:t>
            </a:r>
            <a:r>
              <a:rPr lang="cs-CZ" err="1"/>
              <a:t>mesuring</a:t>
            </a:r>
          </a:p>
        </p:txBody>
      </p:sp>
      <p:pic>
        <p:nvPicPr>
          <p:cNvPr id="7" name="Obrázek 6" descr="How Did The Fairchild C-119 Flying Boxcar Improve On The C-82?">
            <a:extLst>
              <a:ext uri="{FF2B5EF4-FFF2-40B4-BE49-F238E27FC236}">
                <a16:creationId xmlns:a16="http://schemas.microsoft.com/office/drawing/2014/main" id="{2816A81F-C325-1701-3146-CDD38CB1D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5097" y="1712685"/>
            <a:ext cx="2631806" cy="1817915"/>
          </a:xfrm>
          <a:prstGeom prst="rect">
            <a:avLst/>
          </a:prstGeom>
        </p:spPr>
      </p:pic>
      <p:pic>
        <p:nvPicPr>
          <p:cNvPr id="8" name="Obrázek 7" descr="River Redhorse – Discover Fishes">
            <a:extLst>
              <a:ext uri="{FF2B5EF4-FFF2-40B4-BE49-F238E27FC236}">
                <a16:creationId xmlns:a16="http://schemas.microsoft.com/office/drawing/2014/main" id="{73DCF137-6FBB-66E6-B6E0-9446CD476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525495"/>
            <a:ext cx="2612573" cy="995365"/>
          </a:xfrm>
          <a:prstGeom prst="rect">
            <a:avLst/>
          </a:prstGeom>
        </p:spPr>
      </p:pic>
      <p:pic>
        <p:nvPicPr>
          <p:cNvPr id="9" name="Obrázek 8" descr="Kreténské stránky o Merkuru - Stavebnice č.7 deLuxe z roku 1936">
            <a:extLst>
              <a:ext uri="{FF2B5EF4-FFF2-40B4-BE49-F238E27FC236}">
                <a16:creationId xmlns:a16="http://schemas.microsoft.com/office/drawing/2014/main" id="{9FB44C4C-B6C3-71C0-2A2E-2CFD8EBBF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0" y="3944257"/>
            <a:ext cx="3165929" cy="2090057"/>
          </a:xfrm>
          <a:prstGeom prst="rect">
            <a:avLst/>
          </a:prstGeom>
        </p:spPr>
      </p:pic>
      <p:pic>
        <p:nvPicPr>
          <p:cNvPr id="10" name="Obrázek 9" descr="Chmel otáčivý | Naturfoto.cz">
            <a:extLst>
              <a:ext uri="{FF2B5EF4-FFF2-40B4-BE49-F238E27FC236}">
                <a16:creationId xmlns:a16="http://schemas.microsoft.com/office/drawing/2014/main" id="{10D9D5D9-6ED3-438B-D1BA-D4DBD6C5B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5571" y="1959427"/>
            <a:ext cx="1905001" cy="1324430"/>
          </a:xfrm>
          <a:prstGeom prst="rect">
            <a:avLst/>
          </a:prstGeom>
        </p:spPr>
      </p:pic>
      <p:pic>
        <p:nvPicPr>
          <p:cNvPr id="11" name="Obrázek 10" descr="Gastronomie und Hotelleriefotos">
            <a:extLst>
              <a:ext uri="{FF2B5EF4-FFF2-40B4-BE49-F238E27FC236}">
                <a16:creationId xmlns:a16="http://schemas.microsoft.com/office/drawing/2014/main" id="{3CF0DA65-AB02-31BA-C2D1-1CF8A21BF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28" y="5207000"/>
            <a:ext cx="2222501" cy="14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5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238EF2-B93A-4C4E-D511-FF9CF74BE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cs-CZ"/>
              <a:t>Letná Park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D003ECF-3585-A17F-8472-A37DEAB40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1936670"/>
            <a:ext cx="3158741" cy="416601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400"/>
              <a:t>Big park </a:t>
            </a:r>
            <a:r>
              <a:rPr lang="cs-CZ" sz="2400" err="1"/>
              <a:t>founded</a:t>
            </a:r>
            <a:r>
              <a:rPr lang="cs-CZ" sz="2400"/>
              <a:t> by a baron Jakub Wimmer</a:t>
            </a:r>
          </a:p>
          <a:p>
            <a:r>
              <a:rPr lang="cs-CZ" sz="2400"/>
              <a:t>Public </a:t>
            </a:r>
            <a:r>
              <a:rPr lang="cs-CZ" sz="2400" err="1"/>
              <a:t>since</a:t>
            </a:r>
            <a:r>
              <a:rPr lang="cs-CZ" sz="2400"/>
              <a:t> 1911 </a:t>
            </a:r>
          </a:p>
          <a:p>
            <a:r>
              <a:rPr lang="cs-CZ" sz="2400" err="1"/>
              <a:t>Consists</a:t>
            </a:r>
            <a:r>
              <a:rPr lang="cs-CZ" sz="2400"/>
              <a:t> </a:t>
            </a:r>
            <a:r>
              <a:rPr lang="cs-CZ" sz="2400" err="1"/>
              <a:t>of</a:t>
            </a:r>
            <a:r>
              <a:rPr lang="cs-CZ" sz="2400"/>
              <a:t>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/>
              <a:t>Letenský zámeček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err="1"/>
              <a:t>Pendulum</a:t>
            </a:r>
            <a:endParaRPr lang="cs-CZ"/>
          </a:p>
          <a:p>
            <a:pPr lvl="1">
              <a:buFont typeface="Courier New" panose="020B0604020202020204" pitchFamily="34" charset="0"/>
              <a:buChar char="o"/>
            </a:pPr>
            <a:r>
              <a:rPr lang="cs-CZ" err="1"/>
              <a:t>Hanavian</a:t>
            </a:r>
            <a:r>
              <a:rPr lang="cs-CZ"/>
              <a:t> </a:t>
            </a:r>
            <a:r>
              <a:rPr lang="cs-CZ" err="1"/>
              <a:t>pavillion</a:t>
            </a:r>
            <a:endParaRPr lang="cs-CZ"/>
          </a:p>
          <a:p>
            <a:pPr lvl="1">
              <a:buFont typeface="Courier New" panose="020B0604020202020204" pitchFamily="34" charset="0"/>
              <a:buChar char="o"/>
            </a:pPr>
            <a:r>
              <a:rPr lang="cs-CZ" err="1"/>
              <a:t>Brussel</a:t>
            </a:r>
            <a:r>
              <a:rPr lang="cs-CZ"/>
              <a:t> </a:t>
            </a:r>
            <a:r>
              <a:rPr lang="cs-CZ" err="1"/>
              <a:t>pavillion</a:t>
            </a:r>
            <a:endParaRPr lang="cs-CZ"/>
          </a:p>
          <a:p>
            <a:pPr lvl="1">
              <a:buFont typeface="Courier New" panose="020B0604020202020204" pitchFamily="34" charset="0"/>
              <a:buChar char="o"/>
            </a:pPr>
            <a:r>
              <a:rPr lang="cs-CZ"/>
              <a:t>Letná </a:t>
            </a:r>
            <a:r>
              <a:rPr lang="cs-CZ" err="1"/>
              <a:t>Carousel</a:t>
            </a:r>
            <a:endParaRPr lang="cs-CZ"/>
          </a:p>
        </p:txBody>
      </p:sp>
      <p:pic>
        <p:nvPicPr>
          <p:cNvPr id="7" name="Obrázek 6" descr="Летенские сады">
            <a:extLst>
              <a:ext uri="{FF2B5EF4-FFF2-40B4-BE49-F238E27FC236}">
                <a16:creationId xmlns:a16="http://schemas.microsoft.com/office/drawing/2014/main" id="{6A839AC7-1207-D570-2360-99FC5B6AB5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27" r="9132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53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DBD131A-C0ED-122D-50F3-314D91FC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cs-CZ"/>
              <a:t>Letenský zámeček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2A6FDB-21C7-5D5B-CAF7-528CAD212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400" err="1"/>
              <a:t>Architect</a:t>
            </a:r>
            <a:r>
              <a:rPr lang="cs-CZ" sz="2400"/>
              <a:t> Vojtěch Ignác Ullmann</a:t>
            </a:r>
          </a:p>
          <a:p>
            <a:r>
              <a:rPr lang="cs-CZ" sz="2400" err="1"/>
              <a:t>Italian</a:t>
            </a:r>
            <a:r>
              <a:rPr lang="cs-CZ" sz="2400"/>
              <a:t> </a:t>
            </a:r>
            <a:r>
              <a:rPr lang="cs-CZ" sz="2400" err="1"/>
              <a:t>countryside</a:t>
            </a:r>
            <a:r>
              <a:rPr lang="cs-CZ" sz="2400"/>
              <a:t> </a:t>
            </a:r>
            <a:r>
              <a:rPr lang="cs-CZ" sz="2400" err="1"/>
              <a:t>villa</a:t>
            </a:r>
            <a:r>
              <a:rPr lang="cs-CZ" sz="2400"/>
              <a:t> style (</a:t>
            </a:r>
            <a:r>
              <a:rPr lang="cs-CZ" sz="2400" err="1"/>
              <a:t>neo-renaissance</a:t>
            </a:r>
            <a:r>
              <a:rPr lang="cs-CZ" sz="2400"/>
              <a:t>)</a:t>
            </a:r>
          </a:p>
          <a:p>
            <a:r>
              <a:rPr lang="cs-CZ" sz="2400" err="1"/>
              <a:t>Built</a:t>
            </a:r>
            <a:r>
              <a:rPr lang="cs-CZ" sz="2400"/>
              <a:t> in 1863</a:t>
            </a:r>
          </a:p>
          <a:p>
            <a:r>
              <a:rPr lang="cs-CZ" sz="2400" err="1"/>
              <a:t>Next</a:t>
            </a:r>
            <a:r>
              <a:rPr lang="cs-CZ" sz="2400"/>
              <a:t> to </a:t>
            </a:r>
            <a:r>
              <a:rPr lang="cs-CZ" sz="2400" err="1"/>
              <a:t>it</a:t>
            </a:r>
            <a:r>
              <a:rPr lang="cs-CZ" sz="2400"/>
              <a:t> </a:t>
            </a:r>
            <a:r>
              <a:rPr lang="cs-CZ" sz="2400" err="1"/>
              <a:t>was</a:t>
            </a:r>
            <a:r>
              <a:rPr lang="cs-CZ" sz="2400"/>
              <a:t> </a:t>
            </a:r>
            <a:r>
              <a:rPr lang="cs-CZ" sz="2400" err="1"/>
              <a:t>built</a:t>
            </a:r>
            <a:r>
              <a:rPr lang="cs-CZ" sz="2400"/>
              <a:t> </a:t>
            </a:r>
            <a:r>
              <a:rPr lang="cs-CZ" sz="2400" err="1"/>
              <a:t>the</a:t>
            </a:r>
            <a:r>
              <a:rPr lang="cs-CZ" sz="2400"/>
              <a:t> </a:t>
            </a:r>
            <a:r>
              <a:rPr lang="cs-CZ" sz="2400" err="1"/>
              <a:t>first</a:t>
            </a:r>
            <a:r>
              <a:rPr lang="cs-CZ" sz="2400"/>
              <a:t> </a:t>
            </a:r>
            <a:r>
              <a:rPr lang="cs-CZ" sz="2400" err="1"/>
              <a:t>electric</a:t>
            </a:r>
            <a:r>
              <a:rPr lang="cs-CZ" sz="2400"/>
              <a:t> </a:t>
            </a:r>
            <a:r>
              <a:rPr lang="cs-CZ" sz="2400" err="1"/>
              <a:t>railway</a:t>
            </a:r>
            <a:r>
              <a:rPr lang="cs-CZ" sz="2400"/>
              <a:t> in </a:t>
            </a:r>
            <a:r>
              <a:rPr lang="cs-CZ" sz="2400" err="1"/>
              <a:t>Czechia</a:t>
            </a:r>
            <a:endParaRPr lang="cs-CZ" sz="2400"/>
          </a:p>
        </p:txBody>
      </p:sp>
      <p:pic>
        <p:nvPicPr>
          <p:cNvPr id="4" name="Obrázek 3" descr="LETENSKY ZAMECEK-RESTAURACE, Prag - Hradčany und Letná - Menü, Preise ...">
            <a:extLst>
              <a:ext uri="{FF2B5EF4-FFF2-40B4-BE49-F238E27FC236}">
                <a16:creationId xmlns:a16="http://schemas.microsoft.com/office/drawing/2014/main" id="{E5DBE343-27DA-91E3-7C93-786B3801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82" r="7558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379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8EAA68-7157-DE69-CF45-8B3E433C4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Pendulum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DB67DB-6C88-93F5-7378-5B5A27E08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/>
              <a:t>Slavia </a:t>
            </a:r>
            <a:r>
              <a:rPr lang="cs-CZ" err="1"/>
              <a:t>Sports</a:t>
            </a:r>
            <a:r>
              <a:rPr lang="cs-CZ"/>
              <a:t> Club                  Monument </a:t>
            </a:r>
            <a:r>
              <a:rPr lang="cs-CZ" err="1"/>
              <a:t>of</a:t>
            </a:r>
            <a:r>
              <a:rPr lang="cs-CZ"/>
              <a:t> Joseph Stalin                                                Pendulum</a:t>
            </a:r>
          </a:p>
          <a:p>
            <a:r>
              <a:rPr lang="cs-CZ" err="1"/>
              <a:t>Symbolizes</a:t>
            </a:r>
            <a:r>
              <a:rPr lang="cs-CZ"/>
              <a:t> </a:t>
            </a:r>
            <a:r>
              <a:rPr lang="cs-CZ" err="1"/>
              <a:t>how</a:t>
            </a:r>
            <a:r>
              <a:rPr lang="cs-CZ"/>
              <a:t> </a:t>
            </a:r>
            <a:r>
              <a:rPr lang="cs-CZ">
                <a:solidFill>
                  <a:srgbClr val="000000"/>
                </a:solidFill>
                <a:ea typeface="+mn-lt"/>
                <a:cs typeface="+mn-lt"/>
              </a:rPr>
              <a:t> by </a:t>
            </a:r>
            <a:r>
              <a:rPr lang="cs-CZ" err="1"/>
              <a:t>some</a:t>
            </a:r>
            <a:r>
              <a:rPr lang="cs-CZ"/>
              <a:t> </a:t>
            </a:r>
            <a:r>
              <a:rPr lang="cs-CZ" err="1"/>
              <a:t>time</a:t>
            </a:r>
            <a:r>
              <a:rPr lang="cs-CZ"/>
              <a:t>,</a:t>
            </a:r>
          </a:p>
          <a:p>
            <a:pPr marL="0" indent="0">
              <a:buNone/>
            </a:pPr>
            <a:r>
              <a:rPr lang="cs-CZ"/>
              <a:t> </a:t>
            </a:r>
            <a:r>
              <a:rPr lang="cs-CZ" err="1"/>
              <a:t>all</a:t>
            </a:r>
            <a:r>
              <a:rPr lang="cs-CZ"/>
              <a:t> </a:t>
            </a:r>
            <a:r>
              <a:rPr lang="cs-CZ" err="1"/>
              <a:t>things</a:t>
            </a:r>
            <a:r>
              <a:rPr lang="cs-CZ"/>
              <a:t> </a:t>
            </a:r>
            <a:r>
              <a:rPr lang="cs-CZ" err="1"/>
              <a:t>pass</a:t>
            </a:r>
            <a:endParaRPr lang="cs-CZ"/>
          </a:p>
        </p:txBody>
      </p:sp>
      <p:pic>
        <p:nvPicPr>
          <p:cNvPr id="4" name="Grafický objekt 3" descr="Šipka doprava se souvislou výplní">
            <a:extLst>
              <a:ext uri="{FF2B5EF4-FFF2-40B4-BE49-F238E27FC236}">
                <a16:creationId xmlns:a16="http://schemas.microsoft.com/office/drawing/2014/main" id="{A13BF384-0C91-D2E2-5EF6-D4DFAB364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8854" y="1622854"/>
            <a:ext cx="914400" cy="914400"/>
          </a:xfrm>
          <a:prstGeom prst="rect">
            <a:avLst/>
          </a:prstGeom>
        </p:spPr>
      </p:pic>
      <p:pic>
        <p:nvPicPr>
          <p:cNvPr id="5" name="Grafický objekt 4" descr="Šipka doprava se souvislou výplní">
            <a:extLst>
              <a:ext uri="{FF2B5EF4-FFF2-40B4-BE49-F238E27FC236}">
                <a16:creationId xmlns:a16="http://schemas.microsoft.com/office/drawing/2014/main" id="{22BA9659-289C-9EE6-C27C-7F48BEAAB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1962" y="1622854"/>
            <a:ext cx="914400" cy="914400"/>
          </a:xfrm>
          <a:prstGeom prst="rect">
            <a:avLst/>
          </a:prstGeom>
        </p:spPr>
      </p:pic>
      <p:pic>
        <p:nvPicPr>
          <p:cNvPr id="6" name="Obrázek 5" descr="Metronom | Avantgarde Prague">
            <a:extLst>
              <a:ext uri="{FF2B5EF4-FFF2-40B4-BE49-F238E27FC236}">
                <a16:creationId xmlns:a16="http://schemas.microsoft.com/office/drawing/2014/main" id="{C2CADE59-24C9-322A-563D-16884D92D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15513"/>
            <a:ext cx="5467865" cy="3645244"/>
          </a:xfrm>
          <a:prstGeom prst="rect">
            <a:avLst/>
          </a:prstGeom>
        </p:spPr>
      </p:pic>
      <p:pic>
        <p:nvPicPr>
          <p:cNvPr id="7" name="Obrázek 6" descr="Obsah obrázku venku, obloha, socha, pohřební komora&#10;&#10;Obsah generovaný pomocí AI může být nesprávný.">
            <a:extLst>
              <a:ext uri="{FF2B5EF4-FFF2-40B4-BE49-F238E27FC236}">
                <a16:creationId xmlns:a16="http://schemas.microsoft.com/office/drawing/2014/main" id="{2DA0E508-047F-F6F8-22CD-5EF4F8EC1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453301" y="4227825"/>
            <a:ext cx="2638990" cy="203729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B239520-110B-542C-1FA3-F724FAE68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808" y="4224652"/>
            <a:ext cx="2909438" cy="20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5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3801BD5-5C45-1066-AA81-61B9D31E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cs-CZ" sz="4000" err="1"/>
              <a:t>Hanavian</a:t>
            </a:r>
            <a:r>
              <a:rPr lang="cs-CZ" sz="4000"/>
              <a:t> </a:t>
            </a:r>
            <a:r>
              <a:rPr lang="cs-CZ" sz="4000" err="1"/>
              <a:t>pavillion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A3C75B-931A-4581-4C50-554E09155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400"/>
              <a:t> </a:t>
            </a:r>
            <a:r>
              <a:rPr lang="cs-CZ" sz="2400" err="1"/>
              <a:t>Buil</a:t>
            </a:r>
            <a:r>
              <a:rPr lang="cs-CZ" sz="2400"/>
              <a:t> to </a:t>
            </a:r>
            <a:r>
              <a:rPr lang="cs-CZ" sz="2400" err="1"/>
              <a:t>represent</a:t>
            </a:r>
            <a:r>
              <a:rPr lang="cs-CZ" sz="2400"/>
              <a:t> </a:t>
            </a:r>
            <a:r>
              <a:rPr lang="cs-CZ" sz="2400" err="1"/>
              <a:t>duke</a:t>
            </a:r>
            <a:r>
              <a:rPr lang="cs-CZ" sz="2400"/>
              <a:t> Vilém </a:t>
            </a:r>
            <a:r>
              <a:rPr lang="cs-CZ" sz="2400" err="1"/>
              <a:t>from</a:t>
            </a:r>
            <a:r>
              <a:rPr lang="cs-CZ" sz="2400"/>
              <a:t> </a:t>
            </a:r>
            <a:r>
              <a:rPr lang="cs-CZ" sz="2400" err="1"/>
              <a:t>Hanavaon</a:t>
            </a:r>
            <a:r>
              <a:rPr lang="cs-CZ" sz="2400"/>
              <a:t> </a:t>
            </a:r>
            <a:r>
              <a:rPr lang="cs-CZ" sz="2400" err="1"/>
              <a:t>Jubilleum</a:t>
            </a:r>
            <a:r>
              <a:rPr lang="cs-CZ" sz="2400"/>
              <a:t> on General Land </a:t>
            </a:r>
            <a:r>
              <a:rPr lang="cs-CZ" sz="2400" err="1"/>
              <a:t>Centennial</a:t>
            </a:r>
            <a:r>
              <a:rPr lang="cs-CZ" sz="2400"/>
              <a:t> </a:t>
            </a:r>
            <a:r>
              <a:rPr lang="cs-CZ" sz="2400" err="1"/>
              <a:t>Exhibition</a:t>
            </a:r>
            <a:endParaRPr lang="cs-CZ" sz="2400"/>
          </a:p>
          <a:p>
            <a:r>
              <a:rPr lang="cs-CZ" sz="2400" err="1"/>
              <a:t>Architects</a:t>
            </a:r>
            <a:r>
              <a:rPr lang="cs-CZ" sz="2400"/>
              <a:t> Otto </a:t>
            </a:r>
            <a:r>
              <a:rPr lang="cs-CZ" sz="2400" err="1"/>
              <a:t>Haiser</a:t>
            </a:r>
            <a:r>
              <a:rPr lang="cs-CZ" sz="2400"/>
              <a:t> a Josef Hercík</a:t>
            </a:r>
          </a:p>
          <a:p>
            <a:r>
              <a:rPr lang="cs-CZ" sz="2400"/>
              <a:t>Neo-</a:t>
            </a:r>
            <a:r>
              <a:rPr lang="cs-CZ" sz="2400" err="1"/>
              <a:t>baroque</a:t>
            </a:r>
            <a:r>
              <a:rPr lang="cs-CZ" sz="2400"/>
              <a:t> style</a:t>
            </a:r>
          </a:p>
          <a:p>
            <a:r>
              <a:rPr lang="cs-CZ" sz="2400"/>
              <a:t>In </a:t>
            </a:r>
            <a:r>
              <a:rPr lang="cs-CZ" sz="2400" err="1"/>
              <a:t>present</a:t>
            </a:r>
            <a:r>
              <a:rPr lang="cs-CZ" sz="2400"/>
              <a:t> </a:t>
            </a:r>
            <a:r>
              <a:rPr lang="cs-CZ" sz="2400" err="1"/>
              <a:t>there</a:t>
            </a:r>
            <a:r>
              <a:rPr lang="cs-CZ" sz="2400"/>
              <a:t> </a:t>
            </a:r>
            <a:r>
              <a:rPr lang="cs-CZ" sz="2400" err="1"/>
              <a:t>is</a:t>
            </a:r>
            <a:r>
              <a:rPr lang="cs-CZ" sz="2400"/>
              <a:t> a restaurant</a:t>
            </a:r>
          </a:p>
          <a:p>
            <a:endParaRPr lang="cs-CZ" sz="2000"/>
          </a:p>
        </p:txBody>
      </p:sp>
      <p:pic>
        <p:nvPicPr>
          <p:cNvPr id="4" name="Obrázek 3" descr="Hanavský Pavilion (Prague, 1891) | Structurae">
            <a:extLst>
              <a:ext uri="{FF2B5EF4-FFF2-40B4-BE49-F238E27FC236}">
                <a16:creationId xmlns:a16="http://schemas.microsoft.com/office/drawing/2014/main" id="{5B671A6B-B74F-C050-F3BE-5F76266A7B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74" r="25627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1003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5C72C8-C6BC-C34D-7FA9-F9BE7C50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cs-CZ" sz="3600" err="1"/>
              <a:t>Brussel</a:t>
            </a:r>
            <a:r>
              <a:rPr lang="cs-CZ" sz="3600"/>
              <a:t> </a:t>
            </a:r>
            <a:r>
              <a:rPr lang="cs-CZ" sz="3600" err="1"/>
              <a:t>pavillion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5D2B2E4-4ADC-F043-FCFD-B98C127E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05" b="3603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885426-BAAB-0D98-0B04-DB7DA4BA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11661"/>
            <a:ext cx="7887007" cy="28439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400" err="1"/>
              <a:t>Originally</a:t>
            </a:r>
            <a:r>
              <a:rPr lang="cs-CZ" sz="2400"/>
              <a:t> </a:t>
            </a:r>
            <a:r>
              <a:rPr lang="cs-CZ" sz="2400" err="1"/>
              <a:t>built</a:t>
            </a:r>
            <a:r>
              <a:rPr lang="cs-CZ" sz="2400"/>
              <a:t> in Brusel </a:t>
            </a:r>
            <a:r>
              <a:rPr lang="cs-CZ" sz="2400" err="1"/>
              <a:t>from</a:t>
            </a:r>
            <a:r>
              <a:rPr lang="cs-CZ" sz="2400"/>
              <a:t> </a:t>
            </a:r>
            <a:r>
              <a:rPr lang="cs-CZ" sz="2400" err="1"/>
              <a:t>wood</a:t>
            </a:r>
            <a:r>
              <a:rPr lang="cs-CZ" sz="2400"/>
              <a:t> on Expo '58</a:t>
            </a:r>
          </a:p>
          <a:p>
            <a:r>
              <a:rPr lang="cs-CZ" sz="2400" err="1"/>
              <a:t>After</a:t>
            </a:r>
            <a:r>
              <a:rPr lang="cs-CZ" sz="2400"/>
              <a:t> end </a:t>
            </a:r>
            <a:r>
              <a:rPr lang="cs-CZ" sz="2400" err="1"/>
              <a:t>of</a:t>
            </a:r>
            <a:r>
              <a:rPr lang="cs-CZ" sz="2400"/>
              <a:t> Expo </a:t>
            </a:r>
            <a:r>
              <a:rPr lang="cs-CZ" sz="2400" err="1"/>
              <a:t>moved</a:t>
            </a:r>
            <a:r>
              <a:rPr lang="cs-CZ" sz="2400"/>
              <a:t> </a:t>
            </a:r>
            <a:r>
              <a:rPr lang="cs-CZ" sz="2400" err="1"/>
              <a:t>next</a:t>
            </a:r>
            <a:r>
              <a:rPr lang="cs-CZ" sz="2400"/>
              <a:t> to Výstaviště</a:t>
            </a:r>
          </a:p>
          <a:p>
            <a:r>
              <a:rPr lang="cs-CZ" sz="2400"/>
              <a:t>In 1991 </a:t>
            </a:r>
            <a:r>
              <a:rPr lang="cs-CZ" sz="2400" err="1"/>
              <a:t>burned</a:t>
            </a:r>
            <a:r>
              <a:rPr lang="cs-CZ" sz="2400"/>
              <a:t> </a:t>
            </a:r>
            <a:r>
              <a:rPr lang="cs-CZ" sz="2400" err="1"/>
              <a:t>down</a:t>
            </a:r>
            <a:r>
              <a:rPr lang="cs-CZ" sz="2400"/>
              <a:t> </a:t>
            </a:r>
            <a:r>
              <a:rPr lang="cs-CZ" sz="2400" err="1"/>
              <a:t>everthing</a:t>
            </a:r>
            <a:r>
              <a:rPr lang="cs-CZ" sz="2400"/>
              <a:t>, </a:t>
            </a:r>
            <a:r>
              <a:rPr lang="cs-CZ" sz="2400" err="1"/>
              <a:t>only</a:t>
            </a:r>
            <a:r>
              <a:rPr lang="cs-CZ" sz="2400"/>
              <a:t> restaurant </a:t>
            </a:r>
            <a:r>
              <a:rPr lang="cs-CZ" sz="2400" err="1"/>
              <a:t>survived</a:t>
            </a:r>
            <a:endParaRPr lang="cs-CZ" sz="2400"/>
          </a:p>
          <a:p>
            <a:r>
              <a:rPr lang="cs-CZ" sz="2400" err="1"/>
              <a:t>Today</a:t>
            </a:r>
            <a:r>
              <a:rPr lang="cs-CZ" sz="2400"/>
              <a:t> </a:t>
            </a:r>
            <a:r>
              <a:rPr lang="cs-CZ" sz="2400" err="1"/>
              <a:t>is</a:t>
            </a:r>
            <a:r>
              <a:rPr lang="cs-CZ" sz="2400"/>
              <a:t> in </a:t>
            </a:r>
            <a:r>
              <a:rPr lang="cs-CZ" sz="2400" err="1"/>
              <a:t>the</a:t>
            </a:r>
            <a:r>
              <a:rPr lang="cs-CZ" sz="2400"/>
              <a:t> restaurant Adolf </a:t>
            </a:r>
            <a:r>
              <a:rPr lang="cs-CZ" sz="2400" err="1"/>
              <a:t>Loos</a:t>
            </a:r>
            <a:r>
              <a:rPr lang="cs-CZ" sz="2400"/>
              <a:t> Apartment and </a:t>
            </a:r>
            <a:r>
              <a:rPr lang="cs-CZ" sz="2400" err="1"/>
              <a:t>Gallery</a:t>
            </a:r>
            <a:r>
              <a:rPr lang="cs-CZ" sz="2400"/>
              <a:t>.</a:t>
            </a:r>
          </a:p>
          <a:p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82413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4B9719-F279-19C6-5547-EA0827594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cs-CZ" sz="3600"/>
              <a:t>Letná Carousel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F7875D-000C-D749-05D0-E3C7A5BA36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465" b="13902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8B7CAC-73CA-0819-B39C-DD80BD628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400"/>
              <a:t>Part </a:t>
            </a:r>
            <a:r>
              <a:rPr lang="cs-CZ" sz="2400" err="1"/>
              <a:t>of</a:t>
            </a:r>
            <a:r>
              <a:rPr lang="cs-CZ" sz="2400"/>
              <a:t> </a:t>
            </a:r>
            <a:r>
              <a:rPr lang="cs-CZ" sz="2400" err="1"/>
              <a:t>National</a:t>
            </a:r>
            <a:r>
              <a:rPr lang="cs-CZ" sz="2400"/>
              <a:t> </a:t>
            </a:r>
            <a:r>
              <a:rPr lang="cs-CZ" sz="2400" err="1"/>
              <a:t>Technical</a:t>
            </a:r>
            <a:r>
              <a:rPr lang="cs-CZ" sz="2400"/>
              <a:t> Museum</a:t>
            </a:r>
          </a:p>
          <a:p>
            <a:r>
              <a:rPr lang="cs-CZ" sz="2400" err="1"/>
              <a:t>Arised</a:t>
            </a:r>
            <a:r>
              <a:rPr lang="cs-CZ" sz="2400"/>
              <a:t> in 1892</a:t>
            </a:r>
          </a:p>
          <a:p>
            <a:r>
              <a:rPr lang="cs-CZ" sz="2400" err="1"/>
              <a:t>Originally</a:t>
            </a:r>
            <a:r>
              <a:rPr lang="cs-CZ" sz="2400"/>
              <a:t> </a:t>
            </a:r>
            <a:r>
              <a:rPr lang="cs-CZ" sz="2400" err="1"/>
              <a:t>placed</a:t>
            </a:r>
            <a:r>
              <a:rPr lang="cs-CZ" sz="2400"/>
              <a:t> in Královské Vinohrady</a:t>
            </a:r>
          </a:p>
          <a:p>
            <a:r>
              <a:rPr lang="cs-CZ" sz="2400" err="1"/>
              <a:t>Replaced</a:t>
            </a:r>
            <a:r>
              <a:rPr lang="cs-CZ" sz="2400"/>
              <a:t> to Letná in 1894</a:t>
            </a:r>
          </a:p>
          <a:p>
            <a:r>
              <a:rPr lang="cs-CZ" sz="2400"/>
              <a:t>In 2022 </a:t>
            </a:r>
            <a:r>
              <a:rPr lang="cs-CZ" sz="2400" err="1"/>
              <a:t>recostructed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334469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38C1A4-9A13-8CCB-8ED7-26AF2B77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7200"/>
              <a:t>NGP</a:t>
            </a:r>
          </a:p>
        </p:txBody>
      </p:sp>
      <p:pic>
        <p:nvPicPr>
          <p:cNvPr id="4" name="Zástupný obsah 3" descr="Obsah obrázku rám obrazu, obraz, umění, osoba&#10;&#10;Obsah generovaný pomocí AI může být nesprávný.">
            <a:extLst>
              <a:ext uri="{FF2B5EF4-FFF2-40B4-BE49-F238E27FC236}">
                <a16:creationId xmlns:a16="http://schemas.microsoft.com/office/drawing/2014/main" id="{93F4B7EF-627F-4AF7-CADA-E5A26553A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585" y="2497251"/>
            <a:ext cx="5286828" cy="3987800"/>
          </a:xfrm>
        </p:spPr>
      </p:pic>
      <p:pic>
        <p:nvPicPr>
          <p:cNvPr id="5" name="Obrázek 4" descr="Obsah obrázku obraz, rám obrazu, strom, umění&#10;&#10;Obsah generovaný pomocí AI může být nesprávný.">
            <a:extLst>
              <a:ext uri="{FF2B5EF4-FFF2-40B4-BE49-F238E27FC236}">
                <a16:creationId xmlns:a16="http://schemas.microsoft.com/office/drawing/2014/main" id="{9B9D6FBB-D88A-64B1-7C69-A1F3B585B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286" y="108856"/>
            <a:ext cx="3184073" cy="2385786"/>
          </a:xfrm>
          <a:prstGeom prst="rect">
            <a:avLst/>
          </a:prstGeom>
        </p:spPr>
      </p:pic>
      <p:pic>
        <p:nvPicPr>
          <p:cNvPr id="6" name="Obrázek 5" descr="Obsah obrázku rám obrazu, obraz, umění, muzeum&#10;&#10;Obsah generovaný pomocí AI může být nesprávný.">
            <a:extLst>
              <a:ext uri="{FF2B5EF4-FFF2-40B4-BE49-F238E27FC236}">
                <a16:creationId xmlns:a16="http://schemas.microsoft.com/office/drawing/2014/main" id="{61912CE1-36C4-A1EC-7FE5-2E4640FCD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00" y="2721428"/>
            <a:ext cx="5152572" cy="38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4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 descr="Stromovka Park | Kidpassage Family Review">
            <a:extLst>
              <a:ext uri="{FF2B5EF4-FFF2-40B4-BE49-F238E27FC236}">
                <a16:creationId xmlns:a16="http://schemas.microsoft.com/office/drawing/2014/main" id="{BA483F45-BEA9-1CD3-EBA0-E67DA4A45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3641007-EF4E-52E2-0F6F-D30CB640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Royal Game Reserve Stromovka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279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 descr="Výstaviště Praha Holešovice - Kultura.cz">
            <a:extLst>
              <a:ext uri="{FF2B5EF4-FFF2-40B4-BE49-F238E27FC236}">
                <a16:creationId xmlns:a16="http://schemas.microsoft.com/office/drawing/2014/main" id="{319D05E2-3C29-40E2-259B-6AE75A920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9D34739-51F0-0F81-27E4-1552E9CCB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Výstaviště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14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59B123-DCEF-81F6-BF83-7D7B1E4824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err="1"/>
              <a:t>That's</a:t>
            </a:r>
            <a:r>
              <a:rPr lang="cs-CZ"/>
              <a:t> </a:t>
            </a:r>
            <a:r>
              <a:rPr lang="cs-CZ" err="1"/>
              <a:t>all</a:t>
            </a:r>
            <a:r>
              <a:rPr lang="cs-CZ"/>
              <a:t>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39CB4D-47F4-ADC7-B9C5-243752C76C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348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49D2C-92D6-3CDA-602E-95668FADC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Resources</a:t>
            </a:r>
            <a:r>
              <a:rPr lang="cs-CZ"/>
              <a:t> </a:t>
            </a:r>
            <a:r>
              <a:rPr lang="cs-CZ" err="1"/>
              <a:t>searched</a:t>
            </a:r>
            <a:r>
              <a:rPr lang="cs-CZ"/>
              <a:t> 7. 5. 2025.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BA55D7-B712-DD62-1B2E-CD8A00337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>
                <a:ea typeface="+mn-lt"/>
                <a:cs typeface="+mn-lt"/>
                <a:hlinkClick r:id="rId2"/>
              </a:rPr>
              <a:t>Prague Metronome - Wikipedia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3"/>
              </a:rPr>
              <a:t>Stromovka - Wikipedia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4"/>
              </a:rPr>
              <a:t>Letenský kolotoč – Wikipedie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5"/>
              </a:rPr>
              <a:t>Československý pavilon na Světové výstavě 1958 – Wikipedie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6"/>
              </a:rPr>
              <a:t>Hanavský pavilon – Wikipedie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7"/>
              </a:rPr>
              <a:t>Letenský zámeček – Wikipedie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8"/>
              </a:rPr>
              <a:t>Letenské sady – Wikipedie</a:t>
            </a:r>
          </a:p>
          <a:p>
            <a:r>
              <a:rPr lang="cs-CZ" sz="2000">
                <a:ea typeface="+mn-lt"/>
                <a:cs typeface="+mn-lt"/>
                <a:hlinkClick r:id="rId9"/>
              </a:rPr>
              <a:t>Národní technické muzeum</a:t>
            </a:r>
          </a:p>
          <a:p>
            <a:r>
              <a:rPr lang="cs-CZ" sz="2000">
                <a:ea typeface="+mn-lt"/>
                <a:cs typeface="+mn-lt"/>
                <a:hlinkClick r:id="rId10"/>
              </a:rPr>
              <a:t>Národní zemědělské muzeum, s. p. o.</a:t>
            </a:r>
            <a:endParaRPr lang="cs-CZ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52137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Širokoúhlá obrazovka</PresentationFormat>
  <Paragraphs>79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Courier New</vt:lpstr>
      <vt:lpstr>Motiv systému Office</vt:lpstr>
      <vt:lpstr>The best sights in Prague 7</vt:lpstr>
      <vt:lpstr>National museums      (history of the buildings)</vt:lpstr>
      <vt:lpstr>National museums        (current exhibition)</vt:lpstr>
      <vt:lpstr>Letná Park</vt:lpstr>
      <vt:lpstr>Letenský zámeček</vt:lpstr>
      <vt:lpstr>Pendulum</vt:lpstr>
      <vt:lpstr>Hanavian pavillion</vt:lpstr>
      <vt:lpstr>Brussel pavillion</vt:lpstr>
      <vt:lpstr>Letná Carousel</vt:lpstr>
      <vt:lpstr>NGP</vt:lpstr>
      <vt:lpstr>Royal Game Reserve Stromovka</vt:lpstr>
      <vt:lpstr>Výstaviště</vt:lpstr>
      <vt:lpstr>That's all!</vt:lpstr>
      <vt:lpstr>Resources searched 7. 5. 2025.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Denisa Neubauerová</dc:creator>
  <cp:lastModifiedBy>Denisa Neubauerová</cp:lastModifiedBy>
  <cp:revision>2</cp:revision>
  <dcterms:created xsi:type="dcterms:W3CDTF">2025-05-07T06:07:01Z</dcterms:created>
  <dcterms:modified xsi:type="dcterms:W3CDTF">2025-05-29T05:56:22Z</dcterms:modified>
</cp:coreProperties>
</file>