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gbalumo" panose="020B0604020202020204" charset="-18"/>
      <p:regular r:id="rId11"/>
    </p:embeddedFont>
    <p:embeddedFont>
      <p:font typeface="HandMade Bold" panose="020B0604020202020204" charset="-78"/>
      <p:regular r:id="rId12"/>
    </p:embeddedFont>
    <p:embeddedFont>
      <p:font typeface="Open Sans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9.sv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8135490" y="7541817"/>
            <a:ext cx="12283298" cy="5881120"/>
          </a:xfrm>
          <a:custGeom>
            <a:avLst/>
            <a:gdLst/>
            <a:ahLst/>
            <a:cxnLst/>
            <a:rect l="l" t="t" r="r" b="b"/>
            <a:pathLst>
              <a:path w="12283298" h="5881120">
                <a:moveTo>
                  <a:pt x="0" y="0"/>
                </a:moveTo>
                <a:lnTo>
                  <a:pt x="12283298" y="0"/>
                </a:lnTo>
                <a:lnTo>
                  <a:pt x="12283298" y="5881120"/>
                </a:lnTo>
                <a:lnTo>
                  <a:pt x="0" y="5881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9290"/>
            </a:stretch>
          </a:blipFill>
        </p:spPr>
      </p:sp>
      <p:sp>
        <p:nvSpPr>
          <p:cNvPr id="3" name="Freeform 3"/>
          <p:cNvSpPr/>
          <p:nvPr/>
        </p:nvSpPr>
        <p:spPr>
          <a:xfrm rot="-7350403">
            <a:off x="10973171" y="6542158"/>
            <a:ext cx="9304626" cy="9441964"/>
          </a:xfrm>
          <a:custGeom>
            <a:avLst/>
            <a:gdLst/>
            <a:ahLst/>
            <a:cxnLst/>
            <a:rect l="l" t="t" r="r" b="b"/>
            <a:pathLst>
              <a:path w="9304626" h="9441964">
                <a:moveTo>
                  <a:pt x="0" y="0"/>
                </a:moveTo>
                <a:lnTo>
                  <a:pt x="9304626" y="0"/>
                </a:lnTo>
                <a:lnTo>
                  <a:pt x="9304626" y="9441964"/>
                </a:lnTo>
                <a:lnTo>
                  <a:pt x="0" y="944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819410" y="-1473838"/>
            <a:ext cx="11711813" cy="4895531"/>
          </a:xfrm>
          <a:custGeom>
            <a:avLst/>
            <a:gdLst/>
            <a:ahLst/>
            <a:cxnLst/>
            <a:rect l="l" t="t" r="r" b="b"/>
            <a:pathLst>
              <a:path w="11711813" h="4895531">
                <a:moveTo>
                  <a:pt x="0" y="0"/>
                </a:moveTo>
                <a:lnTo>
                  <a:pt x="11711812" y="0"/>
                </a:lnTo>
                <a:lnTo>
                  <a:pt x="11711812" y="4895531"/>
                </a:lnTo>
                <a:lnTo>
                  <a:pt x="0" y="4895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8273"/>
            </a:stretch>
          </a:blipFill>
        </p:spPr>
      </p:sp>
      <p:sp>
        <p:nvSpPr>
          <p:cNvPr id="5" name="Freeform 5"/>
          <p:cNvSpPr/>
          <p:nvPr/>
        </p:nvSpPr>
        <p:spPr>
          <a:xfrm rot="-6765761">
            <a:off x="-3361397" y="-4983583"/>
            <a:ext cx="9304626" cy="9441964"/>
          </a:xfrm>
          <a:custGeom>
            <a:avLst/>
            <a:gdLst/>
            <a:ahLst/>
            <a:cxnLst/>
            <a:rect l="l" t="t" r="r" b="b"/>
            <a:pathLst>
              <a:path w="9304626" h="9441964">
                <a:moveTo>
                  <a:pt x="0" y="0"/>
                </a:moveTo>
                <a:lnTo>
                  <a:pt x="9304626" y="0"/>
                </a:lnTo>
                <a:lnTo>
                  <a:pt x="9304626" y="9441964"/>
                </a:lnTo>
                <a:lnTo>
                  <a:pt x="0" y="944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440734" y="3933666"/>
            <a:ext cx="9406533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8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Barevná</a:t>
            </a:r>
            <a:r>
              <a:rPr lang="cs-CZ" sz="92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chemie</a:t>
            </a:r>
            <a:endParaRPr lang="en-US" sz="92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8554" y="8491431"/>
            <a:ext cx="5321212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7"/>
              </a:lnSpc>
            </a:pPr>
            <a:r>
              <a:rPr lang="en-US" sz="28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V. </a:t>
            </a:r>
            <a:r>
              <a:rPr lang="en-US" sz="283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Vavrušková</a:t>
            </a:r>
            <a:r>
              <a:rPr lang="en-US" sz="28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</a:t>
            </a:r>
            <a:endParaRPr lang="cs-CZ" sz="2833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967"/>
              </a:lnSpc>
            </a:pPr>
            <a:r>
              <a:rPr lang="en-US" sz="28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K. </a:t>
            </a:r>
            <a:r>
              <a:rPr lang="en-US" sz="283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Kabrhelová</a:t>
            </a:r>
            <a:r>
              <a:rPr lang="en-US" sz="28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</a:t>
            </a:r>
          </a:p>
          <a:p>
            <a:pPr algn="ctr">
              <a:lnSpc>
                <a:spcPts val="3967"/>
              </a:lnSpc>
            </a:pPr>
            <a:r>
              <a:rPr lang="en-US" sz="28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A. </a:t>
            </a:r>
            <a:r>
              <a:rPr lang="en-US" sz="283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Hořáková</a:t>
            </a:r>
            <a:r>
              <a:rPr lang="en-US" sz="28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A. </a:t>
            </a:r>
            <a:r>
              <a:rPr lang="en-US" sz="283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Floreková</a:t>
            </a:r>
            <a:endParaRPr lang="en-US" sz="2833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966387" y="5758738"/>
            <a:ext cx="5660380" cy="187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 lang="cs-CZ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</a:t>
            </a:r>
            <a:r>
              <a:rPr lang="cs-CZ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- </a:t>
            </a:r>
            <a:r>
              <a:rPr lang="en-US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31.</a:t>
            </a:r>
            <a:r>
              <a:rPr lang="cs-CZ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10. 2025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33081">
            <a:off x="4005035" y="-7181647"/>
            <a:ext cx="9304626" cy="9441964"/>
          </a:xfrm>
          <a:custGeom>
            <a:avLst/>
            <a:gdLst/>
            <a:ahLst/>
            <a:cxnLst/>
            <a:rect l="l" t="t" r="r" b="b"/>
            <a:pathLst>
              <a:path w="9304626" h="9441964">
                <a:moveTo>
                  <a:pt x="0" y="0"/>
                </a:moveTo>
                <a:lnTo>
                  <a:pt x="9304626" y="0"/>
                </a:lnTo>
                <a:lnTo>
                  <a:pt x="9304626" y="9441964"/>
                </a:lnTo>
                <a:lnTo>
                  <a:pt x="0" y="9441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218994">
            <a:off x="7544852" y="4489073"/>
            <a:ext cx="4962392" cy="12489793"/>
          </a:xfrm>
          <a:custGeom>
            <a:avLst/>
            <a:gdLst/>
            <a:ahLst/>
            <a:cxnLst/>
            <a:rect l="l" t="t" r="r" b="b"/>
            <a:pathLst>
              <a:path w="4962392" h="12489793">
                <a:moveTo>
                  <a:pt x="0" y="0"/>
                </a:moveTo>
                <a:lnTo>
                  <a:pt x="4962392" y="0"/>
                </a:lnTo>
                <a:lnTo>
                  <a:pt x="4962392" y="12489793"/>
                </a:lnTo>
                <a:lnTo>
                  <a:pt x="0" y="124897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377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72429" y="537527"/>
            <a:ext cx="243046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Úkol č.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44093" y="2132247"/>
            <a:ext cx="7399813" cy="2725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Rostlinná</a:t>
            </a:r>
            <a:r>
              <a:rPr lang="en-US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51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barviva</a:t>
            </a:r>
            <a:r>
              <a:rPr lang="en-US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</a:p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Acidobazické</a:t>
            </a:r>
            <a:r>
              <a:rPr lang="en-US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cs-CZ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i</a:t>
            </a:r>
            <a:r>
              <a:rPr lang="en-US" sz="51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ndikátory</a:t>
            </a:r>
            <a:endParaRPr lang="en-US" sz="5199" dirty="0">
              <a:solidFill>
                <a:srgbClr val="000000"/>
              </a:solidFill>
              <a:latin typeface="Agbalumo"/>
              <a:ea typeface="Agbalumo"/>
              <a:cs typeface="Agbalumo"/>
              <a:sym typeface="Agbalum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84045" y="4850086"/>
            <a:ext cx="14519910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V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tomto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pokusu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jsme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pozorovali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změny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barev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na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základě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pH.</a:t>
            </a:r>
            <a:endParaRPr lang="en-US" sz="3399" dirty="0">
              <a:solidFill>
                <a:srgbClr val="000000"/>
              </a:solidFill>
              <a:latin typeface="Agbalumo"/>
              <a:ea typeface="Agbalumo"/>
              <a:cs typeface="Agbalumo"/>
              <a:sym typeface="Agbalumo"/>
            </a:endParaRPr>
          </a:p>
          <a:p>
            <a:pPr algn="ctr">
              <a:lnSpc>
                <a:spcPts val="3807"/>
              </a:lnSpc>
            </a:pP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Ke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každému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barvivu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jsme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přidali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kyselinu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sírovou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vodu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a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hydroxid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sodný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.</a:t>
            </a:r>
          </a:p>
          <a:p>
            <a:pPr algn="ctr">
              <a:lnSpc>
                <a:spcPts val="3807"/>
              </a:lnSpc>
            </a:pP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Některá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barviva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se </a:t>
            </a:r>
            <a:r>
              <a:rPr lang="cs-CZ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podle pH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měnila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více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jiná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méně</a:t>
            </a:r>
            <a:r>
              <a:rPr lang="cs-CZ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, podle toho jsme je rozdělili do dvou skupin, které se lišily i chemickou strukturou.</a:t>
            </a:r>
            <a:endParaRPr lang="en-US" sz="3399" dirty="0">
              <a:solidFill>
                <a:srgbClr val="000000"/>
              </a:solidFill>
              <a:latin typeface="Agbalumo"/>
              <a:ea typeface="Agbalumo"/>
              <a:cs typeface="Agbalumo"/>
              <a:sym typeface="Agbalum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22899" y="5338061"/>
            <a:ext cx="3350509" cy="4760936"/>
          </a:xfrm>
          <a:custGeom>
            <a:avLst/>
            <a:gdLst/>
            <a:ahLst/>
            <a:cxnLst/>
            <a:rect l="l" t="t" r="r" b="b"/>
            <a:pathLst>
              <a:path w="3350509" h="4760936">
                <a:moveTo>
                  <a:pt x="0" y="0"/>
                </a:moveTo>
                <a:lnTo>
                  <a:pt x="3350509" y="0"/>
                </a:lnTo>
                <a:lnTo>
                  <a:pt x="3350509" y="4760935"/>
                </a:lnTo>
                <a:lnTo>
                  <a:pt x="0" y="4760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6783" y="5386902"/>
            <a:ext cx="3924904" cy="4663253"/>
          </a:xfrm>
          <a:custGeom>
            <a:avLst/>
            <a:gdLst/>
            <a:ahLst/>
            <a:cxnLst/>
            <a:rect l="l" t="t" r="r" b="b"/>
            <a:pathLst>
              <a:path w="3924904" h="4663253">
                <a:moveTo>
                  <a:pt x="0" y="0"/>
                </a:moveTo>
                <a:lnTo>
                  <a:pt x="3924904" y="0"/>
                </a:lnTo>
                <a:lnTo>
                  <a:pt x="3924904" y="4663253"/>
                </a:lnTo>
                <a:lnTo>
                  <a:pt x="0" y="46632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76664" y="179734"/>
            <a:ext cx="9085892" cy="4963766"/>
          </a:xfrm>
          <a:custGeom>
            <a:avLst/>
            <a:gdLst/>
            <a:ahLst/>
            <a:cxnLst/>
            <a:rect l="l" t="t" r="r" b="b"/>
            <a:pathLst>
              <a:path w="9085892" h="4963766">
                <a:moveTo>
                  <a:pt x="0" y="0"/>
                </a:moveTo>
                <a:lnTo>
                  <a:pt x="9085892" y="0"/>
                </a:lnTo>
                <a:lnTo>
                  <a:pt x="9085892" y="4963766"/>
                </a:lnTo>
                <a:lnTo>
                  <a:pt x="0" y="49637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986" b="-1529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563885" y="5669335"/>
            <a:ext cx="8098671" cy="4098387"/>
          </a:xfrm>
          <a:custGeom>
            <a:avLst/>
            <a:gdLst/>
            <a:ahLst/>
            <a:cxnLst/>
            <a:rect l="l" t="t" r="r" b="b"/>
            <a:pathLst>
              <a:path w="8098671" h="4098387">
                <a:moveTo>
                  <a:pt x="0" y="0"/>
                </a:moveTo>
                <a:lnTo>
                  <a:pt x="8098671" y="0"/>
                </a:lnTo>
                <a:lnTo>
                  <a:pt x="8098671" y="4098387"/>
                </a:lnTo>
                <a:lnTo>
                  <a:pt x="0" y="40983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8903" b="-2930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26783" y="1597287"/>
            <a:ext cx="7746625" cy="3546213"/>
          </a:xfrm>
          <a:custGeom>
            <a:avLst/>
            <a:gdLst/>
            <a:ahLst/>
            <a:cxnLst/>
            <a:rect l="l" t="t" r="r" b="b"/>
            <a:pathLst>
              <a:path w="7746625" h="3546213">
                <a:moveTo>
                  <a:pt x="0" y="0"/>
                </a:moveTo>
                <a:lnTo>
                  <a:pt x="7746625" y="0"/>
                </a:lnTo>
                <a:lnTo>
                  <a:pt x="7746625" y="3546213"/>
                </a:lnTo>
                <a:lnTo>
                  <a:pt x="0" y="35462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5631" b="-14563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120267" y="3086100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6" y="0"/>
                </a:lnTo>
                <a:lnTo>
                  <a:pt x="40474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14702" y="537527"/>
            <a:ext cx="6062067" cy="178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Obrázky</a:t>
            </a:r>
            <a:r>
              <a:rPr lang="en-US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 k </a:t>
            </a:r>
            <a:r>
              <a:rPr lang="en-US" sz="51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úkolu</a:t>
            </a:r>
            <a:r>
              <a:rPr lang="en-US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č.</a:t>
            </a:r>
            <a:r>
              <a:rPr lang="cs-CZ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1</a:t>
            </a:r>
            <a:r>
              <a:rPr lang="en-US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73517" y="933450"/>
            <a:ext cx="2477294" cy="85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Úkol</a:t>
            </a:r>
            <a:r>
              <a:rPr lang="en-US" sz="51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č.2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04658" y="2807000"/>
            <a:ext cx="773969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Reakce přírodních fenolů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4819967"/>
            <a:ext cx="18288000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Pozorovali jsme reakce přírodních fenolů s hydroxidovými a železitými ionty. Barevné změny jednotlivých rostlinných materiálů nebyly tak výrazné. </a:t>
            </a:r>
          </a:p>
        </p:txBody>
      </p:sp>
      <p:sp>
        <p:nvSpPr>
          <p:cNvPr id="5" name="Freeform 5"/>
          <p:cNvSpPr/>
          <p:nvPr/>
        </p:nvSpPr>
        <p:spPr>
          <a:xfrm>
            <a:off x="14716452" y="-632777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7" y="0"/>
                </a:lnTo>
                <a:lnTo>
                  <a:pt x="404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943547" y="7200900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7" y="0"/>
                </a:lnTo>
                <a:lnTo>
                  <a:pt x="404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3925" y="537527"/>
            <a:ext cx="256381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Úkol č. 3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165388" y="2090908"/>
            <a:ext cx="1093930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Účinky mořidel na rostlinná barviva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3768578"/>
            <a:ext cx="18288000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3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Papírky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připravené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z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předešlého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dne</a:t>
            </a:r>
            <a:r>
              <a:rPr lang="cs-CZ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(namořené)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jsme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namáčeli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do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různých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výl</a:t>
            </a:r>
            <a:r>
              <a:rPr lang="cs-CZ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u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hů</a:t>
            </a:r>
            <a:r>
              <a:rPr lang="cs-CZ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z rostlinných materiálů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a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pozorovali</a:t>
            </a:r>
            <a:r>
              <a:rPr lang="cs-CZ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jsme, 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jak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se pap</a:t>
            </a:r>
            <a:r>
              <a:rPr lang="cs-CZ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í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rky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zbarví</a:t>
            </a:r>
            <a:r>
              <a:rPr lang="en-US" sz="3399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.</a:t>
            </a:r>
          </a:p>
        </p:txBody>
      </p:sp>
      <p:sp>
        <p:nvSpPr>
          <p:cNvPr id="5" name="Freeform 5"/>
          <p:cNvSpPr/>
          <p:nvPr/>
        </p:nvSpPr>
        <p:spPr>
          <a:xfrm>
            <a:off x="14716452" y="6172200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7" y="0"/>
                </a:lnTo>
                <a:lnTo>
                  <a:pt x="404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94154" y="8152120"/>
            <a:ext cx="2176158" cy="2212360"/>
          </a:xfrm>
          <a:custGeom>
            <a:avLst/>
            <a:gdLst/>
            <a:ahLst/>
            <a:cxnLst/>
            <a:rect l="l" t="t" r="r" b="b"/>
            <a:pathLst>
              <a:path w="2176158" h="2212360">
                <a:moveTo>
                  <a:pt x="0" y="0"/>
                </a:moveTo>
                <a:lnTo>
                  <a:pt x="2176158" y="0"/>
                </a:lnTo>
                <a:lnTo>
                  <a:pt x="2176158" y="2212360"/>
                </a:lnTo>
                <a:lnTo>
                  <a:pt x="0" y="2212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911375"/>
            <a:ext cx="4736879" cy="4701609"/>
          </a:xfrm>
          <a:custGeom>
            <a:avLst/>
            <a:gdLst/>
            <a:ahLst/>
            <a:cxnLst/>
            <a:rect l="l" t="t" r="r" b="b"/>
            <a:pathLst>
              <a:path w="4736879" h="4701609">
                <a:moveTo>
                  <a:pt x="0" y="0"/>
                </a:moveTo>
                <a:lnTo>
                  <a:pt x="4736879" y="0"/>
                </a:lnTo>
                <a:lnTo>
                  <a:pt x="4736879" y="4701609"/>
                </a:lnTo>
                <a:lnTo>
                  <a:pt x="0" y="470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42" b="-159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23145" y="4911375"/>
            <a:ext cx="4407121" cy="4557469"/>
          </a:xfrm>
          <a:custGeom>
            <a:avLst/>
            <a:gdLst/>
            <a:ahLst/>
            <a:cxnLst/>
            <a:rect l="l" t="t" r="r" b="b"/>
            <a:pathLst>
              <a:path w="4407121" h="4557469">
                <a:moveTo>
                  <a:pt x="0" y="0"/>
                </a:moveTo>
                <a:lnTo>
                  <a:pt x="4407121" y="0"/>
                </a:lnTo>
                <a:lnTo>
                  <a:pt x="4407121" y="4557469"/>
                </a:lnTo>
                <a:lnTo>
                  <a:pt x="0" y="45574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531" b="-1297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930266" y="0"/>
            <a:ext cx="6357734" cy="8246865"/>
          </a:xfrm>
          <a:custGeom>
            <a:avLst/>
            <a:gdLst/>
            <a:ahLst/>
            <a:cxnLst/>
            <a:rect l="l" t="t" r="r" b="b"/>
            <a:pathLst>
              <a:path w="6357734" h="8246865">
                <a:moveTo>
                  <a:pt x="0" y="0"/>
                </a:moveTo>
                <a:lnTo>
                  <a:pt x="6357734" y="0"/>
                </a:lnTo>
                <a:lnTo>
                  <a:pt x="6357734" y="8246865"/>
                </a:lnTo>
                <a:lnTo>
                  <a:pt x="0" y="82468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714" t="-1752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67022" y="-16978"/>
            <a:ext cx="3279417" cy="4928353"/>
          </a:xfrm>
          <a:custGeom>
            <a:avLst/>
            <a:gdLst/>
            <a:ahLst/>
            <a:cxnLst/>
            <a:rect l="l" t="t" r="r" b="b"/>
            <a:pathLst>
              <a:path w="3279417" h="4928353">
                <a:moveTo>
                  <a:pt x="0" y="0"/>
                </a:moveTo>
                <a:lnTo>
                  <a:pt x="3279417" y="0"/>
                </a:lnTo>
                <a:lnTo>
                  <a:pt x="3279417" y="4928353"/>
                </a:lnTo>
                <a:lnTo>
                  <a:pt x="0" y="4928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71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97199" y="-16978"/>
            <a:ext cx="3644054" cy="4928353"/>
          </a:xfrm>
          <a:custGeom>
            <a:avLst/>
            <a:gdLst/>
            <a:ahLst/>
            <a:cxnLst/>
            <a:rect l="l" t="t" r="r" b="b"/>
            <a:pathLst>
              <a:path w="3644054" h="4928353">
                <a:moveTo>
                  <a:pt x="0" y="0"/>
                </a:moveTo>
                <a:lnTo>
                  <a:pt x="3644054" y="0"/>
                </a:lnTo>
                <a:lnTo>
                  <a:pt x="3644054" y="4928353"/>
                </a:lnTo>
                <a:lnTo>
                  <a:pt x="0" y="49283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89" t="-202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41253" y="-16978"/>
            <a:ext cx="5189013" cy="4928353"/>
          </a:xfrm>
          <a:custGeom>
            <a:avLst/>
            <a:gdLst/>
            <a:ahLst/>
            <a:cxnLst/>
            <a:rect l="l" t="t" r="r" b="b"/>
            <a:pathLst>
              <a:path w="5189013" h="4928353">
                <a:moveTo>
                  <a:pt x="0" y="0"/>
                </a:moveTo>
                <a:lnTo>
                  <a:pt x="5189013" y="0"/>
                </a:lnTo>
                <a:lnTo>
                  <a:pt x="5189013" y="4928353"/>
                </a:lnTo>
                <a:lnTo>
                  <a:pt x="0" y="49283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8560" r="-13606" b="-403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165388" y="3740003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7" y="0"/>
                </a:lnTo>
                <a:lnTo>
                  <a:pt x="404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235567" y="6646618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6" y="0"/>
                </a:lnTo>
                <a:lnTo>
                  <a:pt x="40474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98198" y="1844636"/>
            <a:ext cx="8012605" cy="3086100"/>
            <a:chOff x="0" y="0"/>
            <a:chExt cx="211031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0316" cy="812800"/>
            </a:xfrm>
            <a:custGeom>
              <a:avLst/>
              <a:gdLst/>
              <a:ahLst/>
              <a:cxnLst/>
              <a:rect l="l" t="t" r="r" b="b"/>
              <a:pathLst>
                <a:path w="2110316" h="812800">
                  <a:moveTo>
                    <a:pt x="48311" y="0"/>
                  </a:moveTo>
                  <a:lnTo>
                    <a:pt x="2062005" y="0"/>
                  </a:lnTo>
                  <a:cubicBezTo>
                    <a:pt x="2074818" y="0"/>
                    <a:pt x="2087106" y="5090"/>
                    <a:pt x="2096166" y="14150"/>
                  </a:cubicBezTo>
                  <a:cubicBezTo>
                    <a:pt x="2105226" y="23210"/>
                    <a:pt x="2110316" y="35498"/>
                    <a:pt x="2110316" y="48311"/>
                  </a:cubicBezTo>
                  <a:lnTo>
                    <a:pt x="2110316" y="764489"/>
                  </a:lnTo>
                  <a:cubicBezTo>
                    <a:pt x="2110316" y="777302"/>
                    <a:pt x="2105226" y="789590"/>
                    <a:pt x="2096166" y="798650"/>
                  </a:cubicBezTo>
                  <a:cubicBezTo>
                    <a:pt x="2087106" y="807710"/>
                    <a:pt x="2074818" y="812800"/>
                    <a:pt x="2062005" y="812800"/>
                  </a:cubicBezTo>
                  <a:lnTo>
                    <a:pt x="48311" y="812800"/>
                  </a:lnTo>
                  <a:cubicBezTo>
                    <a:pt x="35498" y="812800"/>
                    <a:pt x="23210" y="807710"/>
                    <a:pt x="14150" y="798650"/>
                  </a:cubicBezTo>
                  <a:cubicBezTo>
                    <a:pt x="5090" y="789590"/>
                    <a:pt x="0" y="777302"/>
                    <a:pt x="0" y="764489"/>
                  </a:cubicBezTo>
                  <a:lnTo>
                    <a:pt x="0" y="48311"/>
                  </a:lnTo>
                  <a:cubicBezTo>
                    <a:pt x="0" y="35498"/>
                    <a:pt x="5090" y="23210"/>
                    <a:pt x="14150" y="14150"/>
                  </a:cubicBezTo>
                  <a:cubicBezTo>
                    <a:pt x="23210" y="5090"/>
                    <a:pt x="35498" y="0"/>
                    <a:pt x="48311" y="0"/>
                  </a:cubicBezTo>
                  <a:close/>
                </a:path>
              </a:pathLst>
            </a:custGeom>
            <a:solidFill>
              <a:srgbClr val="D3C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10316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98198" y="5356264"/>
            <a:ext cx="7919929" cy="3086100"/>
            <a:chOff x="0" y="0"/>
            <a:chExt cx="208590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85907" cy="812800"/>
            </a:xfrm>
            <a:custGeom>
              <a:avLst/>
              <a:gdLst/>
              <a:ahLst/>
              <a:cxnLst/>
              <a:rect l="l" t="t" r="r" b="b"/>
              <a:pathLst>
                <a:path w="2085907" h="812800">
                  <a:moveTo>
                    <a:pt x="48876" y="0"/>
                  </a:moveTo>
                  <a:lnTo>
                    <a:pt x="2037031" y="0"/>
                  </a:lnTo>
                  <a:cubicBezTo>
                    <a:pt x="2064025" y="0"/>
                    <a:pt x="2085907" y="21883"/>
                    <a:pt x="2085907" y="48876"/>
                  </a:cubicBezTo>
                  <a:lnTo>
                    <a:pt x="2085907" y="763924"/>
                  </a:lnTo>
                  <a:cubicBezTo>
                    <a:pt x="2085907" y="790917"/>
                    <a:pt x="2064025" y="812800"/>
                    <a:pt x="2037031" y="812800"/>
                  </a:cubicBezTo>
                  <a:lnTo>
                    <a:pt x="48876" y="812800"/>
                  </a:lnTo>
                  <a:cubicBezTo>
                    <a:pt x="21883" y="812800"/>
                    <a:pt x="0" y="790917"/>
                    <a:pt x="0" y="763924"/>
                  </a:cubicBezTo>
                  <a:lnTo>
                    <a:pt x="0" y="48876"/>
                  </a:lnTo>
                  <a:cubicBezTo>
                    <a:pt x="0" y="21883"/>
                    <a:pt x="21883" y="0"/>
                    <a:pt x="48876" y="0"/>
                  </a:cubicBezTo>
                  <a:close/>
                </a:path>
              </a:pathLst>
            </a:custGeom>
            <a:solidFill>
              <a:srgbClr val="D3CDE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85907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6673" y="2616161"/>
            <a:ext cx="1543050" cy="154305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6673" y="6127789"/>
            <a:ext cx="1543050" cy="15430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67148" y="4209884"/>
            <a:ext cx="293282" cy="279535"/>
            <a:chOff x="0" y="0"/>
            <a:chExt cx="812800" cy="774700"/>
          </a:xfrm>
        </p:grpSpPr>
        <p:sp>
          <p:nvSpPr>
            <p:cNvPr id="15" name="Freeform 15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060430" y="4209884"/>
            <a:ext cx="293282" cy="279535"/>
            <a:chOff x="0" y="0"/>
            <a:chExt cx="812800" cy="774700"/>
          </a:xfrm>
        </p:grpSpPr>
        <p:sp>
          <p:nvSpPr>
            <p:cNvPr id="18" name="Freeform 18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353713" y="4209884"/>
            <a:ext cx="293282" cy="279535"/>
            <a:chOff x="0" y="0"/>
            <a:chExt cx="812800" cy="774700"/>
          </a:xfrm>
        </p:grpSpPr>
        <p:sp>
          <p:nvSpPr>
            <p:cNvPr id="21" name="Freeform 21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646995" y="4209884"/>
            <a:ext cx="293282" cy="279535"/>
            <a:chOff x="0" y="0"/>
            <a:chExt cx="812800" cy="774700"/>
          </a:xfrm>
        </p:grpSpPr>
        <p:sp>
          <p:nvSpPr>
            <p:cNvPr id="24" name="Freeform 24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40278" y="4209884"/>
            <a:ext cx="293282" cy="279535"/>
            <a:chOff x="0" y="0"/>
            <a:chExt cx="812800" cy="774700"/>
          </a:xfrm>
        </p:grpSpPr>
        <p:sp>
          <p:nvSpPr>
            <p:cNvPr id="27" name="Freeform 27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767148" y="7781462"/>
            <a:ext cx="293282" cy="279535"/>
            <a:chOff x="0" y="0"/>
            <a:chExt cx="812800" cy="774700"/>
          </a:xfrm>
        </p:grpSpPr>
        <p:sp>
          <p:nvSpPr>
            <p:cNvPr id="30" name="Freeform 30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060430" y="7781462"/>
            <a:ext cx="293282" cy="279535"/>
            <a:chOff x="0" y="0"/>
            <a:chExt cx="812800" cy="774700"/>
          </a:xfrm>
        </p:grpSpPr>
        <p:sp>
          <p:nvSpPr>
            <p:cNvPr id="33" name="Freeform 33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353713" y="7781462"/>
            <a:ext cx="293282" cy="279535"/>
            <a:chOff x="0" y="0"/>
            <a:chExt cx="812800" cy="774700"/>
          </a:xfrm>
        </p:grpSpPr>
        <p:sp>
          <p:nvSpPr>
            <p:cNvPr id="36" name="Freeform 36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646995" y="7781462"/>
            <a:ext cx="293282" cy="279535"/>
            <a:chOff x="0" y="0"/>
            <a:chExt cx="812800" cy="774700"/>
          </a:xfrm>
        </p:grpSpPr>
        <p:sp>
          <p:nvSpPr>
            <p:cNvPr id="39" name="Freeform 39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8D83B8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940278" y="7781462"/>
            <a:ext cx="293282" cy="279535"/>
            <a:chOff x="0" y="0"/>
            <a:chExt cx="812800" cy="774700"/>
          </a:xfrm>
        </p:grpSpPr>
        <p:sp>
          <p:nvSpPr>
            <p:cNvPr id="42" name="Freeform 42"/>
            <p:cNvSpPr/>
            <p:nvPr/>
          </p:nvSpPr>
          <p:spPr>
            <a:xfrm>
              <a:off x="100414" y="113079"/>
              <a:ext cx="611973" cy="583067"/>
            </a:xfrm>
            <a:custGeom>
              <a:avLst/>
              <a:gdLst/>
              <a:ahLst/>
              <a:cxnLst/>
              <a:rect l="l" t="t" r="r" b="b"/>
              <a:pathLst>
                <a:path w="611973" h="583067">
                  <a:moveTo>
                    <a:pt x="353955" y="34875"/>
                  </a:moveTo>
                  <a:lnTo>
                    <a:pt x="354049" y="35166"/>
                  </a:lnTo>
                  <a:cubicBezTo>
                    <a:pt x="382593" y="123204"/>
                    <a:pt x="464605" y="182830"/>
                    <a:pt x="557155" y="182830"/>
                  </a:cubicBezTo>
                  <a:lnTo>
                    <a:pt x="557155" y="182830"/>
                  </a:lnTo>
                  <a:cubicBezTo>
                    <a:pt x="579035" y="182830"/>
                    <a:pt x="598429" y="196912"/>
                    <a:pt x="605201" y="217718"/>
                  </a:cubicBezTo>
                  <a:cubicBezTo>
                    <a:pt x="611973" y="238523"/>
                    <a:pt x="604584" y="261323"/>
                    <a:pt x="586896" y="274202"/>
                  </a:cubicBezTo>
                  <a:lnTo>
                    <a:pt x="586801" y="274271"/>
                  </a:lnTo>
                  <a:cubicBezTo>
                    <a:pt x="511892" y="328814"/>
                    <a:pt x="480550" y="425342"/>
                    <a:pt x="509128" y="513488"/>
                  </a:cubicBezTo>
                  <a:lnTo>
                    <a:pt x="509244" y="513846"/>
                  </a:lnTo>
                  <a:cubicBezTo>
                    <a:pt x="515985" y="534637"/>
                    <a:pt x="508569" y="557404"/>
                    <a:pt x="490876" y="570236"/>
                  </a:cubicBezTo>
                  <a:cubicBezTo>
                    <a:pt x="473183" y="583068"/>
                    <a:pt x="449239" y="583045"/>
                    <a:pt x="431571" y="570180"/>
                  </a:cubicBezTo>
                  <a:lnTo>
                    <a:pt x="431571" y="570180"/>
                  </a:lnTo>
                  <a:cubicBezTo>
                    <a:pt x="356717" y="515678"/>
                    <a:pt x="255255" y="515678"/>
                    <a:pt x="180401" y="570180"/>
                  </a:cubicBezTo>
                  <a:lnTo>
                    <a:pt x="180401" y="570180"/>
                  </a:lnTo>
                  <a:cubicBezTo>
                    <a:pt x="162733" y="583045"/>
                    <a:pt x="138789" y="583068"/>
                    <a:pt x="121096" y="570236"/>
                  </a:cubicBezTo>
                  <a:cubicBezTo>
                    <a:pt x="103403" y="557404"/>
                    <a:pt x="95987" y="534637"/>
                    <a:pt x="102728" y="513846"/>
                  </a:cubicBezTo>
                  <a:lnTo>
                    <a:pt x="102844" y="513488"/>
                  </a:lnTo>
                  <a:cubicBezTo>
                    <a:pt x="131422" y="425342"/>
                    <a:pt x="100080" y="328814"/>
                    <a:pt x="25171" y="274271"/>
                  </a:cubicBezTo>
                  <a:lnTo>
                    <a:pt x="25076" y="274202"/>
                  </a:lnTo>
                  <a:cubicBezTo>
                    <a:pt x="7388" y="261323"/>
                    <a:pt x="0" y="238523"/>
                    <a:pt x="6771" y="217718"/>
                  </a:cubicBezTo>
                  <a:cubicBezTo>
                    <a:pt x="13543" y="196912"/>
                    <a:pt x="32937" y="182830"/>
                    <a:pt x="54817" y="182830"/>
                  </a:cubicBezTo>
                  <a:lnTo>
                    <a:pt x="54817" y="182830"/>
                  </a:lnTo>
                  <a:cubicBezTo>
                    <a:pt x="147367" y="182830"/>
                    <a:pt x="229379" y="123204"/>
                    <a:pt x="257923" y="35166"/>
                  </a:cubicBezTo>
                  <a:lnTo>
                    <a:pt x="258017" y="34875"/>
                  </a:lnTo>
                  <a:cubicBezTo>
                    <a:pt x="264758" y="14083"/>
                    <a:pt x="284128" y="0"/>
                    <a:pt x="305986" y="0"/>
                  </a:cubicBezTo>
                  <a:cubicBezTo>
                    <a:pt x="327844" y="0"/>
                    <a:pt x="347214" y="14083"/>
                    <a:pt x="353955" y="34875"/>
                  </a:cubicBezTo>
                  <a:close/>
                </a:path>
              </a:pathLst>
            </a:custGeom>
            <a:solidFill>
              <a:srgbClr val="F7F1F8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228600" y="285750"/>
              <a:ext cx="355600" cy="323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1448390" y="6420609"/>
            <a:ext cx="899616" cy="972931"/>
          </a:xfrm>
          <a:custGeom>
            <a:avLst/>
            <a:gdLst/>
            <a:ahLst/>
            <a:cxnLst/>
            <a:rect l="l" t="t" r="r" b="b"/>
            <a:pathLst>
              <a:path w="899616" h="972931">
                <a:moveTo>
                  <a:pt x="0" y="0"/>
                </a:moveTo>
                <a:lnTo>
                  <a:pt x="899616" y="0"/>
                </a:lnTo>
                <a:lnTo>
                  <a:pt x="899616" y="972931"/>
                </a:lnTo>
                <a:lnTo>
                  <a:pt x="0" y="972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448390" y="2901220"/>
            <a:ext cx="899616" cy="972931"/>
          </a:xfrm>
          <a:custGeom>
            <a:avLst/>
            <a:gdLst/>
            <a:ahLst/>
            <a:cxnLst/>
            <a:rect l="l" t="t" r="r" b="b"/>
            <a:pathLst>
              <a:path w="899616" h="972931">
                <a:moveTo>
                  <a:pt x="0" y="0"/>
                </a:moveTo>
                <a:lnTo>
                  <a:pt x="899616" y="0"/>
                </a:lnTo>
                <a:lnTo>
                  <a:pt x="899616" y="972931"/>
                </a:lnTo>
                <a:lnTo>
                  <a:pt x="0" y="972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 rot="6133081">
            <a:off x="11345780" y="-5777610"/>
            <a:ext cx="9304626" cy="9441964"/>
          </a:xfrm>
          <a:custGeom>
            <a:avLst/>
            <a:gdLst/>
            <a:ahLst/>
            <a:cxnLst/>
            <a:rect l="l" t="t" r="r" b="b"/>
            <a:pathLst>
              <a:path w="9304626" h="9441964">
                <a:moveTo>
                  <a:pt x="0" y="0"/>
                </a:moveTo>
                <a:lnTo>
                  <a:pt x="9304626" y="0"/>
                </a:lnTo>
                <a:lnTo>
                  <a:pt x="9304626" y="9441963"/>
                </a:lnTo>
                <a:lnTo>
                  <a:pt x="0" y="94419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 rot="3414460">
            <a:off x="9903433" y="7738918"/>
            <a:ext cx="9304626" cy="9441964"/>
          </a:xfrm>
          <a:custGeom>
            <a:avLst/>
            <a:gdLst/>
            <a:ahLst/>
            <a:cxnLst/>
            <a:rect l="l" t="t" r="r" b="b"/>
            <a:pathLst>
              <a:path w="9304626" h="9441964">
                <a:moveTo>
                  <a:pt x="0" y="0"/>
                </a:moveTo>
                <a:lnTo>
                  <a:pt x="9304626" y="0"/>
                </a:lnTo>
                <a:lnTo>
                  <a:pt x="9304626" y="9441964"/>
                </a:lnTo>
                <a:lnTo>
                  <a:pt x="0" y="944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 rot="-5400000">
            <a:off x="3800201" y="1326097"/>
            <a:ext cx="3153134" cy="4190211"/>
          </a:xfrm>
          <a:custGeom>
            <a:avLst/>
            <a:gdLst/>
            <a:ahLst/>
            <a:cxnLst/>
            <a:rect l="l" t="t" r="r" b="b"/>
            <a:pathLst>
              <a:path w="3153134" h="4190211">
                <a:moveTo>
                  <a:pt x="0" y="0"/>
                </a:moveTo>
                <a:lnTo>
                  <a:pt x="3153133" y="0"/>
                </a:lnTo>
                <a:lnTo>
                  <a:pt x="3153133" y="4190211"/>
                </a:lnTo>
                <a:lnTo>
                  <a:pt x="0" y="41902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 rot="-5400000">
            <a:off x="3868966" y="4849951"/>
            <a:ext cx="3086100" cy="4098727"/>
          </a:xfrm>
          <a:custGeom>
            <a:avLst/>
            <a:gdLst/>
            <a:ahLst/>
            <a:cxnLst/>
            <a:rect l="l" t="t" r="r" b="b"/>
            <a:pathLst>
              <a:path w="3086100" h="4098727">
                <a:moveTo>
                  <a:pt x="0" y="0"/>
                </a:moveTo>
                <a:lnTo>
                  <a:pt x="3086100" y="0"/>
                </a:lnTo>
                <a:lnTo>
                  <a:pt x="3086100" y="4098727"/>
                </a:lnTo>
                <a:lnTo>
                  <a:pt x="0" y="40987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50" name="TextBox 50"/>
          <p:cNvSpPr txBox="1"/>
          <p:nvPr/>
        </p:nvSpPr>
        <p:spPr>
          <a:xfrm>
            <a:off x="670108" y="528916"/>
            <a:ext cx="2456180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Úkol č. 4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165783" y="528916"/>
            <a:ext cx="578929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Duběnkový inkoust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013317" y="4314825"/>
            <a:ext cx="8274683" cy="2601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Vytvářeli jsme duběnkový inkoust z přírodních surovin. Vyzkoušeli jsme, jak inkoust po napsání zčerná a vytvoří trvalý nápis.</a:t>
            </a:r>
          </a:p>
        </p:txBody>
      </p:sp>
      <p:sp>
        <p:nvSpPr>
          <p:cNvPr id="53" name="Freeform 53"/>
          <p:cNvSpPr/>
          <p:nvPr/>
        </p:nvSpPr>
        <p:spPr>
          <a:xfrm>
            <a:off x="14672265" y="7411444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7" y="0"/>
                </a:lnTo>
                <a:lnTo>
                  <a:pt x="404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82735" y="4728664"/>
            <a:ext cx="4611665" cy="5293445"/>
          </a:xfrm>
          <a:custGeom>
            <a:avLst/>
            <a:gdLst/>
            <a:ahLst/>
            <a:cxnLst/>
            <a:rect l="l" t="t" r="r" b="b"/>
            <a:pathLst>
              <a:path w="4611665" h="5293445">
                <a:moveTo>
                  <a:pt x="0" y="0"/>
                </a:moveTo>
                <a:lnTo>
                  <a:pt x="4611665" y="0"/>
                </a:lnTo>
                <a:lnTo>
                  <a:pt x="4611665" y="5293445"/>
                </a:lnTo>
                <a:lnTo>
                  <a:pt x="0" y="5293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61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27347" y="4463774"/>
            <a:ext cx="4531953" cy="5823226"/>
          </a:xfrm>
          <a:custGeom>
            <a:avLst/>
            <a:gdLst/>
            <a:ahLst/>
            <a:cxnLst/>
            <a:rect l="l" t="t" r="r" b="b"/>
            <a:pathLst>
              <a:path w="4531953" h="5823226">
                <a:moveTo>
                  <a:pt x="0" y="0"/>
                </a:moveTo>
                <a:lnTo>
                  <a:pt x="4531953" y="0"/>
                </a:lnTo>
                <a:lnTo>
                  <a:pt x="4531953" y="5823226"/>
                </a:lnTo>
                <a:lnTo>
                  <a:pt x="0" y="5823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85" t="-4527" b="-814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8400" y="288068"/>
            <a:ext cx="257508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Úkol č. 5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0853" y="1367499"/>
            <a:ext cx="5386229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cs-CZ" sz="44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Chromatografie</a:t>
            </a:r>
            <a:endParaRPr lang="en-US" sz="4400" dirty="0">
              <a:solidFill>
                <a:srgbClr val="000000"/>
              </a:solidFill>
              <a:latin typeface="Agbalumo"/>
              <a:ea typeface="Agbalumo"/>
              <a:cs typeface="Agbalumo"/>
              <a:sym typeface="Agbalum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0887" y="2330794"/>
            <a:ext cx="10694511" cy="566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R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ozmačkali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jsme listy břečťanu  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endParaRPr lang="en-US" sz="3399" dirty="0">
              <a:solidFill>
                <a:srgbClr val="000000"/>
              </a:solidFill>
              <a:latin typeface="Agbalumo"/>
              <a:ea typeface="Agbalumo"/>
              <a:cs typeface="Agbalumo"/>
              <a:sym typeface="Agbalum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0887" y="2987384"/>
            <a:ext cx="751184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80"/>
              </a:lnSpc>
              <a:spcBef>
                <a:spcPct val="0"/>
              </a:spcBef>
            </a:pP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s </a:t>
            </a:r>
            <a:r>
              <a:rPr lang="en-US" sz="37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pískem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a CaCO3</a:t>
            </a:r>
            <a:r>
              <a:rPr lang="cs-CZ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,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poté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jsme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přidali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trochu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acetonu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a </a:t>
            </a:r>
            <a:r>
              <a:rPr lang="en-US" sz="37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benzínu</a:t>
            </a:r>
            <a:r>
              <a:rPr lang="cs-CZ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a připravili výluh</a:t>
            </a:r>
            <a:r>
              <a:rPr lang="en-US" sz="37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444" y="5076825"/>
            <a:ext cx="7839356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Na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filtračn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í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m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papírku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který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jsme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připravili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,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se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nám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rozdělila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žlutá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a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zelená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barv</a:t>
            </a:r>
            <a:r>
              <a:rPr lang="cs-CZ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iva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s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tím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,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že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nahoře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endParaRPr lang="cs-CZ" sz="3600" dirty="0">
              <a:solidFill>
                <a:srgbClr val="000000"/>
              </a:solidFill>
              <a:latin typeface="Agbalumo"/>
              <a:ea typeface="Agbalumo"/>
              <a:cs typeface="Agbalumo"/>
              <a:sym typeface="Agbalumo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byla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zelená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(chlorofyl) 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a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postupně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směrem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dol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ů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se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měnila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na</a:t>
            </a:r>
            <a:r>
              <a:rPr lang="en-US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žlut</a:t>
            </a:r>
            <a:r>
              <a:rPr lang="cs-CZ" sz="3600" dirty="0">
                <a:solidFill>
                  <a:srgbClr val="000000"/>
                </a:solidFill>
                <a:latin typeface="Agbalumo"/>
                <a:ea typeface="Agbalumo"/>
                <a:cs typeface="Agbalumo"/>
                <a:sym typeface="Agbalumo"/>
              </a:rPr>
              <a:t>ou(xantofyl).</a:t>
            </a:r>
            <a:endParaRPr lang="en-US" sz="3600" dirty="0">
              <a:solidFill>
                <a:srgbClr val="000000"/>
              </a:solidFill>
              <a:latin typeface="Agbalumo"/>
              <a:ea typeface="Agbalumo"/>
              <a:cs typeface="Agbalumo"/>
              <a:sym typeface="Agbalumo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442793" y="-212764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7" y="0"/>
                </a:lnTo>
                <a:lnTo>
                  <a:pt x="404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8135490" y="7541817"/>
            <a:ext cx="12283298" cy="5881120"/>
          </a:xfrm>
          <a:custGeom>
            <a:avLst/>
            <a:gdLst/>
            <a:ahLst/>
            <a:cxnLst/>
            <a:rect l="l" t="t" r="r" b="b"/>
            <a:pathLst>
              <a:path w="12283298" h="5881120">
                <a:moveTo>
                  <a:pt x="0" y="0"/>
                </a:moveTo>
                <a:lnTo>
                  <a:pt x="12283298" y="0"/>
                </a:lnTo>
                <a:lnTo>
                  <a:pt x="12283298" y="5881120"/>
                </a:lnTo>
                <a:lnTo>
                  <a:pt x="0" y="5881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9290"/>
            </a:stretch>
          </a:blipFill>
        </p:spPr>
      </p:sp>
      <p:sp>
        <p:nvSpPr>
          <p:cNvPr id="3" name="Freeform 3"/>
          <p:cNvSpPr/>
          <p:nvPr/>
        </p:nvSpPr>
        <p:spPr>
          <a:xfrm rot="-7350403">
            <a:off x="10973171" y="6542158"/>
            <a:ext cx="9304626" cy="9441964"/>
          </a:xfrm>
          <a:custGeom>
            <a:avLst/>
            <a:gdLst/>
            <a:ahLst/>
            <a:cxnLst/>
            <a:rect l="l" t="t" r="r" b="b"/>
            <a:pathLst>
              <a:path w="9304626" h="9441964">
                <a:moveTo>
                  <a:pt x="0" y="0"/>
                </a:moveTo>
                <a:lnTo>
                  <a:pt x="9304626" y="0"/>
                </a:lnTo>
                <a:lnTo>
                  <a:pt x="9304626" y="9441964"/>
                </a:lnTo>
                <a:lnTo>
                  <a:pt x="0" y="944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819410" y="-1473838"/>
            <a:ext cx="11711813" cy="4895531"/>
          </a:xfrm>
          <a:custGeom>
            <a:avLst/>
            <a:gdLst/>
            <a:ahLst/>
            <a:cxnLst/>
            <a:rect l="l" t="t" r="r" b="b"/>
            <a:pathLst>
              <a:path w="11711813" h="4895531">
                <a:moveTo>
                  <a:pt x="0" y="0"/>
                </a:moveTo>
                <a:lnTo>
                  <a:pt x="11711812" y="0"/>
                </a:lnTo>
                <a:lnTo>
                  <a:pt x="11711812" y="4895531"/>
                </a:lnTo>
                <a:lnTo>
                  <a:pt x="0" y="4895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8273"/>
            </a:stretch>
          </a:blipFill>
        </p:spPr>
      </p:sp>
      <p:sp>
        <p:nvSpPr>
          <p:cNvPr id="5" name="Freeform 5"/>
          <p:cNvSpPr/>
          <p:nvPr/>
        </p:nvSpPr>
        <p:spPr>
          <a:xfrm rot="-6765761">
            <a:off x="-3361397" y="-4983583"/>
            <a:ext cx="9304626" cy="9441964"/>
          </a:xfrm>
          <a:custGeom>
            <a:avLst/>
            <a:gdLst/>
            <a:ahLst/>
            <a:cxnLst/>
            <a:rect l="l" t="t" r="r" b="b"/>
            <a:pathLst>
              <a:path w="9304626" h="9441964">
                <a:moveTo>
                  <a:pt x="0" y="0"/>
                </a:moveTo>
                <a:lnTo>
                  <a:pt x="9304626" y="0"/>
                </a:lnTo>
                <a:lnTo>
                  <a:pt x="9304626" y="9441964"/>
                </a:lnTo>
                <a:lnTo>
                  <a:pt x="0" y="944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30850" y="4274503"/>
            <a:ext cx="6226299" cy="3195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000000"/>
                </a:solidFill>
                <a:latin typeface="HandMade Bold"/>
                <a:ea typeface="HandMade Bold"/>
                <a:cs typeface="HandMade Bold"/>
                <a:sym typeface="HandMade Bold"/>
              </a:rPr>
              <a:t>Děkujeme</a:t>
            </a:r>
          </a:p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000000"/>
                </a:solidFill>
                <a:latin typeface="HandMade Bold"/>
                <a:ea typeface="HandMade Bold"/>
                <a:cs typeface="HandMade Bold"/>
                <a:sym typeface="HandMade Bold"/>
              </a:rPr>
              <a:t>za pozornost</a:t>
            </a:r>
          </a:p>
        </p:txBody>
      </p:sp>
      <p:sp>
        <p:nvSpPr>
          <p:cNvPr id="7" name="Freeform 7"/>
          <p:cNvSpPr/>
          <p:nvPr/>
        </p:nvSpPr>
        <p:spPr>
          <a:xfrm>
            <a:off x="-557268" y="7375387"/>
            <a:ext cx="4047467" cy="4114800"/>
          </a:xfrm>
          <a:custGeom>
            <a:avLst/>
            <a:gdLst/>
            <a:ahLst/>
            <a:cxnLst/>
            <a:rect l="l" t="t" r="r" b="b"/>
            <a:pathLst>
              <a:path w="4047467" h="4114800">
                <a:moveTo>
                  <a:pt x="0" y="0"/>
                </a:moveTo>
                <a:lnTo>
                  <a:pt x="4047467" y="0"/>
                </a:lnTo>
                <a:lnTo>
                  <a:pt x="404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255</Words>
  <Application>Microsoft Office PowerPoint</Application>
  <PresentationFormat>Vlastní</PresentationFormat>
  <Paragraphs>30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5" baseType="lpstr">
      <vt:lpstr>Open Sans Bold</vt:lpstr>
      <vt:lpstr>Agbalumo</vt:lpstr>
      <vt:lpstr>Arial</vt:lpstr>
      <vt:lpstr>Calibri</vt:lpstr>
      <vt:lpstr>HandMade Bold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Děkujeme za pozornost</dc:title>
  <dc:creator>Štěpánka Selingerová</dc:creator>
  <cp:lastModifiedBy>Denisa Neubauerová</cp:lastModifiedBy>
  <cp:revision>10</cp:revision>
  <dcterms:created xsi:type="dcterms:W3CDTF">2006-08-16T00:00:00Z</dcterms:created>
  <dcterms:modified xsi:type="dcterms:W3CDTF">2025-11-13T06:17:07Z</dcterms:modified>
  <dc:identifier>DAG3WzRR4nQ</dc:identifier>
</cp:coreProperties>
</file>