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B07399-E40E-8523-8D28-38BAF1423FA3}" v="3" dt="2025-11-07T15:12:46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19.12.2025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8000" b="1" dirty="0">
                <a:solidFill>
                  <a:srgbClr val="FF0000"/>
                </a:solidFill>
              </a:rPr>
              <a:t>Barevná chemie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Radek Farář, Adam Hlavnička, Nikolas </a:t>
            </a:r>
            <a:r>
              <a:rPr lang="cs-CZ" dirty="0" err="1"/>
              <a:t>Hafner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88EC2-381C-F269-87FE-B5440801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Pokus</a:t>
            </a:r>
            <a:r>
              <a:rPr lang="en-US" b="1" dirty="0">
                <a:solidFill>
                  <a:srgbClr val="0070C0"/>
                </a:solidFill>
              </a:rPr>
              <a:t> č. 1</a:t>
            </a:r>
            <a:r>
              <a:rPr lang="cs-CZ" b="1" dirty="0">
                <a:solidFill>
                  <a:srgbClr val="0070C0"/>
                </a:solidFill>
              </a:rPr>
              <a:t> – Rostlinné indikátory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F8F9E-798A-3A15-4F39-B9730D6A2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Každá</a:t>
            </a:r>
            <a:r>
              <a:rPr lang="en-US" dirty="0"/>
              <a:t> </a:t>
            </a:r>
            <a:r>
              <a:rPr lang="en-US" dirty="0" err="1"/>
              <a:t>skupina</a:t>
            </a:r>
            <a:r>
              <a:rPr lang="en-US" dirty="0"/>
              <a:t> </a:t>
            </a:r>
            <a:r>
              <a:rPr lang="en-US" dirty="0" err="1"/>
              <a:t>dostala</a:t>
            </a:r>
            <a:r>
              <a:rPr lang="en-US" dirty="0"/>
              <a:t> </a:t>
            </a:r>
            <a:r>
              <a:rPr lang="cs-CZ" dirty="0"/>
              <a:t>tři</a:t>
            </a:r>
            <a:r>
              <a:rPr lang="en-US" dirty="0"/>
              <a:t> </a:t>
            </a:r>
            <a:r>
              <a:rPr lang="en-US" dirty="0" err="1"/>
              <a:t>různé</a:t>
            </a:r>
            <a:r>
              <a:rPr lang="en-US" dirty="0"/>
              <a:t> </a:t>
            </a:r>
            <a:r>
              <a:rPr lang="en-US" dirty="0" err="1"/>
              <a:t>přírodniny</a:t>
            </a:r>
            <a:r>
              <a:rPr lang="en-US" dirty="0"/>
              <a:t>. My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dostali</a:t>
            </a:r>
            <a:r>
              <a:rPr lang="en-US" dirty="0"/>
              <a:t>:</a:t>
            </a:r>
          </a:p>
          <a:p>
            <a:r>
              <a:rPr lang="cs-CZ" dirty="0"/>
              <a:t>l</a:t>
            </a:r>
            <a:r>
              <a:rPr lang="en-US" dirty="0" err="1"/>
              <a:t>isty</a:t>
            </a:r>
            <a:r>
              <a:rPr lang="en-US" dirty="0"/>
              <a:t> </a:t>
            </a:r>
            <a:r>
              <a:rPr lang="cs-CZ" dirty="0" err="1"/>
              <a:t>p</a:t>
            </a:r>
            <a:r>
              <a:rPr lang="en-US" dirty="0" err="1"/>
              <a:t>elargonie</a:t>
            </a:r>
            <a:endParaRPr lang="en-US" dirty="0"/>
          </a:p>
          <a:p>
            <a:r>
              <a:rPr lang="cs-CZ" dirty="0"/>
              <a:t>d</a:t>
            </a:r>
            <a:r>
              <a:rPr lang="en-US" dirty="0" err="1"/>
              <a:t>řišťál</a:t>
            </a:r>
            <a:endParaRPr lang="en-US" dirty="0"/>
          </a:p>
          <a:p>
            <a:r>
              <a:rPr lang="cs-CZ" dirty="0"/>
              <a:t>č</a:t>
            </a:r>
            <a:r>
              <a:rPr lang="en-US" dirty="0" err="1"/>
              <a:t>ervené</a:t>
            </a:r>
            <a:r>
              <a:rPr lang="en-US" dirty="0"/>
              <a:t> </a:t>
            </a:r>
            <a:r>
              <a:rPr lang="en-US" dirty="0" err="1"/>
              <a:t>víno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 </a:t>
            </a:r>
            <a:r>
              <a:rPr lang="en-US" dirty="0" err="1"/>
              <a:t>bylo</a:t>
            </a:r>
            <a:r>
              <a:rPr lang="en-US" dirty="0"/>
              <a:t> </a:t>
            </a:r>
            <a:r>
              <a:rPr lang="en-US" dirty="0" err="1"/>
              <a:t>potřeba</a:t>
            </a:r>
            <a:r>
              <a:rPr lang="cs-CZ" dirty="0"/>
              <a:t>,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přefiltrovali</a:t>
            </a:r>
            <a:r>
              <a:rPr lang="en-US" dirty="0"/>
              <a:t> a </a:t>
            </a:r>
            <a:r>
              <a:rPr lang="en-US" dirty="0" err="1"/>
              <a:t>vylouhovali</a:t>
            </a:r>
            <a:r>
              <a:rPr lang="cs-CZ" dirty="0"/>
              <a:t>,</a:t>
            </a:r>
            <a:r>
              <a:rPr lang="en-US" dirty="0"/>
              <a:t> aby </a:t>
            </a:r>
            <a:r>
              <a:rPr lang="en-US" dirty="0" err="1"/>
              <a:t>jsme</a:t>
            </a:r>
            <a:r>
              <a:rPr lang="en-US" dirty="0"/>
              <a:t> </a:t>
            </a:r>
            <a:r>
              <a:rPr lang="en-US" dirty="0" err="1"/>
              <a:t>získali</a:t>
            </a:r>
            <a:r>
              <a:rPr lang="en-US" dirty="0"/>
              <a:t> </a:t>
            </a:r>
            <a:r>
              <a:rPr lang="en-US" dirty="0" err="1"/>
              <a:t>kapalný</a:t>
            </a:r>
            <a:r>
              <a:rPr lang="en-US" dirty="0"/>
              <a:t> </a:t>
            </a:r>
            <a:r>
              <a:rPr lang="en-US" dirty="0" err="1"/>
              <a:t>roztok</a:t>
            </a:r>
            <a:r>
              <a:rPr lang="cs-CZ" dirty="0"/>
              <a:t> </a:t>
            </a:r>
            <a:r>
              <a:rPr lang="en-US" dirty="0"/>
              <a:t>a </a:t>
            </a:r>
            <a:r>
              <a:rPr lang="en-US" dirty="0" err="1"/>
              <a:t>následně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zkoumali</a:t>
            </a:r>
            <a:r>
              <a:rPr lang="cs-CZ" dirty="0"/>
              <a:t>,</a:t>
            </a:r>
            <a:r>
              <a:rPr lang="en-US" dirty="0"/>
              <a:t> </a:t>
            </a:r>
            <a:r>
              <a:rPr lang="en-US" dirty="0" err="1"/>
              <a:t>jak</a:t>
            </a:r>
            <a:r>
              <a:rPr lang="en-US" dirty="0"/>
              <a:t> se </a:t>
            </a:r>
            <a:r>
              <a:rPr lang="en-US" dirty="0" err="1"/>
              <a:t>každý</a:t>
            </a:r>
            <a:r>
              <a:rPr lang="en-US" dirty="0"/>
              <a:t> </a:t>
            </a:r>
            <a:r>
              <a:rPr lang="en-US" dirty="0" err="1"/>
              <a:t>chová</a:t>
            </a:r>
            <a:r>
              <a:rPr lang="en-US" dirty="0"/>
              <a:t> v </a:t>
            </a:r>
            <a:r>
              <a:rPr lang="en-US" dirty="0" err="1"/>
              <a:t>kyselém</a:t>
            </a:r>
            <a:r>
              <a:rPr lang="en-US" dirty="0"/>
              <a:t>, </a:t>
            </a:r>
            <a:r>
              <a:rPr lang="en-US" dirty="0" err="1"/>
              <a:t>neutrálním</a:t>
            </a:r>
            <a:r>
              <a:rPr lang="en-US" dirty="0"/>
              <a:t> a </a:t>
            </a:r>
            <a:r>
              <a:rPr lang="en-US" dirty="0" err="1"/>
              <a:t>zásaditém</a:t>
            </a:r>
            <a:r>
              <a:rPr lang="en-US" dirty="0"/>
              <a:t> </a:t>
            </a:r>
            <a:r>
              <a:rPr lang="en-US" dirty="0" err="1"/>
              <a:t>prostředí</a:t>
            </a:r>
            <a:r>
              <a:rPr lang="en-US" dirty="0"/>
              <a:t> </a:t>
            </a:r>
            <a:r>
              <a:rPr lang="cs-CZ" dirty="0"/>
              <a:t>(</a:t>
            </a:r>
            <a:r>
              <a:rPr lang="en-US" dirty="0">
                <a:ea typeface="+mn-lt"/>
                <a:cs typeface="+mn-lt"/>
              </a:rPr>
              <a:t>H₂SO₄</a:t>
            </a:r>
            <a:r>
              <a:rPr lang="cs-CZ" dirty="0"/>
              <a:t>, </a:t>
            </a:r>
            <a:r>
              <a:rPr lang="en-US" dirty="0">
                <a:ea typeface="+mn-lt"/>
                <a:cs typeface="+mn-lt"/>
              </a:rPr>
              <a:t>H₂O </a:t>
            </a:r>
            <a:r>
              <a:rPr lang="en-US" dirty="0"/>
              <a:t>a </a:t>
            </a:r>
            <a:r>
              <a:rPr lang="en-US" dirty="0" err="1"/>
              <a:t>NaOH</a:t>
            </a:r>
            <a:r>
              <a:rPr lang="cs-CZ" dirty="0"/>
              <a:t>)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Některé</a:t>
            </a:r>
            <a:r>
              <a:rPr lang="en-US" dirty="0"/>
              <a:t> </a:t>
            </a:r>
            <a:r>
              <a:rPr lang="en-US" dirty="0" err="1"/>
              <a:t>látky</a:t>
            </a:r>
            <a:r>
              <a:rPr lang="en-US" dirty="0"/>
              <a:t> </a:t>
            </a:r>
            <a:r>
              <a:rPr lang="en-US" dirty="0" err="1"/>
              <a:t>změnily</a:t>
            </a:r>
            <a:r>
              <a:rPr lang="en-US" dirty="0"/>
              <a:t> </a:t>
            </a:r>
            <a:r>
              <a:rPr lang="en-US" dirty="0" err="1"/>
              <a:t>barvu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cs-CZ" dirty="0" err="1"/>
              <a:t>d</a:t>
            </a:r>
            <a:r>
              <a:rPr lang="en-US" dirty="0" err="1"/>
              <a:t>řišťál</a:t>
            </a:r>
            <a:r>
              <a:rPr lang="en-US" dirty="0"/>
              <a:t>) a </a:t>
            </a:r>
            <a:r>
              <a:rPr lang="en-US" dirty="0" err="1"/>
              <a:t>některé</a:t>
            </a:r>
            <a:r>
              <a:rPr lang="en-US" dirty="0"/>
              <a:t> </a:t>
            </a:r>
            <a:r>
              <a:rPr lang="en-US" dirty="0" err="1"/>
              <a:t>zůstaly</a:t>
            </a:r>
            <a:r>
              <a:rPr lang="cs-CZ" dirty="0"/>
              <a:t> beze změny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hloh</a:t>
            </a:r>
            <a:r>
              <a:rPr lang="en-US" dirty="0"/>
              <a:t>).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1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3C1D96-C37D-8E32-7F86-D84D124AE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" t="25654" b="6021"/>
          <a:stretch>
            <a:fillRect/>
          </a:stretch>
        </p:blipFill>
        <p:spPr>
          <a:xfrm>
            <a:off x="5622233" y="10"/>
            <a:ext cx="6583979" cy="3759235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1B3F73-BCA8-A15A-EA51-D3FC6A00B5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0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3D2BE4-8EEA-C324-2AE9-FFECC3AB6C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69" b="24000"/>
          <a:stretch>
            <a:fillRect/>
          </a:stretch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437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2AC00-CAF6-D6A3-F6F2-1644DE1F0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Pokus</a:t>
            </a:r>
            <a:r>
              <a:rPr lang="en-US" b="1" dirty="0">
                <a:solidFill>
                  <a:srgbClr val="0070C0"/>
                </a:solidFill>
              </a:rPr>
              <a:t> č. 2 – </a:t>
            </a:r>
            <a:r>
              <a:rPr lang="en-US" b="1" dirty="0" err="1">
                <a:solidFill>
                  <a:srgbClr val="0070C0"/>
                </a:solidFill>
              </a:rPr>
              <a:t>Reakce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přírodních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fe</a:t>
            </a:r>
            <a:r>
              <a:rPr lang="cs-CZ" b="1" dirty="0" err="1">
                <a:solidFill>
                  <a:srgbClr val="0070C0"/>
                </a:solidFill>
              </a:rPr>
              <a:t>nolů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C3643-7A98-07F6-920F-99C9A878E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Měli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úkol</a:t>
            </a:r>
            <a:r>
              <a:rPr lang="en-US" dirty="0"/>
              <a:t> </a:t>
            </a:r>
            <a:r>
              <a:rPr lang="en-US" dirty="0" err="1"/>
              <a:t>pozorovat</a:t>
            </a:r>
            <a:r>
              <a:rPr lang="en-US" dirty="0"/>
              <a:t> </a:t>
            </a:r>
            <a:r>
              <a:rPr lang="en-US" dirty="0" err="1"/>
              <a:t>reakc</a:t>
            </a:r>
            <a:r>
              <a:rPr lang="cs-CZ"/>
              <a:t>e</a:t>
            </a:r>
            <a:r>
              <a:rPr lang="en-US"/>
              <a:t> </a:t>
            </a:r>
            <a:r>
              <a:rPr lang="en-US" dirty="0" err="1"/>
              <a:t>přírodních</a:t>
            </a:r>
            <a:r>
              <a:rPr lang="en-US" dirty="0"/>
              <a:t> fen</a:t>
            </a:r>
            <a:r>
              <a:rPr lang="cs-CZ" dirty="0" err="1"/>
              <a:t>ol</a:t>
            </a:r>
            <a:r>
              <a:rPr lang="en-US" dirty="0"/>
              <a:t>ů s </a:t>
            </a:r>
            <a:r>
              <a:rPr lang="en-US" dirty="0" err="1"/>
              <a:t>hydroxidovými</a:t>
            </a:r>
            <a:r>
              <a:rPr lang="en-US" dirty="0"/>
              <a:t> a </a:t>
            </a:r>
            <a:r>
              <a:rPr lang="en-US" dirty="0" err="1"/>
              <a:t>železitými</a:t>
            </a:r>
            <a:r>
              <a:rPr lang="en-US" dirty="0"/>
              <a:t> </a:t>
            </a:r>
            <a:r>
              <a:rPr lang="en-US" dirty="0" err="1"/>
              <a:t>ionty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Dostali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citron a </a:t>
            </a:r>
            <a:r>
              <a:rPr lang="en-US" dirty="0" err="1"/>
              <a:t>čaj</a:t>
            </a:r>
            <a:r>
              <a:rPr lang="en-US" dirty="0"/>
              <a:t>, </a:t>
            </a:r>
            <a:r>
              <a:rPr lang="en-US" dirty="0" err="1"/>
              <a:t>který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vylouhovali</a:t>
            </a:r>
            <a:r>
              <a:rPr lang="en-US" dirty="0"/>
              <a:t>. </a:t>
            </a:r>
            <a:r>
              <a:rPr lang="en-US" dirty="0" err="1"/>
              <a:t>Mezitím</a:t>
            </a:r>
            <a:r>
              <a:rPr lang="en-US" dirty="0"/>
              <a:t> 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nakrájeli</a:t>
            </a:r>
            <a:r>
              <a:rPr lang="en-US" dirty="0"/>
              <a:t> </a:t>
            </a:r>
            <a:r>
              <a:rPr lang="en-US" dirty="0" err="1"/>
              <a:t>citronovou</a:t>
            </a:r>
            <a:r>
              <a:rPr lang="en-US" dirty="0"/>
              <a:t> </a:t>
            </a:r>
            <a:r>
              <a:rPr lang="en-US" dirty="0" err="1"/>
              <a:t>kůru</a:t>
            </a:r>
            <a:r>
              <a:rPr lang="en-US" dirty="0"/>
              <a:t> a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také</a:t>
            </a:r>
            <a:r>
              <a:rPr lang="en-US" dirty="0"/>
              <a:t> </a:t>
            </a:r>
            <a:r>
              <a:rPr lang="en-US" dirty="0" err="1"/>
              <a:t>nechali</a:t>
            </a:r>
            <a:r>
              <a:rPr lang="en-US" dirty="0"/>
              <a:t> </a:t>
            </a:r>
            <a:r>
              <a:rPr lang="en-US" dirty="0" err="1"/>
              <a:t>vylouhovat</a:t>
            </a:r>
            <a:r>
              <a:rPr lang="en-US" dirty="0"/>
              <a:t>. </a:t>
            </a:r>
            <a:r>
              <a:rPr lang="en-US" dirty="0" err="1"/>
              <a:t>Poté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oboje</a:t>
            </a:r>
            <a:r>
              <a:rPr lang="en-US" dirty="0"/>
              <a:t> </a:t>
            </a:r>
            <a:r>
              <a:rPr lang="en-US" dirty="0" err="1"/>
              <a:t>přefiltrovali</a:t>
            </a:r>
            <a:r>
              <a:rPr lang="en-US" dirty="0"/>
              <a:t>. </a:t>
            </a:r>
            <a:r>
              <a:rPr lang="en-US" dirty="0" err="1"/>
              <a:t>Povedlo</a:t>
            </a:r>
            <a:r>
              <a:rPr lang="en-US" dirty="0"/>
              <a:t> se </a:t>
            </a:r>
            <a:r>
              <a:rPr lang="en-US" dirty="0" err="1"/>
              <a:t>nám</a:t>
            </a:r>
            <a:r>
              <a:rPr lang="en-US" dirty="0"/>
              <a:t> </a:t>
            </a:r>
            <a:r>
              <a:rPr lang="en-US" dirty="0" err="1"/>
              <a:t>vylít</a:t>
            </a:r>
            <a:r>
              <a:rPr lang="en-US" dirty="0"/>
              <a:t> </a:t>
            </a:r>
            <a:r>
              <a:rPr lang="en-US" dirty="0" err="1"/>
              <a:t>čaj</a:t>
            </a:r>
            <a:r>
              <a:rPr lang="en-US" dirty="0"/>
              <a:t>,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ho </a:t>
            </a:r>
            <a:r>
              <a:rPr lang="en-US" dirty="0" err="1"/>
              <a:t>dělali</a:t>
            </a:r>
            <a:r>
              <a:rPr lang="en-US" dirty="0"/>
              <a:t> </a:t>
            </a:r>
            <a:r>
              <a:rPr lang="en-US" dirty="0" err="1"/>
              <a:t>znovu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Rozdělili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 </a:t>
            </a:r>
            <a:r>
              <a:rPr lang="en-US" dirty="0" err="1"/>
              <a:t>roztoky</a:t>
            </a:r>
            <a:r>
              <a:rPr lang="en-US" dirty="0"/>
              <a:t> do </a:t>
            </a:r>
            <a:r>
              <a:rPr lang="en-US" dirty="0" err="1"/>
              <a:t>zkumavek</a:t>
            </a:r>
            <a:r>
              <a:rPr lang="en-US" dirty="0"/>
              <a:t> a do </a:t>
            </a:r>
            <a:r>
              <a:rPr lang="en-US" dirty="0" err="1"/>
              <a:t>každé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přilili</a:t>
            </a:r>
            <a:r>
              <a:rPr lang="en-US" dirty="0"/>
              <a:t> FeCl</a:t>
            </a:r>
            <a:r>
              <a:rPr lang="en-US" sz="1600" dirty="0"/>
              <a:t>3​ 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NaOH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Stejně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u </a:t>
            </a:r>
            <a:r>
              <a:rPr lang="en-US" dirty="0" err="1"/>
              <a:t>pokusu</a:t>
            </a:r>
            <a:r>
              <a:rPr lang="en-US" dirty="0"/>
              <a:t> č.1 </a:t>
            </a:r>
            <a:r>
              <a:rPr lang="en-US" dirty="0" err="1"/>
              <a:t>látky</a:t>
            </a:r>
            <a:r>
              <a:rPr lang="en-US" dirty="0"/>
              <a:t> </a:t>
            </a:r>
            <a:r>
              <a:rPr lang="en-US" dirty="0" err="1"/>
              <a:t>změnily</a:t>
            </a:r>
            <a:r>
              <a:rPr lang="en-US" dirty="0"/>
              <a:t> </a:t>
            </a:r>
            <a:r>
              <a:rPr lang="en-US" dirty="0" err="1"/>
              <a:t>barvu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208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5CB512-3954-4C6F-398B-2BED7CC82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3" t="22075" r="737" b="40332"/>
          <a:stretch>
            <a:fillRect/>
          </a:stretch>
        </p:blipFill>
        <p:spPr>
          <a:xfrm>
            <a:off x="194948" y="173518"/>
            <a:ext cx="7788989" cy="6519091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5ACF72-B87E-EDA6-DF5D-A3A4538D7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7" t="1020" r="377" b="21939"/>
          <a:stretch>
            <a:fillRect/>
          </a:stretch>
        </p:blipFill>
        <p:spPr>
          <a:xfrm>
            <a:off x="8185614" y="169917"/>
            <a:ext cx="3807724" cy="651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0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A248B-3A9B-B008-1CC4-5E18E2B0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Pokus</a:t>
            </a:r>
            <a:r>
              <a:rPr lang="en-US" b="1" dirty="0">
                <a:solidFill>
                  <a:srgbClr val="0070C0"/>
                </a:solidFill>
              </a:rPr>
              <a:t> č. 3 - </a:t>
            </a:r>
            <a:r>
              <a:rPr lang="en-US" b="1" dirty="0" err="1">
                <a:solidFill>
                  <a:srgbClr val="0070C0"/>
                </a:solidFill>
              </a:rPr>
              <a:t>Účinky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cs-CZ" b="1" dirty="0">
                <a:solidFill>
                  <a:srgbClr val="0070C0"/>
                </a:solidFill>
              </a:rPr>
              <a:t>m</a:t>
            </a:r>
            <a:r>
              <a:rPr lang="en-US" b="1" dirty="0" err="1">
                <a:solidFill>
                  <a:srgbClr val="0070C0"/>
                </a:solidFill>
              </a:rPr>
              <a:t>ořidel</a:t>
            </a:r>
            <a:r>
              <a:rPr lang="en-US" b="1" dirty="0">
                <a:solidFill>
                  <a:srgbClr val="0070C0"/>
                </a:solidFill>
              </a:rPr>
              <a:t> </a:t>
            </a:r>
            <a:r>
              <a:rPr lang="cs-CZ" b="1" dirty="0">
                <a:solidFill>
                  <a:srgbClr val="0070C0"/>
                </a:solidFill>
              </a:rPr>
              <a:t>na barviva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5DE72-BE5D-CFEA-951B-1CDB16F33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V </a:t>
            </a:r>
            <a:r>
              <a:rPr lang="en-US" dirty="0" err="1"/>
              <a:t>tomto</a:t>
            </a:r>
            <a:r>
              <a:rPr lang="en-US" dirty="0"/>
              <a:t> </a:t>
            </a:r>
            <a:r>
              <a:rPr lang="en-US" dirty="0" err="1"/>
              <a:t>pokusu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se </a:t>
            </a:r>
            <a:r>
              <a:rPr lang="en-US" dirty="0" err="1"/>
              <a:t>snažili</a:t>
            </a:r>
            <a:r>
              <a:rPr lang="en-US" dirty="0"/>
              <a:t> </a:t>
            </a:r>
            <a:r>
              <a:rPr lang="en-US" dirty="0" err="1"/>
              <a:t>zjistit</a:t>
            </a:r>
            <a:r>
              <a:rPr lang="en-US" dirty="0"/>
              <a:t>, </a:t>
            </a:r>
            <a:r>
              <a:rPr lang="en-US" dirty="0" err="1"/>
              <a:t>jak</a:t>
            </a:r>
            <a:r>
              <a:rPr lang="en-US" dirty="0"/>
              <a:t> </a:t>
            </a:r>
            <a:r>
              <a:rPr lang="en-US" dirty="0" err="1"/>
              <a:t>látky</a:t>
            </a:r>
            <a:r>
              <a:rPr lang="en-US" dirty="0"/>
              <a:t> </a:t>
            </a:r>
            <a:r>
              <a:rPr lang="en-US" dirty="0" err="1"/>
              <a:t>reagují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 </a:t>
            </a:r>
            <a:r>
              <a:rPr lang="en-US" dirty="0" err="1"/>
              <a:t>mořidla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Tento</a:t>
            </a:r>
            <a:r>
              <a:rPr lang="en-US" dirty="0"/>
              <a:t> </a:t>
            </a:r>
            <a:r>
              <a:rPr lang="en-US" dirty="0" err="1"/>
              <a:t>pokus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 </a:t>
            </a:r>
            <a:r>
              <a:rPr lang="en-US" dirty="0" err="1"/>
              <a:t>dělali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dny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První</a:t>
            </a:r>
            <a:r>
              <a:rPr lang="en-US" dirty="0"/>
              <a:t> den </a:t>
            </a:r>
            <a:r>
              <a:rPr lang="en-US" dirty="0" err="1"/>
              <a:t>jsme</a:t>
            </a:r>
            <a:r>
              <a:rPr lang="en-US" dirty="0"/>
              <a:t> </a:t>
            </a:r>
            <a:r>
              <a:rPr lang="en-US" dirty="0" err="1"/>
              <a:t>namočili</a:t>
            </a:r>
            <a:r>
              <a:rPr lang="en-US" dirty="0"/>
              <a:t> </a:t>
            </a:r>
            <a:r>
              <a:rPr lang="en-US" dirty="0" err="1"/>
              <a:t>papírky</a:t>
            </a:r>
            <a:r>
              <a:rPr lang="en-US" dirty="0"/>
              <a:t> do </a:t>
            </a:r>
            <a:r>
              <a:rPr lang="en-US" dirty="0" err="1"/>
              <a:t>různých</a:t>
            </a:r>
            <a:r>
              <a:rPr lang="en-US" dirty="0"/>
              <a:t> </a:t>
            </a:r>
            <a:r>
              <a:rPr lang="en-US" dirty="0" err="1"/>
              <a:t>mořidel</a:t>
            </a:r>
            <a:r>
              <a:rPr lang="en-US" dirty="0"/>
              <a:t> (CuSO</a:t>
            </a:r>
            <a:r>
              <a:rPr lang="en-US" baseline="-25000" dirty="0"/>
              <a:t>4</a:t>
            </a:r>
            <a:r>
              <a:rPr lang="en-US" dirty="0"/>
              <a:t> . 5 H</a:t>
            </a:r>
            <a:r>
              <a:rPr lang="en-US" baseline="-25000" dirty="0"/>
              <a:t>2</a:t>
            </a:r>
            <a:r>
              <a:rPr lang="en-US" dirty="0"/>
              <a:t>O; FeCl</a:t>
            </a:r>
            <a:r>
              <a:rPr lang="en-US" baseline="-25000" dirty="0"/>
              <a:t>3</a:t>
            </a:r>
            <a:r>
              <a:rPr lang="en-US" dirty="0"/>
              <a:t>; </a:t>
            </a:r>
            <a:r>
              <a:rPr lang="en-US" dirty="0" err="1"/>
              <a:t>KAl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. 12 H</a:t>
            </a:r>
            <a:r>
              <a:rPr lang="en-US" baseline="-25000" dirty="0"/>
              <a:t>2</a:t>
            </a:r>
            <a:r>
              <a:rPr lang="en-US" dirty="0"/>
              <a:t>O) a </a:t>
            </a:r>
            <a:r>
              <a:rPr lang="en-US" dirty="0" err="1"/>
              <a:t>nechali</a:t>
            </a:r>
            <a:r>
              <a:rPr lang="en-US" dirty="0"/>
              <a:t> </a:t>
            </a:r>
            <a:r>
              <a:rPr lang="en-US" dirty="0" err="1"/>
              <a:t>uschnout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Druhý</a:t>
            </a:r>
            <a:r>
              <a:rPr lang="en-US" dirty="0"/>
              <a:t> den </a:t>
            </a:r>
            <a:r>
              <a:rPr lang="en-US" dirty="0" err="1"/>
              <a:t>jsme</a:t>
            </a:r>
            <a:r>
              <a:rPr lang="en-US" dirty="0"/>
              <a:t> se k </a:t>
            </a:r>
            <a:r>
              <a:rPr lang="en-US" dirty="0" err="1"/>
              <a:t>pokusu</a:t>
            </a:r>
            <a:r>
              <a:rPr lang="en-US" dirty="0"/>
              <a:t> </a:t>
            </a:r>
            <a:r>
              <a:rPr lang="en-US" dirty="0" err="1"/>
              <a:t>vrátili</a:t>
            </a:r>
            <a:r>
              <a:rPr lang="en-US" dirty="0"/>
              <a:t> a </a:t>
            </a:r>
            <a:r>
              <a:rPr lang="en-US" dirty="0" err="1"/>
              <a:t>připravili</a:t>
            </a:r>
            <a:r>
              <a:rPr lang="en-US" dirty="0"/>
              <a:t> </a:t>
            </a:r>
            <a:r>
              <a:rPr lang="cs-CZ" dirty="0" err="1"/>
              <a:t>h</a:t>
            </a:r>
            <a:r>
              <a:rPr lang="en-US" dirty="0" err="1"/>
              <a:t>eřmánkový</a:t>
            </a:r>
            <a:r>
              <a:rPr lang="en-US" dirty="0"/>
              <a:t> </a:t>
            </a:r>
            <a:r>
              <a:rPr lang="en-US" dirty="0" err="1"/>
              <a:t>čaj</a:t>
            </a:r>
            <a:r>
              <a:rPr lang="en-US" dirty="0"/>
              <a:t> a </a:t>
            </a:r>
            <a:r>
              <a:rPr lang="cs-CZ" dirty="0"/>
              <a:t>s</a:t>
            </a:r>
            <a:r>
              <a:rPr lang="en-US" dirty="0" err="1"/>
              <a:t>lupk</a:t>
            </a:r>
            <a:r>
              <a:rPr lang="cs-CZ" dirty="0"/>
              <a:t>y</a:t>
            </a:r>
            <a:r>
              <a:rPr lang="en-US" dirty="0"/>
              <a:t> </a:t>
            </a:r>
            <a:r>
              <a:rPr lang="en-US" dirty="0" err="1"/>
              <a:t>ořechů</a:t>
            </a:r>
            <a:r>
              <a:rPr lang="en-US" dirty="0"/>
              <a:t>, </a:t>
            </a:r>
            <a:r>
              <a:rPr lang="en-US" dirty="0" err="1"/>
              <a:t>podobně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v  </a:t>
            </a:r>
            <a:r>
              <a:rPr lang="en-US" dirty="0" err="1"/>
              <a:t>pokusu</a:t>
            </a:r>
            <a:r>
              <a:rPr lang="cs-CZ" dirty="0"/>
              <a:t> č.</a:t>
            </a:r>
            <a:r>
              <a:rPr lang="en-US" dirty="0"/>
              <a:t> 1 a 2. </a:t>
            </a:r>
            <a:r>
              <a:rPr lang="en-US" dirty="0" err="1"/>
              <a:t>Čaj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znova</a:t>
            </a:r>
            <a:r>
              <a:rPr lang="en-US" dirty="0"/>
              <a:t> </a:t>
            </a:r>
            <a:r>
              <a:rPr lang="en-US" dirty="0" err="1"/>
              <a:t>vylili</a:t>
            </a:r>
            <a:r>
              <a:rPr lang="en-US" dirty="0"/>
              <a:t>, </a:t>
            </a:r>
            <a:r>
              <a:rPr lang="en-US" dirty="0" err="1"/>
              <a:t>naštěstí</a:t>
            </a:r>
            <a:r>
              <a:rPr lang="en-US" dirty="0"/>
              <a:t> </a:t>
            </a:r>
            <a:r>
              <a:rPr lang="en-US" dirty="0" err="1"/>
              <a:t>pouze</a:t>
            </a:r>
            <a:r>
              <a:rPr lang="en-US" dirty="0"/>
              <a:t> </a:t>
            </a:r>
            <a:r>
              <a:rPr lang="en-US" dirty="0" err="1"/>
              <a:t>část</a:t>
            </a:r>
            <a:r>
              <a:rPr lang="cs-CZ" dirty="0"/>
              <a:t>,</a:t>
            </a:r>
            <a:r>
              <a:rPr lang="en-US" dirty="0"/>
              <a:t> </a:t>
            </a:r>
            <a:r>
              <a:rPr lang="en-US" dirty="0" err="1"/>
              <a:t>kterou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už</a:t>
            </a:r>
            <a:r>
              <a:rPr lang="en-US" dirty="0"/>
              <a:t> </a:t>
            </a:r>
            <a:r>
              <a:rPr lang="en-US" dirty="0" err="1"/>
              <a:t>nepotřebovali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Ořech</a:t>
            </a:r>
            <a:r>
              <a:rPr lang="en-US" dirty="0"/>
              <a:t> se </a:t>
            </a:r>
            <a:r>
              <a:rPr lang="en-US" dirty="0" err="1"/>
              <a:t>filtroval</a:t>
            </a:r>
            <a:r>
              <a:rPr lang="en-US" dirty="0"/>
              <a:t> </a:t>
            </a:r>
            <a:r>
              <a:rPr lang="en-US" dirty="0" err="1"/>
              <a:t>velmi</a:t>
            </a:r>
            <a:r>
              <a:rPr lang="en-US" dirty="0"/>
              <a:t> </a:t>
            </a:r>
            <a:r>
              <a:rPr lang="en-US" dirty="0" err="1"/>
              <a:t>pomalu</a:t>
            </a:r>
            <a:r>
              <a:rPr lang="en-US" dirty="0"/>
              <a:t> a </a:t>
            </a:r>
            <a:r>
              <a:rPr lang="en-US" dirty="0" err="1"/>
              <a:t>byl</a:t>
            </a:r>
            <a:r>
              <a:rPr lang="en-US" dirty="0"/>
              <a:t> o </a:t>
            </a:r>
            <a:r>
              <a:rPr lang="en-US" dirty="0" err="1"/>
              <a:t>něj</a:t>
            </a:r>
            <a:r>
              <a:rPr lang="en-US" dirty="0"/>
              <a:t> </a:t>
            </a:r>
            <a:r>
              <a:rPr lang="en-US" dirty="0" err="1"/>
              <a:t>zájem</a:t>
            </a:r>
            <a:r>
              <a:rPr lang="en-US" dirty="0"/>
              <a:t>,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 </a:t>
            </a:r>
            <a:r>
              <a:rPr lang="en-US" dirty="0" err="1"/>
              <a:t>použili</a:t>
            </a:r>
            <a:r>
              <a:rPr lang="en-US" dirty="0"/>
              <a:t> nep</a:t>
            </a:r>
            <a:r>
              <a:rPr lang="cs-CZ" dirty="0"/>
              <a:t>ř</a:t>
            </a:r>
            <a:r>
              <a:rPr lang="en-US" dirty="0" err="1"/>
              <a:t>efiltrovaný</a:t>
            </a:r>
            <a:r>
              <a:rPr lang="en-US" dirty="0"/>
              <a:t> (</a:t>
            </a:r>
            <a:r>
              <a:rPr lang="en-US" dirty="0" err="1"/>
              <a:t>což</a:t>
            </a:r>
            <a:r>
              <a:rPr lang="en-US" dirty="0"/>
              <a:t> </a:t>
            </a:r>
            <a:r>
              <a:rPr lang="en-US" dirty="0" err="1"/>
              <a:t>nám</a:t>
            </a:r>
            <a:r>
              <a:rPr lang="en-US" dirty="0"/>
              <a:t> </a:t>
            </a:r>
            <a:r>
              <a:rPr lang="en-US" dirty="0" err="1"/>
              <a:t>poradila</a:t>
            </a:r>
            <a:r>
              <a:rPr lang="en-US" dirty="0"/>
              <a:t> </a:t>
            </a:r>
            <a:r>
              <a:rPr lang="en-US" dirty="0" err="1"/>
              <a:t>paní</a:t>
            </a:r>
            <a:r>
              <a:rPr lang="en-US" dirty="0"/>
              <a:t> </a:t>
            </a:r>
            <a:r>
              <a:rPr lang="en-US" dirty="0" err="1"/>
              <a:t>profesorka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 err="1"/>
              <a:t>Roztoky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nalili</a:t>
            </a:r>
            <a:r>
              <a:rPr lang="en-US" dirty="0"/>
              <a:t> do </a:t>
            </a:r>
            <a:r>
              <a:rPr lang="en-US" dirty="0" err="1"/>
              <a:t>Petriho</a:t>
            </a:r>
            <a:r>
              <a:rPr lang="en-US" dirty="0"/>
              <a:t> </a:t>
            </a:r>
            <a:r>
              <a:rPr lang="en-US" dirty="0" err="1"/>
              <a:t>misky</a:t>
            </a:r>
            <a:r>
              <a:rPr lang="en-US" dirty="0"/>
              <a:t> a </a:t>
            </a:r>
            <a:r>
              <a:rPr lang="en-US" dirty="0" err="1"/>
              <a:t>papírky</a:t>
            </a:r>
            <a:r>
              <a:rPr lang="en-US" dirty="0"/>
              <a:t> s </a:t>
            </a:r>
            <a:r>
              <a:rPr lang="en-US" dirty="0" err="1"/>
              <a:t>mořidly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do </a:t>
            </a:r>
            <a:r>
              <a:rPr lang="en-US" dirty="0" err="1"/>
              <a:t>nich</a:t>
            </a:r>
            <a:r>
              <a:rPr lang="en-US" dirty="0"/>
              <a:t> </a:t>
            </a:r>
            <a:r>
              <a:rPr lang="en-US" dirty="0" err="1"/>
              <a:t>namočili</a:t>
            </a:r>
            <a:r>
              <a:rPr lang="en-US" dirty="0"/>
              <a:t> a </a:t>
            </a:r>
            <a:r>
              <a:rPr lang="en-US" dirty="0" err="1"/>
              <a:t>každý</a:t>
            </a:r>
            <a:r>
              <a:rPr lang="en-US" dirty="0"/>
              <a:t> </a:t>
            </a:r>
            <a:r>
              <a:rPr lang="en-US" dirty="0" err="1"/>
              <a:t>zase</a:t>
            </a:r>
            <a:r>
              <a:rPr lang="en-US" dirty="0"/>
              <a:t> </a:t>
            </a:r>
            <a:r>
              <a:rPr lang="en-US" dirty="0" err="1"/>
              <a:t>změnil</a:t>
            </a:r>
            <a:r>
              <a:rPr lang="en-US" dirty="0"/>
              <a:t> </a:t>
            </a:r>
            <a:r>
              <a:rPr lang="en-US" dirty="0" err="1"/>
              <a:t>barvu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701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7714-C3D0-2CB7-C466-962F7B9E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Pokus</a:t>
            </a:r>
            <a:r>
              <a:rPr lang="en-US" b="1" dirty="0">
                <a:solidFill>
                  <a:srgbClr val="0070C0"/>
                </a:solidFill>
              </a:rPr>
              <a:t> č. 4 - </a:t>
            </a:r>
            <a:r>
              <a:rPr lang="cs-CZ" b="1" dirty="0">
                <a:solidFill>
                  <a:srgbClr val="0070C0"/>
                </a:solidFill>
              </a:rPr>
              <a:t>D</a:t>
            </a:r>
            <a:r>
              <a:rPr lang="en-US" b="1" dirty="0" err="1">
                <a:solidFill>
                  <a:srgbClr val="0070C0"/>
                </a:solidFill>
              </a:rPr>
              <a:t>uběnkový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inkoust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E95BF-3756-008D-388C-A3D3762E0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V </a:t>
            </a:r>
            <a:r>
              <a:rPr lang="en-US" dirty="0" err="1"/>
              <a:t>tomto</a:t>
            </a:r>
            <a:r>
              <a:rPr lang="en-US" dirty="0"/>
              <a:t> </a:t>
            </a:r>
            <a:r>
              <a:rPr lang="en-US" dirty="0" err="1"/>
              <a:t>pokusu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vytvářeli</a:t>
            </a:r>
            <a:r>
              <a:rPr lang="en-US" dirty="0"/>
              <a:t> </a:t>
            </a:r>
            <a:r>
              <a:rPr lang="en-US" dirty="0" err="1"/>
              <a:t>inkoust</a:t>
            </a:r>
            <a:r>
              <a:rPr lang="en-US" dirty="0"/>
              <a:t> z </a:t>
            </a:r>
            <a:r>
              <a:rPr lang="en-US" dirty="0" err="1"/>
              <a:t>duběnek</a:t>
            </a:r>
            <a:r>
              <a:rPr lang="en-US" dirty="0"/>
              <a:t>. </a:t>
            </a:r>
          </a:p>
          <a:p>
            <a:pPr marL="0" indent="0">
              <a:buNone/>
            </a:pPr>
            <a:r>
              <a:rPr lang="en-US" dirty="0" err="1"/>
              <a:t>Tento</a:t>
            </a:r>
            <a:r>
              <a:rPr lang="en-US" dirty="0"/>
              <a:t> </a:t>
            </a:r>
            <a:r>
              <a:rPr lang="en-US" dirty="0" err="1"/>
              <a:t>pokus</a:t>
            </a:r>
            <a:r>
              <a:rPr lang="en-US" dirty="0"/>
              <a:t> </a:t>
            </a:r>
            <a:r>
              <a:rPr lang="en-US" dirty="0" err="1"/>
              <a:t>prováděli</a:t>
            </a:r>
            <a:r>
              <a:rPr lang="en-US" dirty="0"/>
              <a:t> </a:t>
            </a:r>
            <a:r>
              <a:rPr lang="en-US" dirty="0" err="1"/>
              <a:t>profesoři</a:t>
            </a:r>
            <a:r>
              <a:rPr lang="en-US" dirty="0"/>
              <a:t>, </a:t>
            </a:r>
            <a:r>
              <a:rPr lang="en-US" dirty="0" err="1"/>
              <a:t>takže</a:t>
            </a:r>
            <a:r>
              <a:rPr lang="en-US" dirty="0"/>
              <a:t> my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pouze</a:t>
            </a:r>
            <a:r>
              <a:rPr lang="en-US" dirty="0"/>
              <a:t> </a:t>
            </a:r>
            <a:r>
              <a:rPr lang="en-US" dirty="0" err="1"/>
              <a:t>zkoušeli</a:t>
            </a:r>
            <a:r>
              <a:rPr lang="en-US" dirty="0"/>
              <a:t> </a:t>
            </a:r>
            <a:r>
              <a:rPr lang="en-US" dirty="0" err="1"/>
              <a:t>hotový</a:t>
            </a:r>
            <a:r>
              <a:rPr lang="en-US" dirty="0"/>
              <a:t> </a:t>
            </a:r>
            <a:r>
              <a:rPr lang="en-US" dirty="0" err="1"/>
              <a:t>inkoust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Inkoust</a:t>
            </a:r>
            <a:r>
              <a:rPr lang="en-US" dirty="0"/>
              <a:t> se </a:t>
            </a:r>
            <a:r>
              <a:rPr lang="en-US" dirty="0" err="1"/>
              <a:t>tvořil</a:t>
            </a:r>
            <a:r>
              <a:rPr lang="en-US" dirty="0"/>
              <a:t> </a:t>
            </a:r>
            <a:r>
              <a:rPr lang="en-US" dirty="0" err="1"/>
              <a:t>přes</a:t>
            </a:r>
            <a:r>
              <a:rPr lang="en-US" dirty="0"/>
              <a:t> </a:t>
            </a:r>
            <a:r>
              <a:rPr lang="en-US" dirty="0" err="1"/>
              <a:t>noc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V </a:t>
            </a:r>
            <a:r>
              <a:rPr lang="en-US" dirty="0" err="1"/>
              <a:t>duběnkách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viděli</a:t>
            </a:r>
            <a:r>
              <a:rPr lang="en-US" dirty="0"/>
              <a:t> </a:t>
            </a:r>
            <a:r>
              <a:rPr lang="cs-CZ" dirty="0"/>
              <a:t>žlabatky dubové (patří mezi blanokřídlý hmyz),</a:t>
            </a:r>
            <a:r>
              <a:rPr lang="en-US" dirty="0"/>
              <a:t> </a:t>
            </a:r>
            <a:r>
              <a:rPr lang="en-US" dirty="0" err="1"/>
              <a:t>kte</a:t>
            </a:r>
            <a:r>
              <a:rPr lang="cs-CZ" dirty="0" err="1"/>
              <a:t>ré</a:t>
            </a:r>
            <a:r>
              <a:rPr lang="en-US" dirty="0"/>
              <a:t> </a:t>
            </a:r>
            <a:r>
              <a:rPr lang="cs-CZ" dirty="0"/>
              <a:t>v nich</a:t>
            </a:r>
            <a:r>
              <a:rPr lang="en-US" dirty="0"/>
              <a:t> </a:t>
            </a:r>
            <a:r>
              <a:rPr lang="en-US" dirty="0" err="1"/>
              <a:t>žijí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Inkoust</a:t>
            </a:r>
            <a:r>
              <a:rPr lang="en-US" dirty="0"/>
              <a:t> </a:t>
            </a:r>
            <a:r>
              <a:rPr lang="en-US" dirty="0" err="1"/>
              <a:t>překvapivě</a:t>
            </a:r>
            <a:r>
              <a:rPr lang="en-US" dirty="0"/>
              <a:t> </a:t>
            </a:r>
            <a:r>
              <a:rPr lang="en-US" dirty="0" err="1"/>
              <a:t>fungoval</a:t>
            </a:r>
            <a:r>
              <a:rPr lang="en-US" dirty="0"/>
              <a:t> </a:t>
            </a:r>
            <a:r>
              <a:rPr lang="en-US" dirty="0" err="1"/>
              <a:t>dobře</a:t>
            </a:r>
            <a:r>
              <a:rPr lang="en-US" dirty="0"/>
              <a:t> a </a:t>
            </a:r>
            <a:r>
              <a:rPr lang="en-US" dirty="0" err="1"/>
              <a:t>napsali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vyjmenovaná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po B s </a:t>
            </a:r>
            <a:r>
              <a:rPr lang="en-US" dirty="0" err="1"/>
              <a:t>měkk</a:t>
            </a:r>
            <a:r>
              <a:rPr lang="cs-CZ" dirty="0"/>
              <a:t>ý</a:t>
            </a:r>
            <a:r>
              <a:rPr lang="en-US" dirty="0"/>
              <a:t>m </a:t>
            </a:r>
            <a:r>
              <a:rPr lang="en-US" dirty="0" err="1"/>
              <a:t>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866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546506-3E9E-9615-1C32-315519A360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907646"/>
            <a:ext cx="5291666" cy="3042707"/>
          </a:xfrm>
          <a:prstGeom prst="rect">
            <a:avLst/>
          </a:prstGeom>
        </p:spPr>
      </p:pic>
      <p:pic>
        <p:nvPicPr>
          <p:cNvPr id="4" name="Content Placeholder 3" descr="Znáte duběnky? Kuličky na dubových listech jsou komůrky pro ...">
            <a:extLst>
              <a:ext uri="{FF2B5EF4-FFF2-40B4-BE49-F238E27FC236}">
                <a16:creationId xmlns:a16="http://schemas.microsoft.com/office/drawing/2014/main" id="{DFA4DCB7-B150-F336-4999-3FA3C2457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6865" y="1940719"/>
            <a:ext cx="5291667" cy="297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00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2EA1-AFD3-D2D8-DB20-6E4C3792D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Pokus</a:t>
            </a:r>
            <a:r>
              <a:rPr lang="en-US" b="1" dirty="0">
                <a:solidFill>
                  <a:srgbClr val="0070C0"/>
                </a:solidFill>
              </a:rPr>
              <a:t> č. 5 - </a:t>
            </a:r>
            <a:r>
              <a:rPr lang="cs-CZ" b="1" dirty="0">
                <a:solidFill>
                  <a:srgbClr val="0070C0"/>
                </a:solidFill>
              </a:rPr>
              <a:t>C</a:t>
            </a:r>
            <a:r>
              <a:rPr lang="en-US" b="1" dirty="0" err="1">
                <a:solidFill>
                  <a:srgbClr val="0070C0"/>
                </a:solidFill>
              </a:rPr>
              <a:t>hromatografie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93D4C-1FFB-DE67-7A8F-01FDE67FC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Některé</a:t>
            </a:r>
            <a:r>
              <a:rPr lang="en-US" dirty="0"/>
              <a:t> </a:t>
            </a:r>
            <a:r>
              <a:rPr lang="en-US" dirty="0" err="1"/>
              <a:t>skupinky</a:t>
            </a:r>
            <a:r>
              <a:rPr lang="en-US" dirty="0"/>
              <a:t> </a:t>
            </a:r>
            <a:r>
              <a:rPr lang="en-US" dirty="0" err="1"/>
              <a:t>dostaly</a:t>
            </a:r>
            <a:r>
              <a:rPr lang="en-US" dirty="0"/>
              <a:t> </a:t>
            </a:r>
            <a:r>
              <a:rPr lang="en-US" dirty="0" err="1"/>
              <a:t>papriku</a:t>
            </a:r>
            <a:r>
              <a:rPr lang="en-US" dirty="0"/>
              <a:t> a </a:t>
            </a:r>
            <a:r>
              <a:rPr lang="en-US" dirty="0" err="1"/>
              <a:t>některé</a:t>
            </a:r>
            <a:r>
              <a:rPr lang="en-US" dirty="0"/>
              <a:t> </a:t>
            </a:r>
            <a:r>
              <a:rPr lang="cs-CZ" dirty="0"/>
              <a:t>b</a:t>
            </a:r>
            <a:r>
              <a:rPr lang="en-US" dirty="0" err="1"/>
              <a:t>řečťan</a:t>
            </a:r>
            <a:r>
              <a:rPr lang="en-US" dirty="0"/>
              <a:t>. My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dostali</a:t>
            </a:r>
            <a:r>
              <a:rPr lang="en-US" dirty="0"/>
              <a:t> </a:t>
            </a:r>
            <a:r>
              <a:rPr lang="en-US" dirty="0" err="1"/>
              <a:t>papriku</a:t>
            </a:r>
            <a:r>
              <a:rPr lang="en-US" dirty="0"/>
              <a:t>, </a:t>
            </a:r>
            <a:r>
              <a:rPr lang="en-US" dirty="0" err="1"/>
              <a:t>nakrájeli</a:t>
            </a:r>
            <a:r>
              <a:rPr lang="en-US" dirty="0"/>
              <a:t> </a:t>
            </a:r>
            <a:r>
              <a:rPr lang="en-US" dirty="0" err="1"/>
              <a:t>ji</a:t>
            </a:r>
            <a:r>
              <a:rPr lang="en-US" dirty="0"/>
              <a:t> a v </a:t>
            </a:r>
            <a:r>
              <a:rPr lang="en-US" dirty="0" err="1"/>
              <a:t>třecí</a:t>
            </a:r>
            <a:r>
              <a:rPr lang="en-US" dirty="0"/>
              <a:t> </a:t>
            </a:r>
            <a:r>
              <a:rPr lang="en-US" dirty="0" err="1"/>
              <a:t>misce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j</a:t>
            </a:r>
            <a:r>
              <a:rPr lang="cs-CZ" dirty="0"/>
              <a:t>i</a:t>
            </a:r>
            <a:r>
              <a:rPr lang="en-US" dirty="0"/>
              <a:t> </a:t>
            </a:r>
            <a:r>
              <a:rPr lang="en-US" dirty="0" err="1"/>
              <a:t>rozdrtili</a:t>
            </a:r>
            <a:r>
              <a:rPr lang="en-US" dirty="0"/>
              <a:t> s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písku</a:t>
            </a:r>
            <a:r>
              <a:rPr lang="en-US" dirty="0"/>
              <a:t>. </a:t>
            </a:r>
          </a:p>
          <a:p>
            <a:pPr marL="0" indent="0">
              <a:buNone/>
            </a:pPr>
            <a:r>
              <a:rPr lang="en-US" dirty="0"/>
              <a:t>Do </a:t>
            </a:r>
            <a:r>
              <a:rPr lang="en-US" dirty="0" err="1"/>
              <a:t>této</a:t>
            </a:r>
            <a:r>
              <a:rPr lang="en-US" dirty="0"/>
              <a:t> </a:t>
            </a:r>
            <a:r>
              <a:rPr lang="en-US" dirty="0" err="1"/>
              <a:t>směsi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nalili</a:t>
            </a:r>
            <a:r>
              <a:rPr lang="en-US" dirty="0"/>
              <a:t> 1</a:t>
            </a:r>
            <a:r>
              <a:rPr lang="cs-CZ" dirty="0"/>
              <a:t> </a:t>
            </a:r>
            <a:r>
              <a:rPr lang="en-US" dirty="0"/>
              <a:t>ml </a:t>
            </a:r>
            <a:r>
              <a:rPr lang="cs-CZ" dirty="0" err="1"/>
              <a:t>a</a:t>
            </a:r>
            <a:r>
              <a:rPr lang="en-US" dirty="0" err="1"/>
              <a:t>cetonu</a:t>
            </a:r>
            <a:r>
              <a:rPr lang="en-US" dirty="0"/>
              <a:t> a 3</a:t>
            </a:r>
            <a:r>
              <a:rPr lang="cs-CZ" dirty="0"/>
              <a:t> </a:t>
            </a:r>
            <a:r>
              <a:rPr lang="en-US" dirty="0"/>
              <a:t>ml </a:t>
            </a:r>
            <a:r>
              <a:rPr lang="cs-CZ" dirty="0" err="1"/>
              <a:t>b</a:t>
            </a:r>
            <a:r>
              <a:rPr lang="en-US" dirty="0" err="1"/>
              <a:t>enzínu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Tuto</a:t>
            </a:r>
            <a:r>
              <a:rPr lang="en-US" dirty="0"/>
              <a:t> </a:t>
            </a:r>
            <a:r>
              <a:rPr lang="en-US" dirty="0" err="1"/>
              <a:t>směs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přefiltrovali</a:t>
            </a:r>
            <a:r>
              <a:rPr lang="en-US" dirty="0"/>
              <a:t>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filtrační</a:t>
            </a:r>
            <a:r>
              <a:rPr lang="en-US" dirty="0"/>
              <a:t> </a:t>
            </a:r>
            <a:r>
              <a:rPr lang="en-US" dirty="0" err="1"/>
              <a:t>aparatury</a:t>
            </a:r>
            <a:r>
              <a:rPr lang="en-US" dirty="0"/>
              <a:t>, </a:t>
            </a:r>
            <a:r>
              <a:rPr lang="en-US" dirty="0" err="1"/>
              <a:t>jenomže</a:t>
            </a:r>
            <a:r>
              <a:rPr lang="en-US" dirty="0"/>
              <a:t> paprika se </a:t>
            </a:r>
            <a:r>
              <a:rPr lang="en-US" dirty="0" err="1"/>
              <a:t>nepřefiltrovala</a:t>
            </a:r>
            <a:r>
              <a:rPr lang="en-US" dirty="0"/>
              <a:t> a </a:t>
            </a:r>
            <a:r>
              <a:rPr lang="en-US" dirty="0" err="1"/>
              <a:t>zbyla</a:t>
            </a:r>
            <a:r>
              <a:rPr lang="en-US" dirty="0"/>
              <a:t> </a:t>
            </a:r>
            <a:r>
              <a:rPr lang="en-US" dirty="0" err="1"/>
              <a:t>nám</a:t>
            </a:r>
            <a:r>
              <a:rPr lang="en-US" dirty="0"/>
              <a:t> </a:t>
            </a:r>
            <a:r>
              <a:rPr lang="en-US" dirty="0" err="1"/>
              <a:t>směs</a:t>
            </a:r>
            <a:r>
              <a:rPr lang="en-US" dirty="0"/>
              <a:t> </a:t>
            </a:r>
            <a:r>
              <a:rPr lang="en-US" dirty="0" err="1"/>
              <a:t>benzínu</a:t>
            </a:r>
            <a:r>
              <a:rPr lang="en-US" dirty="0"/>
              <a:t> a </a:t>
            </a:r>
            <a:r>
              <a:rPr lang="en-US" dirty="0" err="1"/>
              <a:t>acetonu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Aby</a:t>
            </a:r>
            <a:r>
              <a:rPr lang="cs-CZ" dirty="0" err="1"/>
              <a:t>chom</a:t>
            </a:r>
            <a:r>
              <a:rPr lang="en-US" dirty="0"/>
              <a:t> </a:t>
            </a:r>
            <a:r>
              <a:rPr lang="en-US" dirty="0" err="1"/>
              <a:t>měli</a:t>
            </a:r>
            <a:r>
              <a:rPr lang="en-US" dirty="0"/>
              <a:t> </a:t>
            </a:r>
            <a:r>
              <a:rPr lang="en-US" dirty="0" err="1"/>
              <a:t>alespoň</a:t>
            </a:r>
            <a:r>
              <a:rPr lang="en-US" dirty="0"/>
              <a:t> </a:t>
            </a:r>
            <a:r>
              <a:rPr lang="en-US" dirty="0" err="1"/>
              <a:t>nějaký</a:t>
            </a:r>
            <a:r>
              <a:rPr lang="en-US" dirty="0"/>
              <a:t> </a:t>
            </a:r>
            <a:r>
              <a:rPr lang="en-US" dirty="0" err="1"/>
              <a:t>výsledek</a:t>
            </a:r>
            <a:r>
              <a:rPr lang="en-US" dirty="0"/>
              <a:t>, </a:t>
            </a:r>
            <a:r>
              <a:rPr lang="en-US" dirty="0" err="1"/>
              <a:t>byl</a:t>
            </a:r>
            <a:r>
              <a:rPr lang="en-US" dirty="0"/>
              <a:t> </a:t>
            </a:r>
            <a:r>
              <a:rPr lang="en-US" dirty="0" err="1"/>
              <a:t>nám</a:t>
            </a:r>
            <a:r>
              <a:rPr lang="en-US" dirty="0"/>
              <a:t> </a:t>
            </a:r>
            <a:r>
              <a:rPr lang="en-US" dirty="0" err="1"/>
              <a:t>darován</a:t>
            </a:r>
            <a:r>
              <a:rPr lang="en-US" dirty="0"/>
              <a:t> </a:t>
            </a:r>
            <a:r>
              <a:rPr lang="en-US" dirty="0" err="1"/>
              <a:t>zbytek</a:t>
            </a:r>
            <a:r>
              <a:rPr lang="en-US" dirty="0"/>
              <a:t> </a:t>
            </a:r>
            <a:r>
              <a:rPr lang="en-US" dirty="0" err="1"/>
              <a:t>směsi</a:t>
            </a:r>
            <a:r>
              <a:rPr lang="en-US" dirty="0"/>
              <a:t> z </a:t>
            </a:r>
            <a:r>
              <a:rPr lang="cs-CZ" dirty="0" err="1"/>
              <a:t>b</a:t>
            </a:r>
            <a:r>
              <a:rPr lang="en-US" dirty="0" err="1"/>
              <a:t>řečťanu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Nakapali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 </a:t>
            </a:r>
            <a:r>
              <a:rPr lang="en-US" dirty="0" err="1"/>
              <a:t>trochu</a:t>
            </a:r>
            <a:r>
              <a:rPr lang="en-US" dirty="0"/>
              <a:t> </a:t>
            </a:r>
            <a:r>
              <a:rPr lang="cs-CZ" dirty="0" err="1"/>
              <a:t>b</a:t>
            </a:r>
            <a:r>
              <a:rPr lang="en-US" dirty="0" err="1"/>
              <a:t>řečťanu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papírek</a:t>
            </a:r>
            <a:r>
              <a:rPr lang="cs-CZ" dirty="0"/>
              <a:t>,</a:t>
            </a:r>
            <a:r>
              <a:rPr lang="en-US" dirty="0"/>
              <a:t> </a:t>
            </a:r>
            <a:r>
              <a:rPr lang="en-US" dirty="0" err="1"/>
              <a:t>jehož</a:t>
            </a:r>
            <a:r>
              <a:rPr lang="en-US" dirty="0"/>
              <a:t> </a:t>
            </a:r>
            <a:r>
              <a:rPr lang="en-US" dirty="0" err="1"/>
              <a:t>konec</a:t>
            </a:r>
            <a:r>
              <a:rPr lang="en-US" dirty="0"/>
              <a:t> </a:t>
            </a:r>
            <a:r>
              <a:rPr lang="en-US" dirty="0" err="1"/>
              <a:t>jsme</a:t>
            </a:r>
            <a:r>
              <a:rPr lang="en-US" dirty="0"/>
              <a:t> </a:t>
            </a:r>
            <a:r>
              <a:rPr lang="en-US" dirty="0" err="1"/>
              <a:t>ponořili</a:t>
            </a:r>
            <a:r>
              <a:rPr lang="en-US" dirty="0"/>
              <a:t> do </a:t>
            </a:r>
            <a:r>
              <a:rPr lang="en-US" dirty="0" err="1"/>
              <a:t>rozpouštědla</a:t>
            </a:r>
            <a:r>
              <a:rPr lang="cs-CZ" dirty="0"/>
              <a:t>,</a:t>
            </a:r>
            <a:r>
              <a:rPr lang="en-US" dirty="0"/>
              <a:t> a </a:t>
            </a:r>
            <a:r>
              <a:rPr lang="en-US" dirty="0" err="1"/>
              <a:t>barva</a:t>
            </a:r>
            <a:r>
              <a:rPr lang="en-US" dirty="0"/>
              <a:t> se </a:t>
            </a:r>
            <a:r>
              <a:rPr lang="en-US" dirty="0" err="1"/>
              <a:t>rozdělila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zelenou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stoup</a:t>
            </a:r>
            <a:r>
              <a:rPr lang="cs-CZ" dirty="0"/>
              <a:t>a</a:t>
            </a:r>
            <a:r>
              <a:rPr lang="en-US" dirty="0"/>
              <a:t>la </a:t>
            </a:r>
            <a:r>
              <a:rPr lang="en-US" dirty="0" err="1"/>
              <a:t>nahoru</a:t>
            </a:r>
            <a:r>
              <a:rPr lang="en-US" dirty="0"/>
              <a:t>, a </a:t>
            </a:r>
            <a:r>
              <a:rPr lang="en-US" dirty="0" err="1"/>
              <a:t>žlutou</a:t>
            </a:r>
            <a:r>
              <a:rPr lang="cs-CZ" dirty="0"/>
              <a:t>,</a:t>
            </a:r>
            <a:r>
              <a:rPr lang="en-US" dirty="0"/>
              <a:t>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kles</a:t>
            </a:r>
            <a:r>
              <a:rPr lang="cs-CZ" dirty="0"/>
              <a:t>a</a:t>
            </a:r>
            <a:r>
              <a:rPr lang="en-US" dirty="0"/>
              <a:t>la </a:t>
            </a:r>
            <a:r>
              <a:rPr lang="en-US" dirty="0" err="1"/>
              <a:t>dolů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43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3DD897-430D-9E99-5B1A-B863949317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r="1" b="16468"/>
          <a:stretch>
            <a:fillRect/>
          </a:stretch>
        </p:blipFill>
        <p:spPr>
          <a:xfrm>
            <a:off x="135019" y="157339"/>
            <a:ext cx="3793268" cy="651456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4CFC8D-ED93-6207-7AD3-3C5F89E90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4" r="-2" b="13501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B420F3-4812-5FD0-1B40-4189BA8750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9" t="15306" r="379" b="7653"/>
          <a:stretch>
            <a:fillRect/>
          </a:stretch>
        </p:blipFill>
        <p:spPr>
          <a:xfrm>
            <a:off x="8188032" y="171716"/>
            <a:ext cx="3799086" cy="65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4206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528</Words>
  <Application>Microsoft Office PowerPoint</Application>
  <PresentationFormat>Širokoúhlá obrazovka</PresentationFormat>
  <Paragraphs>38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Motiv systému Office</vt:lpstr>
      <vt:lpstr>Barevná chemie</vt:lpstr>
      <vt:lpstr>Pokus č. 1 – Rostlinné indikátory</vt:lpstr>
      <vt:lpstr>Prezentace aplikace PowerPoint</vt:lpstr>
      <vt:lpstr>Pokus č. 2 – Reakce přírodních fenolů</vt:lpstr>
      <vt:lpstr>Prezentace aplikace PowerPoint</vt:lpstr>
      <vt:lpstr>Pokus č. 3 - Účinky mořidel na barviva</vt:lpstr>
      <vt:lpstr>Pokus č. 4 - Duběnkový inkoust</vt:lpstr>
      <vt:lpstr>Prezentace aplikace PowerPoint</vt:lpstr>
      <vt:lpstr>Pokus č. 5 - Chromatografie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Barevná Chemie</dc:title>
  <dc:creator>Štěpánka Selingerová</dc:creator>
  <cp:lastModifiedBy>Denisa Neubauerová</cp:lastModifiedBy>
  <cp:revision>13</cp:revision>
  <dcterms:created xsi:type="dcterms:W3CDTF">2025-11-04T15:27:44Z</dcterms:created>
  <dcterms:modified xsi:type="dcterms:W3CDTF">2025-12-19T08:23:24Z</dcterms:modified>
</cp:coreProperties>
</file>