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5" r:id="rId9"/>
    <p:sldId id="264" r:id="rId1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F0ADA9-E609-6EE9-80E5-987E17F25728}" v="2162" dt="2025-05-07T09:02:05.598"/>
    <p1510:client id="{D1C88F69-720F-B7DC-CFBC-FEC9BA25C0AC}" v="3051" dt="2025-05-07T07:29:33.3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26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084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541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148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750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5/29/2025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535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5/29/2025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068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5/29/2025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96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175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874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73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343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785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tm.cz/zakladni-informace/oteviraci-doba/letensky-kolotoc-v-praze" TargetMode="External"/><Relationship Id="rId7" Type="http://schemas.openxmlformats.org/officeDocument/2006/relationships/hyperlink" Target="https://nasregion.cz/unikatni-historicky-kolotoc-na-prazske-letne-se-uz-toci-282016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kudyznudy.cz/aktivity/historicky-kolotoc-na-prazske-letne" TargetMode="External"/><Relationship Id="rId5" Type="http://schemas.openxmlformats.org/officeDocument/2006/relationships/hyperlink" Target="https://cs.wikipedia.org/" TargetMode="External"/><Relationship Id="rId4" Type="http://schemas.openxmlformats.org/officeDocument/2006/relationships/hyperlink" Target="https://www.wikipedia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3">
            <a:extLst>
              <a:ext uri="{FF2B5EF4-FFF2-40B4-BE49-F238E27FC236}">
                <a16:creationId xmlns:a16="http://schemas.microsoft.com/office/drawing/2014/main" id="{6E448DB1-4196-18A6-15DA-C72635C1B1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4" name="Obrázek 3" descr="Unikátní historický kolotoč na pražské Letné se už točí | Náš REGION">
            <a:extLst>
              <a:ext uri="{FF2B5EF4-FFF2-40B4-BE49-F238E27FC236}">
                <a16:creationId xmlns:a16="http://schemas.microsoft.com/office/drawing/2014/main" id="{ADF8AC64-5129-091A-0220-85C214EACD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091" t="4083" b="1930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Rectangle 15">
            <a:extLst>
              <a:ext uri="{FF2B5EF4-FFF2-40B4-BE49-F238E27FC236}">
                <a16:creationId xmlns:a16="http://schemas.microsoft.com/office/drawing/2014/main" id="{DF15DF8A-891A-1965-E372-1BA1F3B945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507179" y="173179"/>
            <a:ext cx="6858002" cy="6511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3000"/>
                </a:schemeClr>
              </a:gs>
              <a:gs pos="26000">
                <a:schemeClr val="bg1">
                  <a:alpha val="20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473219" y="898373"/>
            <a:ext cx="4470544" cy="3474720"/>
          </a:xfrm>
        </p:spPr>
        <p:txBody>
          <a:bodyPr anchor="b">
            <a:normAutofit/>
          </a:bodyPr>
          <a:lstStyle/>
          <a:p>
            <a:pPr algn="l"/>
            <a:r>
              <a:rPr lang="cs-CZ" sz="5800">
                <a:latin typeface="Footlight MT Light"/>
                <a:ea typeface="Calibri"/>
                <a:cs typeface="Quire Sans"/>
              </a:rPr>
              <a:t>The Letná carousel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7482646" y="4495013"/>
            <a:ext cx="4116410" cy="138684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cs-CZ" sz="2200" dirty="0"/>
              <a:t>Leonard </a:t>
            </a:r>
            <a:r>
              <a:rPr lang="cs-CZ" sz="2200" dirty="0" err="1"/>
              <a:t>Ceman</a:t>
            </a:r>
          </a:p>
        </p:txBody>
      </p:sp>
    </p:spTree>
    <p:extLst>
      <p:ext uri="{BB962C8B-B14F-4D97-AF65-F5344CB8AC3E}">
        <p14:creationId xmlns:p14="http://schemas.microsoft.com/office/powerpoint/2010/main" val="3799523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0B98925-0550-1AFB-C1DC-02792400FB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4" name="Zástupný obsah 3" descr="The role of the horse and of jousting in Renaissance culture (part 2) - The  Works of Chivalry">
            <a:extLst>
              <a:ext uri="{FF2B5EF4-FFF2-40B4-BE49-F238E27FC236}">
                <a16:creationId xmlns:a16="http://schemas.microsoft.com/office/drawing/2014/main" id="{2DAE0072-DDCC-ACBC-AA93-C810F5275E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515" b="2163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CCA9273-E74E-A306-1F74-BEF9EDA305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12192000" cy="246217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60000">
                <a:schemeClr val="bg1">
                  <a:alpha val="30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0292D823-72A7-8409-E0C5-3BBF9EBC16EA}"/>
              </a:ext>
            </a:extLst>
          </p:cNvPr>
          <p:cNvSpPr/>
          <p:nvPr/>
        </p:nvSpPr>
        <p:spPr>
          <a:xfrm>
            <a:off x="-927204" y="-355187"/>
            <a:ext cx="14509750" cy="7725833"/>
          </a:xfrm>
          <a:prstGeom prst="rect">
            <a:avLst/>
          </a:prstGeom>
          <a:solidFill>
            <a:srgbClr val="000000">
              <a:alpha val="2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7256521-A8D5-DB5C-115E-B1ABF243B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9600" y="590367"/>
            <a:ext cx="8138160" cy="10619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800" dirty="0">
                <a:latin typeface="Footlight MT Light"/>
              </a:rPr>
              <a:t>History of carousels</a:t>
            </a:r>
            <a:endParaRPr lang="en-US" sz="5800" b="0">
              <a:solidFill>
                <a:srgbClr val="000000"/>
              </a:solidFill>
              <a:latin typeface="Footlight MT Light"/>
            </a:endParaRPr>
          </a:p>
          <a:p>
            <a:endParaRPr lang="en-US" sz="4400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5346AF83-D58C-79CA-C67A-D98A962F02E9}"/>
              </a:ext>
            </a:extLst>
          </p:cNvPr>
          <p:cNvSpPr txBox="1"/>
          <p:nvPr/>
        </p:nvSpPr>
        <p:spPr>
          <a:xfrm>
            <a:off x="946305" y="2463078"/>
            <a:ext cx="7670335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2400" b="1" i="1" err="1"/>
              <a:t>Carrusel</a:t>
            </a:r>
            <a:r>
              <a:rPr lang="cs-CZ" sz="2400" b="1" i="1" dirty="0"/>
              <a:t>, </a:t>
            </a:r>
            <a:r>
              <a:rPr lang="cs-CZ" sz="2400" b="1" i="1" err="1"/>
              <a:t>the</a:t>
            </a:r>
            <a:r>
              <a:rPr lang="cs-CZ" sz="2400" b="1" i="1" dirty="0"/>
              <a:t> </a:t>
            </a:r>
            <a:r>
              <a:rPr lang="cs-CZ" sz="2400" b="1" i="1" err="1"/>
              <a:t>predecessor</a:t>
            </a:r>
            <a:r>
              <a:rPr lang="cs-CZ" sz="2400" b="1" i="1" dirty="0"/>
              <a:t> </a:t>
            </a:r>
            <a:r>
              <a:rPr lang="cs-CZ" sz="2400" b="1" i="1" err="1"/>
              <a:t>of</a:t>
            </a:r>
            <a:r>
              <a:rPr lang="cs-CZ" sz="2400" b="1" i="1" dirty="0"/>
              <a:t> </a:t>
            </a:r>
            <a:r>
              <a:rPr lang="cs-CZ" sz="2400" b="1" i="1" err="1"/>
              <a:t>carousels</a:t>
            </a:r>
            <a:r>
              <a:rPr lang="cs-CZ" sz="2400" b="1" i="1" dirty="0"/>
              <a:t>,</a:t>
            </a:r>
            <a:r>
              <a:rPr lang="cs-CZ" sz="2400" dirty="0"/>
              <a:t> </a:t>
            </a:r>
            <a:r>
              <a:rPr lang="cs-CZ" sz="2400" err="1"/>
              <a:t>comes</a:t>
            </a:r>
            <a:r>
              <a:rPr lang="cs-CZ" sz="2400" dirty="0"/>
              <a:t> </a:t>
            </a:r>
            <a:r>
              <a:rPr lang="cs-CZ" sz="2400" err="1"/>
              <a:t>from</a:t>
            </a:r>
            <a:r>
              <a:rPr lang="cs-CZ" sz="2400" dirty="0"/>
              <a:t> </a:t>
            </a:r>
            <a:r>
              <a:rPr lang="cs-CZ" sz="2400" err="1"/>
              <a:t>an</a:t>
            </a:r>
            <a:r>
              <a:rPr lang="cs-CZ" sz="2400" dirty="0"/>
              <a:t> </a:t>
            </a:r>
            <a:r>
              <a:rPr lang="cs-CZ" sz="2400" err="1"/>
              <a:t>italian</a:t>
            </a:r>
            <a:r>
              <a:rPr lang="cs-CZ" sz="2400" dirty="0"/>
              <a:t> </a:t>
            </a:r>
            <a:r>
              <a:rPr lang="cs-CZ" sz="2400" err="1"/>
              <a:t>military</a:t>
            </a:r>
            <a:r>
              <a:rPr lang="cs-CZ" sz="2400" dirty="0"/>
              <a:t> game </a:t>
            </a:r>
            <a:r>
              <a:rPr lang="cs-CZ" sz="2400" err="1"/>
              <a:t>that</a:t>
            </a:r>
            <a:r>
              <a:rPr lang="cs-CZ" sz="2400" dirty="0"/>
              <a:t> has spread </a:t>
            </a:r>
            <a:r>
              <a:rPr lang="cs-CZ" sz="2400" err="1"/>
              <a:t>across</a:t>
            </a:r>
            <a:r>
              <a:rPr lang="cs-CZ" sz="2400" dirty="0"/>
              <a:t> </a:t>
            </a:r>
            <a:r>
              <a:rPr lang="cs-CZ" sz="2400" err="1"/>
              <a:t>Europe</a:t>
            </a:r>
            <a:r>
              <a:rPr lang="cs-CZ" sz="2400" dirty="0"/>
              <a:t> </a:t>
            </a:r>
            <a:r>
              <a:rPr lang="cs-CZ" sz="2400" err="1"/>
              <a:t>at</a:t>
            </a:r>
            <a:r>
              <a:rPr lang="cs-CZ" sz="2400" dirty="0"/>
              <a:t> </a:t>
            </a:r>
            <a:r>
              <a:rPr lang="cs-CZ" sz="2400" err="1"/>
              <a:t>the</a:t>
            </a:r>
            <a:r>
              <a:rPr lang="cs-CZ" sz="2400" dirty="0"/>
              <a:t> </a:t>
            </a:r>
            <a:r>
              <a:rPr lang="cs-CZ" sz="2400" err="1"/>
              <a:t>dawn</a:t>
            </a:r>
            <a:r>
              <a:rPr lang="cs-CZ" sz="2400" dirty="0"/>
              <a:t> </a:t>
            </a:r>
            <a:r>
              <a:rPr lang="cs-CZ" sz="2400" err="1"/>
              <a:t>of</a:t>
            </a:r>
            <a:r>
              <a:rPr lang="cs-CZ" sz="2400" dirty="0"/>
              <a:t> </a:t>
            </a:r>
            <a:r>
              <a:rPr lang="cs-CZ" sz="2400" err="1"/>
              <a:t>the</a:t>
            </a:r>
            <a:r>
              <a:rPr lang="cs-CZ" sz="2400" dirty="0"/>
              <a:t> 18. </a:t>
            </a:r>
            <a:r>
              <a:rPr lang="cs-CZ" sz="2400" err="1"/>
              <a:t>century</a:t>
            </a:r>
            <a:r>
              <a:rPr lang="cs-CZ" sz="2400" dirty="0"/>
              <a:t>.</a:t>
            </a:r>
          </a:p>
          <a:p>
            <a:r>
              <a:rPr lang="cs-CZ" sz="2400" err="1"/>
              <a:t>The</a:t>
            </a:r>
            <a:r>
              <a:rPr lang="cs-CZ" sz="2400" dirty="0"/>
              <a:t> </a:t>
            </a:r>
            <a:r>
              <a:rPr lang="cs-CZ" sz="2400" err="1"/>
              <a:t>goal</a:t>
            </a:r>
            <a:r>
              <a:rPr lang="cs-CZ" sz="2400" dirty="0"/>
              <a:t> </a:t>
            </a:r>
            <a:r>
              <a:rPr lang="cs-CZ" sz="2400" err="1"/>
              <a:t>of</a:t>
            </a:r>
            <a:r>
              <a:rPr lang="cs-CZ" sz="2400" dirty="0"/>
              <a:t> </a:t>
            </a:r>
            <a:r>
              <a:rPr lang="cs-CZ" sz="2400" err="1"/>
              <a:t>the</a:t>
            </a:r>
            <a:r>
              <a:rPr lang="cs-CZ" sz="2400" dirty="0"/>
              <a:t> game </a:t>
            </a:r>
            <a:r>
              <a:rPr lang="cs-CZ" sz="2400" err="1"/>
              <a:t>was</a:t>
            </a:r>
            <a:r>
              <a:rPr lang="cs-CZ" sz="2400" dirty="0"/>
              <a:t> to hit a </a:t>
            </a:r>
            <a:r>
              <a:rPr lang="cs-CZ" sz="2400" err="1"/>
              <a:t>target</a:t>
            </a:r>
            <a:r>
              <a:rPr lang="cs-CZ" sz="2400" dirty="0"/>
              <a:t> in </a:t>
            </a:r>
            <a:r>
              <a:rPr lang="cs-CZ" sz="2400" err="1"/>
              <a:t>the</a:t>
            </a:r>
            <a:r>
              <a:rPr lang="cs-CZ" sz="2400" dirty="0"/>
              <a:t> center </a:t>
            </a:r>
            <a:r>
              <a:rPr lang="cs-CZ" sz="2400" err="1"/>
              <a:t>whilst</a:t>
            </a:r>
            <a:r>
              <a:rPr lang="cs-CZ" sz="2400" dirty="0"/>
              <a:t> </a:t>
            </a:r>
            <a:r>
              <a:rPr lang="cs-CZ" sz="2400" err="1"/>
              <a:t>the</a:t>
            </a:r>
            <a:r>
              <a:rPr lang="cs-CZ" sz="2400" dirty="0"/>
              <a:t> </a:t>
            </a:r>
            <a:r>
              <a:rPr lang="cs-CZ" sz="2400" err="1"/>
              <a:t>soldiers</a:t>
            </a:r>
            <a:r>
              <a:rPr lang="cs-CZ" sz="2400" dirty="0"/>
              <a:t> </a:t>
            </a:r>
            <a:r>
              <a:rPr lang="cs-CZ" sz="2400" err="1"/>
              <a:t>were</a:t>
            </a:r>
            <a:r>
              <a:rPr lang="cs-CZ" sz="2400" dirty="0"/>
              <a:t> </a:t>
            </a:r>
            <a:r>
              <a:rPr lang="cs-CZ" sz="2400" err="1"/>
              <a:t>riding</a:t>
            </a:r>
            <a:r>
              <a:rPr lang="cs-CZ" sz="2400" dirty="0"/>
              <a:t> </a:t>
            </a:r>
            <a:r>
              <a:rPr lang="cs-CZ" sz="2400" err="1"/>
              <a:t>around</a:t>
            </a:r>
            <a:r>
              <a:rPr lang="cs-CZ" sz="2400" dirty="0"/>
              <a:t> on </a:t>
            </a:r>
            <a:r>
              <a:rPr lang="cs-CZ" sz="2400" err="1"/>
              <a:t>their</a:t>
            </a:r>
            <a:r>
              <a:rPr lang="cs-CZ" sz="2400" dirty="0"/>
              <a:t> </a:t>
            </a:r>
            <a:r>
              <a:rPr lang="cs-CZ" sz="2400" err="1"/>
              <a:t>horses</a:t>
            </a:r>
            <a:r>
              <a:rPr lang="cs-CZ" sz="2400" dirty="0"/>
              <a:t>.</a:t>
            </a:r>
          </a:p>
          <a:p>
            <a:endParaRPr lang="cs-CZ" sz="2400" dirty="0"/>
          </a:p>
          <a:p>
            <a:r>
              <a:rPr lang="cs-CZ" sz="2400" b="1" i="1" err="1"/>
              <a:t>The</a:t>
            </a:r>
            <a:r>
              <a:rPr lang="cs-CZ" sz="2400" b="1" i="1" dirty="0"/>
              <a:t> </a:t>
            </a:r>
            <a:r>
              <a:rPr lang="cs-CZ" sz="2400" b="1" i="1" err="1"/>
              <a:t>first</a:t>
            </a:r>
            <a:r>
              <a:rPr lang="cs-CZ" sz="2400" b="1" i="1" dirty="0"/>
              <a:t> </a:t>
            </a:r>
            <a:r>
              <a:rPr lang="cs-CZ" sz="2400" b="1" i="1" err="1"/>
              <a:t>mechanichal</a:t>
            </a:r>
            <a:r>
              <a:rPr lang="cs-CZ" sz="2400" b="1" i="1" dirty="0"/>
              <a:t> "</a:t>
            </a:r>
            <a:r>
              <a:rPr lang="cs-CZ" sz="2400" b="1" i="1" err="1"/>
              <a:t>carousel</a:t>
            </a:r>
            <a:r>
              <a:rPr lang="cs-CZ" sz="2400" b="1" i="1" dirty="0"/>
              <a:t>"</a:t>
            </a:r>
            <a:r>
              <a:rPr lang="cs-CZ" sz="2400" dirty="0"/>
              <a:t> </a:t>
            </a:r>
            <a:r>
              <a:rPr lang="cs-CZ" sz="2400" err="1"/>
              <a:t>was</a:t>
            </a:r>
            <a:r>
              <a:rPr lang="cs-CZ" sz="2400" dirty="0"/>
              <a:t> </a:t>
            </a:r>
            <a:r>
              <a:rPr lang="cs-CZ" sz="2400" err="1"/>
              <a:t>first</a:t>
            </a:r>
            <a:r>
              <a:rPr lang="cs-CZ" sz="2400" dirty="0"/>
              <a:t> </a:t>
            </a:r>
            <a:r>
              <a:rPr lang="cs-CZ" sz="2400" err="1"/>
              <a:t>documented</a:t>
            </a:r>
            <a:r>
              <a:rPr lang="cs-CZ" sz="2400" dirty="0"/>
              <a:t> to </a:t>
            </a:r>
            <a:r>
              <a:rPr lang="cs-CZ" sz="2400" err="1"/>
              <a:t>be</a:t>
            </a:r>
            <a:r>
              <a:rPr lang="cs-CZ" sz="2400" dirty="0"/>
              <a:t> in France in 1662.</a:t>
            </a:r>
          </a:p>
          <a:p>
            <a:endParaRPr lang="cs-CZ" dirty="0"/>
          </a:p>
        </p:txBody>
      </p:sp>
      <p:sp>
        <p:nvSpPr>
          <p:cNvPr id="8" name="Obdélník: se zakulacenými rohy 7">
            <a:extLst>
              <a:ext uri="{FF2B5EF4-FFF2-40B4-BE49-F238E27FC236}">
                <a16:creationId xmlns:a16="http://schemas.microsoft.com/office/drawing/2014/main" id="{A13ED2DC-9A3E-ED43-36BF-0169E31254D0}"/>
              </a:ext>
            </a:extLst>
          </p:cNvPr>
          <p:cNvSpPr/>
          <p:nvPr/>
        </p:nvSpPr>
        <p:spPr>
          <a:xfrm>
            <a:off x="1341966" y="1496484"/>
            <a:ext cx="10366267" cy="5549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22449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BE8E1BA-1863-0F95-E1A3-14697014C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Zástupný obsah 5" descr="Unikátní letenský kolotoč se po náročné rekonstrukci opět roztočil. Od jeho  vzniku uplynulo 130 let | Radio Prague International">
            <a:extLst>
              <a:ext uri="{FF2B5EF4-FFF2-40B4-BE49-F238E27FC236}">
                <a16:creationId xmlns:a16="http://schemas.microsoft.com/office/drawing/2014/main" id="{CD6970D5-C315-1E56-C4CA-5A52DC8FF2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9091" b="216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9CCD9CD-49AE-3D3E-923B-81ECD3FBF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581985" y="-752015"/>
            <a:ext cx="6858000" cy="836203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5000">
                <a:srgbClr val="000000">
                  <a:alpha val="50000"/>
                </a:srgbClr>
              </a:gs>
              <a:gs pos="92000">
                <a:srgbClr val="000000">
                  <a:alpha val="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CEEF645-CA81-1FA1-B6BD-8C46F44B8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59" y="2521480"/>
            <a:ext cx="4190533" cy="18100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800" dirty="0">
                <a:solidFill>
                  <a:srgbClr val="FFFFFF"/>
                </a:solidFill>
                <a:latin typeface="Footlight MT Light"/>
              </a:rPr>
              <a:t>The carousel on Letná</a:t>
            </a:r>
          </a:p>
        </p:txBody>
      </p:sp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id="{1A23A53C-84AD-E170-65F5-5F5C7B89FCF1}"/>
              </a:ext>
            </a:extLst>
          </p:cNvPr>
          <p:cNvSpPr/>
          <p:nvPr/>
        </p:nvSpPr>
        <p:spPr>
          <a:xfrm rot="5400000">
            <a:off x="1427459" y="3400864"/>
            <a:ext cx="6017787" cy="5549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D647BC3B-4B3C-7515-9272-4C5EA09F3F6C}"/>
              </a:ext>
            </a:extLst>
          </p:cNvPr>
          <p:cNvSpPr txBox="1"/>
          <p:nvPr/>
        </p:nvSpPr>
        <p:spPr>
          <a:xfrm rot="-10800000" flipV="1">
            <a:off x="4914796" y="508157"/>
            <a:ext cx="6551857" cy="61863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2400" err="1"/>
              <a:t>The</a:t>
            </a:r>
            <a:r>
              <a:rPr lang="cs-CZ" sz="2400" dirty="0"/>
              <a:t> </a:t>
            </a:r>
            <a:r>
              <a:rPr lang="cs-CZ" sz="2400" err="1"/>
              <a:t>carousel</a:t>
            </a:r>
            <a:r>
              <a:rPr lang="cs-CZ" sz="2400" dirty="0"/>
              <a:t> </a:t>
            </a:r>
            <a:r>
              <a:rPr lang="cs-CZ" sz="2400" err="1"/>
              <a:t>was</a:t>
            </a:r>
            <a:r>
              <a:rPr lang="cs-CZ" sz="2400" dirty="0"/>
              <a:t> </a:t>
            </a:r>
            <a:r>
              <a:rPr lang="cs-CZ" sz="2400" err="1"/>
              <a:t>built</a:t>
            </a:r>
            <a:r>
              <a:rPr lang="cs-CZ" sz="2400" dirty="0"/>
              <a:t> by </a:t>
            </a:r>
            <a:r>
              <a:rPr lang="cs-CZ" sz="2400" err="1"/>
              <a:t>the</a:t>
            </a:r>
            <a:r>
              <a:rPr lang="cs-CZ" sz="2400" dirty="0"/>
              <a:t> </a:t>
            </a:r>
            <a:r>
              <a:rPr lang="cs-CZ" sz="2400" err="1"/>
              <a:t>owner</a:t>
            </a:r>
            <a:r>
              <a:rPr lang="cs-CZ" sz="2400" dirty="0"/>
              <a:t> Josef Nebeský in </a:t>
            </a:r>
            <a:r>
              <a:rPr lang="cs-CZ" sz="2400" b="1" dirty="0"/>
              <a:t>1892.</a:t>
            </a:r>
          </a:p>
          <a:p>
            <a:endParaRPr lang="cs-CZ" sz="2400" dirty="0"/>
          </a:p>
          <a:p>
            <a:r>
              <a:rPr lang="cs-CZ" sz="2400" dirty="0"/>
              <a:t>At </a:t>
            </a:r>
            <a:r>
              <a:rPr lang="cs-CZ" sz="2400" err="1"/>
              <a:t>first</a:t>
            </a:r>
            <a:r>
              <a:rPr lang="cs-CZ" sz="2400" dirty="0"/>
              <a:t> </a:t>
            </a:r>
            <a:r>
              <a:rPr lang="cs-CZ" sz="2400" err="1"/>
              <a:t>the</a:t>
            </a:r>
            <a:r>
              <a:rPr lang="cs-CZ" sz="2400" dirty="0"/>
              <a:t> </a:t>
            </a:r>
            <a:r>
              <a:rPr lang="cs-CZ" sz="2400" err="1"/>
              <a:t>structure</a:t>
            </a:r>
            <a:r>
              <a:rPr lang="cs-CZ" sz="2400" dirty="0"/>
              <a:t> </a:t>
            </a:r>
            <a:r>
              <a:rPr lang="cs-CZ" sz="2400" err="1"/>
              <a:t>stood</a:t>
            </a:r>
            <a:r>
              <a:rPr lang="cs-CZ" sz="2400" dirty="0"/>
              <a:t> in Královské Vinohrady – </a:t>
            </a:r>
            <a:r>
              <a:rPr lang="cs-CZ" sz="2400" err="1"/>
              <a:t>it</a:t>
            </a:r>
            <a:r>
              <a:rPr lang="cs-CZ" sz="2400" dirty="0"/>
              <a:t> </a:t>
            </a:r>
            <a:r>
              <a:rPr lang="cs-CZ" sz="2400" err="1"/>
              <a:t>was</a:t>
            </a:r>
            <a:r>
              <a:rPr lang="cs-CZ" sz="2400" dirty="0"/>
              <a:t> </a:t>
            </a:r>
            <a:r>
              <a:rPr lang="cs-CZ" sz="2400" err="1"/>
              <a:t>probably</a:t>
            </a:r>
            <a:r>
              <a:rPr lang="cs-CZ" sz="2400" dirty="0"/>
              <a:t> </a:t>
            </a:r>
            <a:r>
              <a:rPr lang="cs-CZ" sz="2400" err="1"/>
              <a:t>built</a:t>
            </a:r>
            <a:r>
              <a:rPr lang="cs-CZ" sz="2400" dirty="0"/>
              <a:t> </a:t>
            </a:r>
            <a:r>
              <a:rPr lang="cs-CZ" sz="2400" err="1"/>
              <a:t>for</a:t>
            </a:r>
            <a:r>
              <a:rPr lang="cs-CZ" sz="2400" dirty="0"/>
              <a:t> </a:t>
            </a:r>
            <a:r>
              <a:rPr lang="cs-CZ" sz="2400" err="1"/>
              <a:t>the</a:t>
            </a:r>
            <a:r>
              <a:rPr lang="cs-CZ" sz="2400" dirty="0"/>
              <a:t> </a:t>
            </a:r>
            <a:r>
              <a:rPr lang="cs-CZ" sz="2400" err="1"/>
              <a:t>summer</a:t>
            </a:r>
            <a:r>
              <a:rPr lang="cs-CZ" sz="2400" dirty="0"/>
              <a:t> </a:t>
            </a:r>
            <a:r>
              <a:rPr lang="cs-CZ" sz="2400" err="1"/>
              <a:t>season</a:t>
            </a:r>
            <a:r>
              <a:rPr lang="cs-CZ" sz="2400" dirty="0"/>
              <a:t>.</a:t>
            </a:r>
          </a:p>
          <a:p>
            <a:endParaRPr lang="cs-CZ" sz="2400" dirty="0"/>
          </a:p>
          <a:p>
            <a:r>
              <a:rPr lang="cs-CZ" sz="2400" b="1" dirty="0"/>
              <a:t>1894</a:t>
            </a:r>
            <a:r>
              <a:rPr lang="cs-CZ" sz="2400" dirty="0"/>
              <a:t> – </a:t>
            </a:r>
            <a:r>
              <a:rPr lang="cs-CZ" sz="2400" dirty="0" err="1"/>
              <a:t>the</a:t>
            </a:r>
            <a:r>
              <a:rPr lang="cs-CZ" sz="2400" dirty="0"/>
              <a:t> </a:t>
            </a:r>
            <a:r>
              <a:rPr lang="cs-CZ" sz="2400" dirty="0" err="1"/>
              <a:t>entire</a:t>
            </a:r>
            <a:r>
              <a:rPr lang="cs-CZ" sz="2400" dirty="0"/>
              <a:t> </a:t>
            </a:r>
            <a:r>
              <a:rPr lang="cs-CZ" sz="2400" dirty="0" err="1"/>
              <a:t>carousel</a:t>
            </a:r>
            <a:r>
              <a:rPr lang="cs-CZ" sz="2400" dirty="0"/>
              <a:t> </a:t>
            </a:r>
            <a:r>
              <a:rPr lang="cs-CZ" sz="2400" dirty="0" err="1"/>
              <a:t>was</a:t>
            </a:r>
            <a:r>
              <a:rPr lang="cs-CZ" sz="2400" dirty="0"/>
              <a:t> </a:t>
            </a:r>
            <a:r>
              <a:rPr lang="cs-CZ" sz="2400" dirty="0" err="1"/>
              <a:t>moved</a:t>
            </a:r>
            <a:r>
              <a:rPr lang="cs-CZ" sz="2400" dirty="0"/>
              <a:t> to Letná </a:t>
            </a:r>
            <a:r>
              <a:rPr lang="cs-CZ" sz="2400" dirty="0" err="1"/>
              <a:t>neighboring</a:t>
            </a:r>
            <a:r>
              <a:rPr lang="cs-CZ" sz="2400" dirty="0"/>
              <a:t> </a:t>
            </a:r>
            <a:r>
              <a:rPr lang="cs-CZ" sz="2400" dirty="0" err="1"/>
              <a:t>the</a:t>
            </a:r>
            <a:r>
              <a:rPr lang="cs-CZ" sz="2400" dirty="0"/>
              <a:t> Electric </a:t>
            </a:r>
            <a:r>
              <a:rPr lang="cs-CZ" sz="2400" dirty="0" err="1"/>
              <a:t>railway</a:t>
            </a:r>
            <a:r>
              <a:rPr lang="cs-CZ" sz="2400" dirty="0"/>
              <a:t> </a:t>
            </a:r>
            <a:r>
              <a:rPr lang="cs-CZ" sz="2400" dirty="0" err="1"/>
              <a:t>of</a:t>
            </a:r>
            <a:r>
              <a:rPr lang="cs-CZ" sz="2400" dirty="0"/>
              <a:t> František Křižík.</a:t>
            </a:r>
          </a:p>
          <a:p>
            <a:r>
              <a:rPr lang="cs-CZ" sz="2400" dirty="0"/>
              <a:t>  </a:t>
            </a:r>
            <a:r>
              <a:rPr lang="cs-CZ" sz="2400" err="1"/>
              <a:t>Here</a:t>
            </a:r>
            <a:r>
              <a:rPr lang="cs-CZ" sz="2400" dirty="0"/>
              <a:t> </a:t>
            </a:r>
            <a:r>
              <a:rPr lang="cs-CZ" sz="2400" err="1"/>
              <a:t>it</a:t>
            </a:r>
            <a:r>
              <a:rPr lang="cs-CZ" sz="2400" dirty="0"/>
              <a:t> </a:t>
            </a:r>
            <a:r>
              <a:rPr lang="cs-CZ" sz="2400" err="1"/>
              <a:t>was</a:t>
            </a:r>
            <a:r>
              <a:rPr lang="cs-CZ" sz="2400" dirty="0"/>
              <a:t> </a:t>
            </a:r>
            <a:r>
              <a:rPr lang="cs-CZ" sz="2400" err="1"/>
              <a:t>operating</a:t>
            </a:r>
            <a:r>
              <a:rPr lang="cs-CZ" sz="2400" dirty="0"/>
              <a:t> </a:t>
            </a:r>
            <a:r>
              <a:rPr lang="cs-CZ" sz="2400" err="1"/>
              <a:t>until</a:t>
            </a:r>
            <a:r>
              <a:rPr lang="cs-CZ" sz="2400" dirty="0"/>
              <a:t> </a:t>
            </a:r>
            <a:r>
              <a:rPr lang="cs-CZ" sz="2400" err="1"/>
              <a:t>the</a:t>
            </a:r>
            <a:r>
              <a:rPr lang="cs-CZ" sz="2400" dirty="0"/>
              <a:t> 1990s – </a:t>
            </a:r>
            <a:r>
              <a:rPr lang="cs-CZ" sz="2400" err="1"/>
              <a:t>primarily</a:t>
            </a:r>
            <a:r>
              <a:rPr lang="cs-CZ" sz="2400" dirty="0"/>
              <a:t> </a:t>
            </a:r>
            <a:r>
              <a:rPr lang="cs-CZ" sz="2400" err="1"/>
              <a:t>serving</a:t>
            </a:r>
            <a:r>
              <a:rPr lang="cs-CZ" sz="2400" dirty="0"/>
              <a:t> as </a:t>
            </a:r>
            <a:r>
              <a:rPr lang="cs-CZ" sz="2400" err="1"/>
              <a:t>an</a:t>
            </a:r>
            <a:r>
              <a:rPr lang="cs-CZ" sz="2400" dirty="0"/>
              <a:t> </a:t>
            </a:r>
            <a:r>
              <a:rPr lang="cs-CZ" sz="2400" err="1"/>
              <a:t>adult</a:t>
            </a:r>
            <a:r>
              <a:rPr lang="cs-CZ" sz="2400" dirty="0"/>
              <a:t> </a:t>
            </a:r>
            <a:r>
              <a:rPr lang="cs-CZ" sz="2400" err="1"/>
              <a:t>attraction</a:t>
            </a:r>
            <a:r>
              <a:rPr lang="cs-CZ" sz="2400" dirty="0"/>
              <a:t>.</a:t>
            </a:r>
          </a:p>
          <a:p>
            <a:endParaRPr lang="cs-CZ" sz="2400" dirty="0"/>
          </a:p>
          <a:p>
            <a:r>
              <a:rPr lang="cs-CZ" sz="2400" dirty="0" err="1"/>
              <a:t>Later</a:t>
            </a:r>
            <a:r>
              <a:rPr lang="cs-CZ" sz="2400" dirty="0"/>
              <a:t> on </a:t>
            </a:r>
            <a:r>
              <a:rPr lang="cs-CZ" sz="2400" dirty="0" err="1"/>
              <a:t>the</a:t>
            </a:r>
            <a:r>
              <a:rPr lang="cs-CZ" sz="2400" dirty="0"/>
              <a:t> </a:t>
            </a:r>
            <a:r>
              <a:rPr lang="cs-CZ" sz="2400" dirty="0" err="1"/>
              <a:t>carousel</a:t>
            </a:r>
            <a:r>
              <a:rPr lang="cs-CZ" sz="2400" dirty="0"/>
              <a:t> </a:t>
            </a:r>
            <a:r>
              <a:rPr lang="cs-CZ" sz="2400" dirty="0" err="1"/>
              <a:t>was</a:t>
            </a:r>
            <a:r>
              <a:rPr lang="cs-CZ" sz="2400" dirty="0"/>
              <a:t> out </a:t>
            </a:r>
            <a:r>
              <a:rPr lang="cs-CZ" sz="2400" dirty="0" err="1"/>
              <a:t>of</a:t>
            </a:r>
            <a:r>
              <a:rPr lang="cs-CZ" sz="2400" dirty="0"/>
              <a:t> </a:t>
            </a:r>
            <a:r>
              <a:rPr lang="cs-CZ" sz="2400" dirty="0" err="1"/>
              <a:t>servire</a:t>
            </a:r>
            <a:r>
              <a:rPr lang="cs-CZ" sz="2400" dirty="0"/>
              <a:t> </a:t>
            </a:r>
            <a:r>
              <a:rPr lang="cs-CZ" sz="2400" dirty="0" err="1"/>
              <a:t>due</a:t>
            </a:r>
            <a:r>
              <a:rPr lang="cs-CZ" sz="2400" dirty="0"/>
              <a:t> to </a:t>
            </a:r>
            <a:r>
              <a:rPr lang="cs-CZ" sz="2400" dirty="0" err="1"/>
              <a:t>its</a:t>
            </a:r>
            <a:r>
              <a:rPr lang="cs-CZ" sz="2400" dirty="0"/>
              <a:t> </a:t>
            </a:r>
            <a:r>
              <a:rPr lang="cs-CZ" sz="2400" dirty="0" err="1"/>
              <a:t>devastated</a:t>
            </a:r>
            <a:r>
              <a:rPr lang="cs-CZ" sz="2400" dirty="0"/>
              <a:t> </a:t>
            </a:r>
            <a:r>
              <a:rPr lang="cs-CZ" sz="2400" dirty="0" err="1"/>
              <a:t>condition</a:t>
            </a:r>
            <a:r>
              <a:rPr lang="cs-CZ" sz="2400" dirty="0"/>
              <a:t>.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289546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408315C2-1926-4DEB-A6E6-2CB06E008D4C}"/>
              </a:ext>
            </a:extLst>
          </p:cNvPr>
          <p:cNvSpPr/>
          <p:nvPr/>
        </p:nvSpPr>
        <p:spPr>
          <a:xfrm>
            <a:off x="-1057301" y="-150748"/>
            <a:ext cx="14509750" cy="7725833"/>
          </a:xfrm>
          <a:prstGeom prst="rect">
            <a:avLst/>
          </a:prstGeom>
          <a:solidFill>
            <a:srgbClr val="000000">
              <a:alpha val="4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3EACDC3-DB05-32FE-0031-F608F8547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658" y="461413"/>
            <a:ext cx="5821383" cy="1132258"/>
          </a:xfrm>
        </p:spPr>
        <p:txBody>
          <a:bodyPr/>
          <a:lstStyle/>
          <a:p>
            <a:r>
              <a:rPr lang="cs-CZ" sz="5800" err="1">
                <a:solidFill>
                  <a:schemeClr val="bg1"/>
                </a:solidFill>
                <a:latin typeface="Footlight MT Light"/>
              </a:rPr>
              <a:t>Reconstruction</a:t>
            </a:r>
            <a:endParaRPr lang="cs-CZ" sz="5800">
              <a:solidFill>
                <a:schemeClr val="bg1"/>
              </a:solidFill>
              <a:latin typeface="Footlight MT Light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C6565224-F5A3-070C-C885-6FD54E9C82C9}"/>
              </a:ext>
            </a:extLst>
          </p:cNvPr>
          <p:cNvSpPr txBox="1"/>
          <p:nvPr/>
        </p:nvSpPr>
        <p:spPr>
          <a:xfrm>
            <a:off x="1555750" y="2211917"/>
            <a:ext cx="8657166" cy="30056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cs-CZ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DCB773DF-A90E-9A2D-86CC-7F43E0548D6D}"/>
              </a:ext>
            </a:extLst>
          </p:cNvPr>
          <p:cNvSpPr txBox="1"/>
          <p:nvPr/>
        </p:nvSpPr>
        <p:spPr>
          <a:xfrm>
            <a:off x="369135" y="1818062"/>
            <a:ext cx="7134716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2000" i="1" dirty="0" err="1">
                <a:solidFill>
                  <a:schemeClr val="bg1"/>
                </a:solidFill>
              </a:rPr>
              <a:t>While</a:t>
            </a:r>
            <a:r>
              <a:rPr lang="cs-CZ" sz="2000" i="1" dirty="0">
                <a:solidFill>
                  <a:schemeClr val="bg1"/>
                </a:solidFill>
              </a:rPr>
              <a:t> </a:t>
            </a:r>
            <a:r>
              <a:rPr lang="cs-CZ" sz="2000" i="1" dirty="0" err="1">
                <a:solidFill>
                  <a:schemeClr val="bg1"/>
                </a:solidFill>
              </a:rPr>
              <a:t>inactive</a:t>
            </a:r>
            <a:r>
              <a:rPr lang="cs-CZ" sz="2000" i="1" dirty="0">
                <a:solidFill>
                  <a:schemeClr val="bg1"/>
                </a:solidFill>
              </a:rPr>
              <a:t>, bell and orchestrion "stolen". 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8785F7E5-9614-5F0E-9C37-539C8B8FB1EA}"/>
              </a:ext>
            </a:extLst>
          </p:cNvPr>
          <p:cNvSpPr txBox="1"/>
          <p:nvPr/>
        </p:nvSpPr>
        <p:spPr>
          <a:xfrm>
            <a:off x="374908" y="2424358"/>
            <a:ext cx="9740022" cy="44319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2400" b="1" dirty="0">
                <a:solidFill>
                  <a:schemeClr val="bg1"/>
                </a:solidFill>
              </a:rPr>
              <a:t>2004 </a:t>
            </a:r>
            <a:r>
              <a:rPr lang="cs-CZ" sz="2400" dirty="0">
                <a:solidFill>
                  <a:schemeClr val="bg1"/>
                </a:solidFill>
              </a:rPr>
              <a:t>– </a:t>
            </a:r>
            <a:r>
              <a:rPr lang="cs-CZ" sz="2400" err="1">
                <a:solidFill>
                  <a:schemeClr val="bg1"/>
                </a:solidFill>
              </a:rPr>
              <a:t>the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carousel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was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bought</a:t>
            </a:r>
            <a:r>
              <a:rPr lang="cs-CZ" sz="2400" dirty="0">
                <a:solidFill>
                  <a:schemeClr val="bg1"/>
                </a:solidFill>
              </a:rPr>
              <a:t> by </a:t>
            </a:r>
            <a:r>
              <a:rPr lang="cs-CZ" sz="2400" err="1">
                <a:solidFill>
                  <a:schemeClr val="bg1"/>
                </a:solidFill>
              </a:rPr>
              <a:t>the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National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technical</a:t>
            </a:r>
            <a:r>
              <a:rPr lang="cs-CZ" sz="2400" dirty="0">
                <a:solidFill>
                  <a:schemeClr val="bg1"/>
                </a:solidFill>
              </a:rPr>
              <a:t> museum.</a:t>
            </a:r>
          </a:p>
          <a:p>
            <a:endParaRPr lang="cs-CZ" sz="2400" dirty="0">
              <a:solidFill>
                <a:schemeClr val="bg1"/>
              </a:solidFill>
            </a:endParaRPr>
          </a:p>
          <a:p>
            <a:r>
              <a:rPr lang="cs-CZ" sz="2400" err="1">
                <a:solidFill>
                  <a:schemeClr val="bg1"/>
                </a:solidFill>
              </a:rPr>
              <a:t>The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cost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of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reparation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was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estimated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at</a:t>
            </a:r>
            <a:r>
              <a:rPr lang="cs-CZ" sz="2400" dirty="0">
                <a:solidFill>
                  <a:schemeClr val="bg1"/>
                </a:solidFill>
              </a:rPr>
              <a:t> 6 </a:t>
            </a:r>
            <a:r>
              <a:rPr lang="cs-CZ" sz="2400" err="1">
                <a:solidFill>
                  <a:schemeClr val="bg1"/>
                </a:solidFill>
              </a:rPr>
              <a:t>million</a:t>
            </a:r>
            <a:r>
              <a:rPr lang="cs-CZ" sz="2400" dirty="0">
                <a:solidFill>
                  <a:schemeClr val="bg1"/>
                </a:solidFill>
              </a:rPr>
              <a:t> CZK in </a:t>
            </a:r>
            <a:r>
              <a:rPr lang="cs-CZ" sz="2400" err="1">
                <a:solidFill>
                  <a:schemeClr val="bg1"/>
                </a:solidFill>
              </a:rPr>
              <a:t>the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year</a:t>
            </a:r>
            <a:r>
              <a:rPr lang="cs-CZ" sz="2400" dirty="0">
                <a:solidFill>
                  <a:schemeClr val="bg1"/>
                </a:solidFill>
              </a:rPr>
              <a:t> 2006.</a:t>
            </a:r>
          </a:p>
          <a:p>
            <a:r>
              <a:rPr lang="cs-CZ" sz="2400" dirty="0">
                <a:solidFill>
                  <a:schemeClr val="bg1"/>
                </a:solidFill>
              </a:rPr>
              <a:t>   </a:t>
            </a:r>
            <a:r>
              <a:rPr lang="cs-CZ" sz="2400" err="1">
                <a:solidFill>
                  <a:schemeClr val="bg1"/>
                </a:solidFill>
              </a:rPr>
              <a:t>Over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the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next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few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years</a:t>
            </a:r>
            <a:r>
              <a:rPr lang="cs-CZ" sz="2400" dirty="0">
                <a:solidFill>
                  <a:schemeClr val="bg1"/>
                </a:solidFill>
              </a:rPr>
              <a:t> to </a:t>
            </a:r>
            <a:r>
              <a:rPr lang="cs-CZ" sz="2400" err="1">
                <a:solidFill>
                  <a:schemeClr val="bg1"/>
                </a:solidFill>
              </a:rPr>
              <a:t>the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year</a:t>
            </a:r>
            <a:r>
              <a:rPr lang="cs-CZ" sz="2400" dirty="0">
                <a:solidFill>
                  <a:schemeClr val="bg1"/>
                </a:solidFill>
              </a:rPr>
              <a:t> 2019 </a:t>
            </a:r>
            <a:r>
              <a:rPr lang="cs-CZ" sz="2400" err="1">
                <a:solidFill>
                  <a:schemeClr val="bg1"/>
                </a:solidFill>
              </a:rPr>
              <a:t>the</a:t>
            </a:r>
            <a:r>
              <a:rPr lang="cs-CZ" sz="2400" dirty="0">
                <a:solidFill>
                  <a:schemeClr val="bg1"/>
                </a:solidFill>
              </a:rPr>
              <a:t> Museum has </a:t>
            </a:r>
            <a:r>
              <a:rPr lang="cs-CZ" sz="2400" err="1">
                <a:solidFill>
                  <a:schemeClr val="bg1"/>
                </a:solidFill>
              </a:rPr>
              <a:t>raised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over</a:t>
            </a:r>
            <a:r>
              <a:rPr lang="cs-CZ" sz="2400" dirty="0">
                <a:solidFill>
                  <a:schemeClr val="bg1"/>
                </a:solidFill>
              </a:rPr>
              <a:t> 2 </a:t>
            </a:r>
            <a:r>
              <a:rPr lang="cs-CZ" sz="2400" err="1">
                <a:solidFill>
                  <a:schemeClr val="bg1"/>
                </a:solidFill>
              </a:rPr>
              <a:t>million</a:t>
            </a:r>
            <a:r>
              <a:rPr lang="cs-CZ" sz="2400" dirty="0">
                <a:solidFill>
                  <a:schemeClr val="bg1"/>
                </a:solidFill>
              </a:rPr>
              <a:t> CZK </a:t>
            </a:r>
            <a:r>
              <a:rPr lang="cs-CZ" sz="2400" err="1">
                <a:solidFill>
                  <a:schemeClr val="bg1"/>
                </a:solidFill>
              </a:rPr>
              <a:t>from</a:t>
            </a:r>
            <a:r>
              <a:rPr lang="cs-CZ" sz="2400" dirty="0">
                <a:solidFill>
                  <a:schemeClr val="bg1"/>
                </a:solidFill>
              </a:rPr>
              <a:t> public </a:t>
            </a:r>
            <a:r>
              <a:rPr lang="cs-CZ" sz="2400" err="1">
                <a:solidFill>
                  <a:schemeClr val="bg1"/>
                </a:solidFill>
              </a:rPr>
              <a:t>donations</a:t>
            </a:r>
            <a:r>
              <a:rPr lang="cs-CZ" sz="2400" dirty="0">
                <a:solidFill>
                  <a:schemeClr val="bg1"/>
                </a:solidFill>
              </a:rPr>
              <a:t>.</a:t>
            </a:r>
          </a:p>
          <a:p>
            <a:endParaRPr lang="cs-CZ" sz="2400" dirty="0">
              <a:solidFill>
                <a:schemeClr val="bg1"/>
              </a:solidFill>
            </a:endParaRPr>
          </a:p>
          <a:p>
            <a:r>
              <a:rPr lang="cs-CZ" sz="2400" err="1">
                <a:solidFill>
                  <a:schemeClr val="bg1"/>
                </a:solidFill>
              </a:rPr>
              <a:t>The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process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was</a:t>
            </a:r>
            <a:r>
              <a:rPr lang="cs-CZ" sz="2400" dirty="0">
                <a:solidFill>
                  <a:schemeClr val="bg1"/>
                </a:solidFill>
              </a:rPr>
              <a:t> long and </a:t>
            </a:r>
            <a:r>
              <a:rPr lang="cs-CZ" sz="2400" err="1">
                <a:solidFill>
                  <a:schemeClr val="bg1"/>
                </a:solidFill>
              </a:rPr>
              <a:t>slow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because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there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wasn't</a:t>
            </a:r>
            <a:r>
              <a:rPr lang="cs-CZ" sz="2400" dirty="0">
                <a:solidFill>
                  <a:schemeClr val="bg1"/>
                </a:solidFill>
              </a:rPr>
              <a:t> a </a:t>
            </a:r>
            <a:r>
              <a:rPr lang="cs-CZ" sz="2400" err="1">
                <a:solidFill>
                  <a:schemeClr val="bg1"/>
                </a:solidFill>
              </a:rPr>
              <a:t>suitable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construction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company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willing</a:t>
            </a:r>
            <a:r>
              <a:rPr lang="cs-CZ" sz="2400" dirty="0">
                <a:solidFill>
                  <a:schemeClr val="bg1"/>
                </a:solidFill>
              </a:rPr>
              <a:t> to </a:t>
            </a:r>
            <a:r>
              <a:rPr lang="cs-CZ" sz="2400" err="1">
                <a:solidFill>
                  <a:schemeClr val="bg1"/>
                </a:solidFill>
              </a:rPr>
              <a:t>help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with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the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repairs</a:t>
            </a:r>
            <a:r>
              <a:rPr lang="cs-CZ" sz="2400" dirty="0">
                <a:solidFill>
                  <a:schemeClr val="bg1"/>
                </a:solidFill>
              </a:rPr>
              <a:t>. It </a:t>
            </a:r>
            <a:r>
              <a:rPr lang="cs-CZ" sz="2400" err="1">
                <a:solidFill>
                  <a:schemeClr val="bg1"/>
                </a:solidFill>
              </a:rPr>
              <a:t>took</a:t>
            </a:r>
            <a:r>
              <a:rPr lang="cs-CZ" sz="2400" dirty="0">
                <a:solidFill>
                  <a:schemeClr val="bg1"/>
                </a:solidFill>
              </a:rPr>
              <a:t> so long </a:t>
            </a:r>
            <a:r>
              <a:rPr lang="cs-CZ" sz="2400" err="1">
                <a:solidFill>
                  <a:schemeClr val="bg1"/>
                </a:solidFill>
              </a:rPr>
              <a:t>that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the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carousel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wasn't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finished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until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b="1" dirty="0">
                <a:solidFill>
                  <a:schemeClr val="bg1"/>
                </a:solidFill>
              </a:rPr>
              <a:t>2022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err="1">
                <a:solidFill>
                  <a:schemeClr val="bg1"/>
                </a:solidFill>
              </a:rPr>
              <a:t>at</a:t>
            </a:r>
            <a:r>
              <a:rPr lang="cs-CZ" sz="2400" dirty="0">
                <a:solidFill>
                  <a:schemeClr val="bg1"/>
                </a:solidFill>
              </a:rPr>
              <a:t> </a:t>
            </a:r>
            <a:r>
              <a:rPr lang="cs-CZ" sz="2400" b="1" err="1">
                <a:solidFill>
                  <a:schemeClr val="bg1"/>
                </a:solidFill>
              </a:rPr>
              <a:t>the</a:t>
            </a:r>
            <a:r>
              <a:rPr lang="cs-CZ" sz="2400" b="1" dirty="0">
                <a:solidFill>
                  <a:schemeClr val="bg1"/>
                </a:solidFill>
              </a:rPr>
              <a:t> </a:t>
            </a:r>
            <a:r>
              <a:rPr lang="cs-CZ" sz="2400" b="1" err="1">
                <a:solidFill>
                  <a:schemeClr val="bg1"/>
                </a:solidFill>
              </a:rPr>
              <a:t>final</a:t>
            </a:r>
            <a:r>
              <a:rPr lang="cs-CZ" sz="2400" b="1" dirty="0">
                <a:solidFill>
                  <a:schemeClr val="bg1"/>
                </a:solidFill>
              </a:rPr>
              <a:t> </a:t>
            </a:r>
            <a:r>
              <a:rPr lang="cs-CZ" sz="2400" b="1" err="1">
                <a:solidFill>
                  <a:schemeClr val="bg1"/>
                </a:solidFill>
              </a:rPr>
              <a:t>cost</a:t>
            </a:r>
            <a:r>
              <a:rPr lang="cs-CZ" sz="2400" b="1" dirty="0">
                <a:solidFill>
                  <a:schemeClr val="bg1"/>
                </a:solidFill>
              </a:rPr>
              <a:t> </a:t>
            </a:r>
            <a:r>
              <a:rPr lang="cs-CZ" sz="2400" b="1" err="1">
                <a:solidFill>
                  <a:schemeClr val="bg1"/>
                </a:solidFill>
              </a:rPr>
              <a:t>of</a:t>
            </a:r>
            <a:r>
              <a:rPr lang="cs-CZ" sz="2400" b="1" dirty="0">
                <a:solidFill>
                  <a:schemeClr val="bg1"/>
                </a:solidFill>
              </a:rPr>
              <a:t> </a:t>
            </a:r>
            <a:r>
              <a:rPr lang="cs-CZ" sz="2400" b="1" err="1">
                <a:solidFill>
                  <a:schemeClr val="bg1"/>
                </a:solidFill>
              </a:rPr>
              <a:t>over</a:t>
            </a:r>
            <a:r>
              <a:rPr lang="cs-CZ" sz="2400" b="1" dirty="0">
                <a:solidFill>
                  <a:schemeClr val="bg1"/>
                </a:solidFill>
              </a:rPr>
              <a:t> 23 </a:t>
            </a:r>
            <a:r>
              <a:rPr lang="cs-CZ" sz="2400" b="1" err="1">
                <a:solidFill>
                  <a:schemeClr val="bg1"/>
                </a:solidFill>
              </a:rPr>
              <a:t>million</a:t>
            </a:r>
            <a:r>
              <a:rPr lang="cs-CZ" sz="2400" b="1" dirty="0">
                <a:solidFill>
                  <a:schemeClr val="bg1"/>
                </a:solidFill>
              </a:rPr>
              <a:t> CZK.</a:t>
            </a:r>
          </a:p>
          <a:p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6" name="Obdélník: se zakulacenými rohy 5">
            <a:extLst>
              <a:ext uri="{FF2B5EF4-FFF2-40B4-BE49-F238E27FC236}">
                <a16:creationId xmlns:a16="http://schemas.microsoft.com/office/drawing/2014/main" id="{A82BD935-AB6C-DC74-306C-00C9E4E62690}"/>
              </a:ext>
            </a:extLst>
          </p:cNvPr>
          <p:cNvSpPr/>
          <p:nvPr/>
        </p:nvSpPr>
        <p:spPr>
          <a:xfrm>
            <a:off x="376766" y="1455844"/>
            <a:ext cx="10366267" cy="5549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2499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0B98925-0550-1AFB-C1DC-02792400FB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4" name="Zástupný obsah 3" descr="Letenský kolotoč v Praze - Národní technické muzeum">
            <a:extLst>
              <a:ext uri="{FF2B5EF4-FFF2-40B4-BE49-F238E27FC236}">
                <a16:creationId xmlns:a16="http://schemas.microsoft.com/office/drawing/2014/main" id="{640A415C-A994-3455-5FE9-C3B1E7D81B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7622" r="1469" b="2339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CCA9273-E74E-A306-1F74-BEF9EDA305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12192000" cy="246217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60000">
                <a:schemeClr val="bg1">
                  <a:alpha val="30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3EDC16BA-DE52-C123-F2F8-FD0BD4A4824D}"/>
              </a:ext>
            </a:extLst>
          </p:cNvPr>
          <p:cNvSpPr/>
          <p:nvPr/>
        </p:nvSpPr>
        <p:spPr>
          <a:xfrm>
            <a:off x="-1006501" y="-150748"/>
            <a:ext cx="14509750" cy="7725833"/>
          </a:xfrm>
          <a:prstGeom prst="rect">
            <a:avLst/>
          </a:prstGeom>
          <a:solidFill>
            <a:srgbClr val="000000">
              <a:alpha val="4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7CD1004-D00E-3A3C-E3F6-5B60FCED6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39" y="2897430"/>
            <a:ext cx="8138160" cy="10619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800" dirty="0">
                <a:latin typeface="Footlight MT Light"/>
              </a:rPr>
              <a:t>Design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E95D8967-9F55-FF97-939E-DA145EA8747F}"/>
              </a:ext>
            </a:extLst>
          </p:cNvPr>
          <p:cNvSpPr txBox="1"/>
          <p:nvPr/>
        </p:nvSpPr>
        <p:spPr>
          <a:xfrm>
            <a:off x="2915920" y="619760"/>
            <a:ext cx="9469120" cy="61863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2400" dirty="0"/>
              <a:t>Neo-</a:t>
            </a:r>
            <a:r>
              <a:rPr lang="cs-CZ" sz="2400" err="1"/>
              <a:t>renaissance</a:t>
            </a:r>
            <a:r>
              <a:rPr lang="cs-CZ" sz="2400" dirty="0"/>
              <a:t> style </a:t>
            </a:r>
            <a:r>
              <a:rPr lang="cs-CZ" sz="2400" err="1"/>
              <a:t>structure</a:t>
            </a:r>
            <a:r>
              <a:rPr lang="cs-CZ" sz="2400" dirty="0"/>
              <a:t> </a:t>
            </a:r>
            <a:r>
              <a:rPr lang="cs-CZ" sz="2400" err="1"/>
              <a:t>with</a:t>
            </a:r>
            <a:r>
              <a:rPr lang="cs-CZ" sz="2400" dirty="0"/>
              <a:t> </a:t>
            </a:r>
            <a:r>
              <a:rPr lang="cs-CZ" sz="2400" err="1"/>
              <a:t>the</a:t>
            </a:r>
            <a:r>
              <a:rPr lang="cs-CZ" sz="2400" dirty="0"/>
              <a:t> </a:t>
            </a:r>
            <a:r>
              <a:rPr lang="cs-CZ" sz="2400" err="1"/>
              <a:t>shape</a:t>
            </a:r>
            <a:r>
              <a:rPr lang="cs-CZ" sz="2400" dirty="0"/>
              <a:t> </a:t>
            </a:r>
            <a:r>
              <a:rPr lang="cs-CZ" sz="2400" err="1"/>
              <a:t>of</a:t>
            </a:r>
            <a:r>
              <a:rPr lang="cs-CZ" sz="2400" dirty="0"/>
              <a:t> a </a:t>
            </a:r>
            <a:r>
              <a:rPr lang="cs-CZ" sz="2400" err="1"/>
              <a:t>dodecagon</a:t>
            </a:r>
            <a:r>
              <a:rPr lang="cs-CZ" sz="2400" dirty="0"/>
              <a:t> (12 </a:t>
            </a:r>
            <a:r>
              <a:rPr lang="cs-CZ" sz="2400" err="1"/>
              <a:t>sides</a:t>
            </a:r>
            <a:r>
              <a:rPr lang="cs-CZ" sz="2400" dirty="0"/>
              <a:t>)</a:t>
            </a:r>
          </a:p>
          <a:p>
            <a:endParaRPr lang="cs-CZ" sz="2400" dirty="0"/>
          </a:p>
          <a:p>
            <a:r>
              <a:rPr lang="cs-CZ" sz="2400" b="1" dirty="0" err="1"/>
              <a:t>Originally</a:t>
            </a:r>
            <a:r>
              <a:rPr lang="cs-CZ" sz="2400" b="1" dirty="0"/>
              <a:t> 21 </a:t>
            </a:r>
            <a:r>
              <a:rPr lang="cs-CZ" sz="2400" b="1" dirty="0" err="1"/>
              <a:t>horses</a:t>
            </a:r>
            <a:r>
              <a:rPr lang="cs-CZ" sz="2400" dirty="0"/>
              <a:t>, but </a:t>
            </a:r>
            <a:r>
              <a:rPr lang="cs-CZ" sz="2400" b="1" dirty="0" err="1"/>
              <a:t>only</a:t>
            </a:r>
            <a:r>
              <a:rPr lang="cs-CZ" sz="2400" b="1" dirty="0"/>
              <a:t> 18 </a:t>
            </a:r>
            <a:r>
              <a:rPr lang="cs-CZ" sz="2400" b="1" dirty="0" err="1"/>
              <a:t>left</a:t>
            </a:r>
            <a:r>
              <a:rPr lang="cs-CZ" sz="2400" dirty="0"/>
              <a:t> </a:t>
            </a:r>
            <a:r>
              <a:rPr lang="cs-CZ" sz="2400" dirty="0" err="1"/>
              <a:t>after</a:t>
            </a:r>
            <a:r>
              <a:rPr lang="cs-CZ" sz="2400" dirty="0"/>
              <a:t> </a:t>
            </a:r>
            <a:r>
              <a:rPr lang="cs-CZ" sz="2400" dirty="0" err="1"/>
              <a:t>reconstruction</a:t>
            </a:r>
            <a:r>
              <a:rPr lang="cs-CZ" sz="2400" dirty="0"/>
              <a:t> </a:t>
            </a:r>
            <a:r>
              <a:rPr lang="cs-CZ" sz="2400" dirty="0" err="1"/>
              <a:t>work</a:t>
            </a:r>
            <a:r>
              <a:rPr lang="cs-CZ" sz="2400" dirty="0"/>
              <a:t>.</a:t>
            </a:r>
          </a:p>
          <a:p>
            <a:pPr marL="285750" indent="-285750">
              <a:buFont typeface="Calibri"/>
              <a:buChar char="-"/>
            </a:pPr>
            <a:r>
              <a:rPr lang="cs-CZ" sz="2400" err="1"/>
              <a:t>Horses</a:t>
            </a:r>
            <a:r>
              <a:rPr lang="cs-CZ" sz="2400" dirty="0"/>
              <a:t> </a:t>
            </a:r>
            <a:r>
              <a:rPr lang="cs-CZ" sz="2400" err="1"/>
              <a:t>covered</a:t>
            </a:r>
            <a:r>
              <a:rPr lang="cs-CZ" sz="2400" dirty="0"/>
              <a:t> </a:t>
            </a:r>
            <a:r>
              <a:rPr lang="cs-CZ" sz="2400" err="1"/>
              <a:t>with</a:t>
            </a:r>
            <a:r>
              <a:rPr lang="cs-CZ" sz="2400" dirty="0"/>
              <a:t> </a:t>
            </a:r>
            <a:r>
              <a:rPr lang="cs-CZ" sz="2400" err="1"/>
              <a:t>real</a:t>
            </a:r>
            <a:r>
              <a:rPr lang="cs-CZ" sz="2400" dirty="0"/>
              <a:t> </a:t>
            </a:r>
            <a:r>
              <a:rPr lang="cs-CZ" sz="2400" err="1"/>
              <a:t>horse</a:t>
            </a:r>
            <a:r>
              <a:rPr lang="cs-CZ" sz="2400" dirty="0"/>
              <a:t> </a:t>
            </a:r>
            <a:r>
              <a:rPr lang="cs-CZ" sz="2400" err="1"/>
              <a:t>leather</a:t>
            </a:r>
            <a:r>
              <a:rPr lang="cs-CZ" sz="2400" dirty="0"/>
              <a:t> </a:t>
            </a:r>
            <a:r>
              <a:rPr lang="cs-CZ" sz="2400" err="1"/>
              <a:t>taken</a:t>
            </a:r>
            <a:r>
              <a:rPr lang="cs-CZ" sz="2400" dirty="0"/>
              <a:t> </a:t>
            </a:r>
            <a:r>
              <a:rPr lang="cs-CZ" sz="2400" err="1"/>
              <a:t>from</a:t>
            </a:r>
            <a:r>
              <a:rPr lang="cs-CZ" sz="2400" dirty="0"/>
              <a:t> </a:t>
            </a:r>
            <a:r>
              <a:rPr lang="cs-CZ" sz="2400" err="1"/>
              <a:t>italian</a:t>
            </a:r>
            <a:r>
              <a:rPr lang="cs-CZ" sz="2400" dirty="0"/>
              <a:t> </a:t>
            </a:r>
            <a:r>
              <a:rPr lang="cs-CZ" sz="2400" err="1"/>
              <a:t>stallions</a:t>
            </a:r>
            <a:r>
              <a:rPr lang="cs-CZ" sz="2400" dirty="0"/>
              <a:t>.</a:t>
            </a:r>
          </a:p>
          <a:p>
            <a:pPr marL="285750" indent="-285750">
              <a:buFont typeface="Calibri"/>
              <a:buChar char="-"/>
            </a:pPr>
            <a:r>
              <a:rPr lang="cs-CZ" sz="2400" dirty="0" err="1"/>
              <a:t>Eyes</a:t>
            </a:r>
            <a:r>
              <a:rPr lang="cs-CZ" sz="2400" dirty="0"/>
              <a:t> are made </a:t>
            </a:r>
            <a:r>
              <a:rPr lang="cs-CZ" sz="2400" dirty="0" err="1"/>
              <a:t>from</a:t>
            </a:r>
            <a:r>
              <a:rPr lang="cs-CZ" sz="2400" dirty="0"/>
              <a:t> </a:t>
            </a:r>
            <a:r>
              <a:rPr lang="cs-CZ" sz="2400" dirty="0" err="1"/>
              <a:t>glass</a:t>
            </a:r>
            <a:endParaRPr lang="cs-CZ" sz="2400" dirty="0"/>
          </a:p>
          <a:p>
            <a:pPr marL="285750" indent="-285750">
              <a:buFont typeface="Calibri"/>
              <a:buChar char="-"/>
            </a:pPr>
            <a:r>
              <a:rPr lang="cs-CZ" sz="2400" dirty="0" err="1"/>
              <a:t>Bodies</a:t>
            </a:r>
            <a:r>
              <a:rPr lang="cs-CZ" sz="2400" dirty="0"/>
              <a:t> </a:t>
            </a:r>
            <a:r>
              <a:rPr lang="cs-CZ" sz="2400" dirty="0" err="1"/>
              <a:t>filled</a:t>
            </a:r>
            <a:r>
              <a:rPr lang="cs-CZ" sz="2400" dirty="0"/>
              <a:t> </a:t>
            </a:r>
            <a:r>
              <a:rPr lang="cs-CZ" sz="2400" dirty="0" err="1"/>
              <a:t>with</a:t>
            </a:r>
            <a:r>
              <a:rPr lang="cs-CZ" sz="2400" dirty="0"/>
              <a:t> </a:t>
            </a:r>
            <a:r>
              <a:rPr lang="cs-CZ" sz="2400" dirty="0" err="1"/>
              <a:t>hay</a:t>
            </a:r>
            <a:endParaRPr lang="cs-CZ" sz="2400" dirty="0"/>
          </a:p>
          <a:p>
            <a:pPr marL="285750" indent="-285750">
              <a:buFont typeface="Calibri"/>
              <a:buChar char="-"/>
            </a:pPr>
            <a:endParaRPr lang="cs-CZ" sz="2400" dirty="0"/>
          </a:p>
          <a:p>
            <a:r>
              <a:rPr lang="cs-CZ" sz="2400" b="1" dirty="0"/>
              <a:t>4 </a:t>
            </a:r>
            <a:r>
              <a:rPr lang="cs-CZ" sz="2400" b="1" dirty="0" err="1"/>
              <a:t>cars</a:t>
            </a:r>
            <a:r>
              <a:rPr lang="cs-CZ" sz="2400" dirty="0"/>
              <a:t> - model Aero 30 - have </a:t>
            </a:r>
            <a:r>
              <a:rPr lang="cs-CZ" sz="2400" dirty="0" err="1"/>
              <a:t>replaced</a:t>
            </a:r>
            <a:r>
              <a:rPr lang="cs-CZ" sz="2400" dirty="0"/>
              <a:t> </a:t>
            </a:r>
            <a:r>
              <a:rPr lang="cs-CZ" sz="2400" dirty="0" err="1"/>
              <a:t>the</a:t>
            </a:r>
            <a:r>
              <a:rPr lang="cs-CZ" sz="2400" dirty="0"/>
              <a:t> </a:t>
            </a:r>
            <a:r>
              <a:rPr lang="cs-CZ" sz="2400" dirty="0" err="1"/>
              <a:t>former</a:t>
            </a:r>
            <a:r>
              <a:rPr lang="cs-CZ" sz="2400" dirty="0"/>
              <a:t> </a:t>
            </a:r>
            <a:r>
              <a:rPr lang="cs-CZ" sz="2400" dirty="0" err="1"/>
              <a:t>benches</a:t>
            </a:r>
            <a:r>
              <a:rPr lang="cs-CZ" sz="2400" dirty="0"/>
              <a:t>.</a:t>
            </a:r>
          </a:p>
          <a:p>
            <a:endParaRPr lang="cs-CZ" sz="2400" dirty="0"/>
          </a:p>
          <a:p>
            <a:r>
              <a:rPr lang="cs-CZ" sz="2400" err="1"/>
              <a:t>The</a:t>
            </a:r>
            <a:r>
              <a:rPr lang="cs-CZ" sz="2400" dirty="0"/>
              <a:t> </a:t>
            </a:r>
            <a:r>
              <a:rPr lang="cs-CZ" sz="2400" err="1"/>
              <a:t>first</a:t>
            </a:r>
            <a:r>
              <a:rPr lang="cs-CZ" sz="2400" dirty="0"/>
              <a:t> </a:t>
            </a:r>
            <a:r>
              <a:rPr lang="cs-CZ" sz="2400" err="1"/>
              <a:t>form</a:t>
            </a:r>
            <a:r>
              <a:rPr lang="cs-CZ" sz="2400" dirty="0"/>
              <a:t> </a:t>
            </a:r>
            <a:r>
              <a:rPr lang="cs-CZ" sz="2400" err="1"/>
              <a:t>of</a:t>
            </a:r>
            <a:r>
              <a:rPr lang="cs-CZ" sz="2400" dirty="0"/>
              <a:t> </a:t>
            </a:r>
            <a:r>
              <a:rPr lang="cs-CZ" sz="2400" err="1"/>
              <a:t>the</a:t>
            </a:r>
            <a:r>
              <a:rPr lang="cs-CZ" sz="2400" dirty="0"/>
              <a:t> </a:t>
            </a:r>
            <a:r>
              <a:rPr lang="cs-CZ" sz="2400" err="1"/>
              <a:t>carousel</a:t>
            </a:r>
            <a:r>
              <a:rPr lang="cs-CZ" sz="2400" dirty="0"/>
              <a:t> </a:t>
            </a:r>
            <a:r>
              <a:rPr lang="cs-CZ" sz="2400" err="1"/>
              <a:t>still</a:t>
            </a:r>
            <a:r>
              <a:rPr lang="cs-CZ" sz="2400" dirty="0"/>
              <a:t> </a:t>
            </a:r>
            <a:r>
              <a:rPr lang="cs-CZ" sz="2400" err="1"/>
              <a:t>at</a:t>
            </a:r>
            <a:r>
              <a:rPr lang="cs-CZ" sz="2400" dirty="0"/>
              <a:t> Vinohrady </a:t>
            </a:r>
            <a:r>
              <a:rPr lang="cs-CZ" sz="2400" err="1"/>
              <a:t>was</a:t>
            </a:r>
            <a:r>
              <a:rPr lang="cs-CZ" sz="2400" dirty="0"/>
              <a:t> </a:t>
            </a:r>
            <a:r>
              <a:rPr lang="cs-CZ" sz="2400" err="1"/>
              <a:t>propelled</a:t>
            </a:r>
            <a:r>
              <a:rPr lang="cs-CZ" sz="2400" dirty="0"/>
              <a:t> by </a:t>
            </a:r>
            <a:r>
              <a:rPr lang="cs-CZ" sz="2400" err="1"/>
              <a:t>human</a:t>
            </a:r>
            <a:r>
              <a:rPr lang="cs-CZ" sz="2400" dirty="0"/>
              <a:t> </a:t>
            </a:r>
            <a:r>
              <a:rPr lang="cs-CZ" sz="2400" err="1"/>
              <a:t>force</a:t>
            </a:r>
            <a:endParaRPr lang="cs-CZ" sz="2400"/>
          </a:p>
          <a:p>
            <a:pPr marL="285750" indent="-285750">
              <a:buFont typeface="Calibri"/>
              <a:buChar char="-"/>
            </a:pPr>
            <a:r>
              <a:rPr lang="cs-CZ" sz="2400" b="1" dirty="0" err="1"/>
              <a:t>replaced</a:t>
            </a:r>
            <a:r>
              <a:rPr lang="cs-CZ" sz="2400" b="1" dirty="0"/>
              <a:t> by </a:t>
            </a:r>
            <a:r>
              <a:rPr lang="cs-CZ" sz="2400" b="1" dirty="0" err="1"/>
              <a:t>an</a:t>
            </a:r>
            <a:r>
              <a:rPr lang="cs-CZ" sz="2400" b="1" dirty="0"/>
              <a:t> </a:t>
            </a:r>
            <a:r>
              <a:rPr lang="cs-CZ" sz="2400" b="1" dirty="0" err="1"/>
              <a:t>electromotor</a:t>
            </a:r>
            <a:r>
              <a:rPr lang="cs-CZ" sz="2400" b="1" dirty="0"/>
              <a:t> in 1930s</a:t>
            </a:r>
          </a:p>
          <a:p>
            <a:endParaRPr lang="cs-CZ" sz="2400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15" name="Obdélník: se zakulacenými rohy 14">
            <a:extLst>
              <a:ext uri="{FF2B5EF4-FFF2-40B4-BE49-F238E27FC236}">
                <a16:creationId xmlns:a16="http://schemas.microsoft.com/office/drawing/2014/main" id="{BC8F3EB3-5262-DE1C-A08B-2922B519B180}"/>
              </a:ext>
            </a:extLst>
          </p:cNvPr>
          <p:cNvSpPr/>
          <p:nvPr/>
        </p:nvSpPr>
        <p:spPr>
          <a:xfrm rot="5400000">
            <a:off x="-441981" y="3400864"/>
            <a:ext cx="6017787" cy="5549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14198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18">
            <a:extLst>
              <a:ext uri="{FF2B5EF4-FFF2-40B4-BE49-F238E27FC236}">
                <a16:creationId xmlns:a16="http://schemas.microsoft.com/office/drawing/2014/main" id="{80B98925-0550-1AFB-C1DC-02792400FB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4" name="Zástupný obsah 13" descr="Soubor:Letenský kolotoč.JPG – Wikipedie">
            <a:extLst>
              <a:ext uri="{FF2B5EF4-FFF2-40B4-BE49-F238E27FC236}">
                <a16:creationId xmlns:a16="http://schemas.microsoft.com/office/drawing/2014/main" id="{69D5E6C5-A6A6-48B7-9458-7B46F2CE8F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9311" r="9091" b="22507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6" name="Obdélník 15">
            <a:extLst>
              <a:ext uri="{FF2B5EF4-FFF2-40B4-BE49-F238E27FC236}">
                <a16:creationId xmlns:a16="http://schemas.microsoft.com/office/drawing/2014/main" id="{266312B2-AC3A-54F1-E091-87061302BFF4}"/>
              </a:ext>
            </a:extLst>
          </p:cNvPr>
          <p:cNvSpPr/>
          <p:nvPr/>
        </p:nvSpPr>
        <p:spPr>
          <a:xfrm>
            <a:off x="-1155061" y="-428042"/>
            <a:ext cx="14509750" cy="7725833"/>
          </a:xfrm>
          <a:prstGeom prst="rect">
            <a:avLst/>
          </a:prstGeom>
          <a:solidFill>
            <a:srgbClr val="000000">
              <a:alpha val="2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cs-CZ" dirty="0"/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0CCA9273-E74E-A306-1F74-BEF9EDA305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12192000" cy="246217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60000">
                <a:schemeClr val="bg1">
                  <a:alpha val="30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EEDBF881-CDBA-9C39-D10D-607801FA59C3}"/>
              </a:ext>
            </a:extLst>
          </p:cNvPr>
          <p:cNvSpPr txBox="1"/>
          <p:nvPr/>
        </p:nvSpPr>
        <p:spPr>
          <a:xfrm>
            <a:off x="5635207" y="5693813"/>
            <a:ext cx="6559271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5800" dirty="0">
                <a:latin typeface="Footlight MT Light"/>
              </a:rPr>
              <a:t>Open </a:t>
            </a:r>
            <a:r>
              <a:rPr lang="cs-CZ" sz="5800" err="1">
                <a:latin typeface="Footlight MT Light"/>
              </a:rPr>
              <a:t>for</a:t>
            </a:r>
            <a:r>
              <a:rPr lang="cs-CZ" sz="5800" dirty="0">
                <a:latin typeface="Footlight MT Light"/>
              </a:rPr>
              <a:t> </a:t>
            </a:r>
            <a:r>
              <a:rPr lang="cs-CZ" sz="5800" err="1">
                <a:latin typeface="Footlight MT Light"/>
              </a:rPr>
              <a:t>Everyone</a:t>
            </a:r>
            <a:endParaRPr lang="cs-CZ" sz="5800" dirty="0">
              <a:latin typeface="Footlight MT Light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F5FCD2F9-4429-718E-545F-0CF507ADACD4}"/>
              </a:ext>
            </a:extLst>
          </p:cNvPr>
          <p:cNvSpPr txBox="1"/>
          <p:nvPr/>
        </p:nvSpPr>
        <p:spPr>
          <a:xfrm>
            <a:off x="6095999" y="2529840"/>
            <a:ext cx="5354319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2400" dirty="0" err="1"/>
              <a:t>The</a:t>
            </a:r>
            <a:r>
              <a:rPr lang="cs-CZ" sz="2400" dirty="0"/>
              <a:t> </a:t>
            </a:r>
            <a:r>
              <a:rPr lang="cs-CZ" sz="2400" dirty="0" err="1"/>
              <a:t>carousel</a:t>
            </a:r>
            <a:r>
              <a:rPr lang="cs-CZ" sz="2400" dirty="0"/>
              <a:t> </a:t>
            </a:r>
            <a:r>
              <a:rPr lang="cs-CZ" sz="2400" dirty="0" err="1"/>
              <a:t>opens</a:t>
            </a:r>
            <a:r>
              <a:rPr lang="cs-CZ" sz="2400" dirty="0"/>
              <a:t> </a:t>
            </a:r>
            <a:r>
              <a:rPr lang="cs-CZ" sz="2400" dirty="0" err="1"/>
              <a:t>from</a:t>
            </a:r>
            <a:r>
              <a:rPr lang="cs-CZ" sz="2400" dirty="0"/>
              <a:t> </a:t>
            </a:r>
            <a:r>
              <a:rPr lang="cs-CZ" sz="2400" dirty="0" err="1"/>
              <a:t>Friday</a:t>
            </a:r>
            <a:r>
              <a:rPr lang="cs-CZ" sz="2400" dirty="0"/>
              <a:t> to </a:t>
            </a:r>
            <a:r>
              <a:rPr lang="cs-CZ" sz="2400" dirty="0" err="1"/>
              <a:t>Sunday</a:t>
            </a:r>
            <a:r>
              <a:rPr lang="cs-CZ" sz="2400" dirty="0"/>
              <a:t> in </a:t>
            </a:r>
            <a:r>
              <a:rPr lang="cs-CZ" sz="2400" dirty="0" err="1"/>
              <a:t>the</a:t>
            </a:r>
            <a:r>
              <a:rPr lang="cs-CZ" sz="2400" dirty="0"/>
              <a:t> </a:t>
            </a:r>
            <a:r>
              <a:rPr lang="cs-CZ" sz="2400" dirty="0" err="1"/>
              <a:t>afternoon</a:t>
            </a:r>
            <a:r>
              <a:rPr lang="cs-CZ" sz="2400" dirty="0"/>
              <a:t>.</a:t>
            </a:r>
          </a:p>
          <a:p>
            <a:r>
              <a:rPr lang="cs-CZ" sz="2400" dirty="0"/>
              <a:t> </a:t>
            </a:r>
            <a:r>
              <a:rPr lang="cs-CZ" sz="2400" dirty="0" err="1"/>
              <a:t>Also</a:t>
            </a:r>
            <a:r>
              <a:rPr lang="cs-CZ" sz="2400" dirty="0"/>
              <a:t> </a:t>
            </a:r>
            <a:r>
              <a:rPr lang="cs-CZ" sz="2400" dirty="0" err="1"/>
              <a:t>available</a:t>
            </a:r>
            <a:r>
              <a:rPr lang="cs-CZ" sz="2400" dirty="0"/>
              <a:t> in </a:t>
            </a:r>
            <a:r>
              <a:rPr lang="cs-CZ" sz="2400" dirty="0" err="1"/>
              <a:t>holidays</a:t>
            </a:r>
            <a:r>
              <a:rPr lang="cs-CZ" sz="2400" dirty="0"/>
              <a:t>.</a:t>
            </a:r>
          </a:p>
          <a:p>
            <a:endParaRPr lang="cs-CZ" sz="2400" dirty="0"/>
          </a:p>
          <a:p>
            <a:r>
              <a:rPr lang="cs-CZ" sz="2400" dirty="0" err="1"/>
              <a:t>Offering</a:t>
            </a:r>
            <a:r>
              <a:rPr lang="cs-CZ" sz="2400" dirty="0"/>
              <a:t> a </a:t>
            </a:r>
            <a:r>
              <a:rPr lang="cs-CZ" sz="2400" dirty="0" err="1"/>
              <a:t>truly</a:t>
            </a:r>
            <a:r>
              <a:rPr lang="cs-CZ" sz="2400" dirty="0"/>
              <a:t> </a:t>
            </a:r>
            <a:r>
              <a:rPr lang="cs-CZ" sz="2400" dirty="0" err="1"/>
              <a:t>unforgetable</a:t>
            </a:r>
            <a:r>
              <a:rPr lang="cs-CZ" sz="2400" dirty="0"/>
              <a:t> </a:t>
            </a:r>
            <a:r>
              <a:rPr lang="cs-CZ" sz="2400" dirty="0" err="1"/>
              <a:t>experience</a:t>
            </a:r>
            <a:r>
              <a:rPr lang="cs-CZ" sz="2400" dirty="0"/>
              <a:t> </a:t>
            </a:r>
            <a:r>
              <a:rPr lang="cs-CZ" sz="2400" dirty="0" err="1"/>
              <a:t>letting</a:t>
            </a:r>
            <a:r>
              <a:rPr lang="cs-CZ" sz="2400" dirty="0"/>
              <a:t> </a:t>
            </a:r>
            <a:r>
              <a:rPr lang="cs-CZ" sz="2400" dirty="0" err="1"/>
              <a:t>you</a:t>
            </a:r>
            <a:r>
              <a:rPr lang="cs-CZ" sz="2400" dirty="0"/>
              <a:t> </a:t>
            </a:r>
            <a:r>
              <a:rPr lang="cs-CZ" sz="2400" dirty="0" err="1"/>
              <a:t>emerge</a:t>
            </a:r>
            <a:r>
              <a:rPr lang="cs-CZ" sz="2400" dirty="0"/>
              <a:t> in </a:t>
            </a:r>
            <a:r>
              <a:rPr lang="cs-CZ" sz="2400" dirty="0" err="1"/>
              <a:t>the</a:t>
            </a:r>
            <a:r>
              <a:rPr lang="cs-CZ" sz="2400" dirty="0"/>
              <a:t> </a:t>
            </a:r>
            <a:r>
              <a:rPr lang="cs-CZ" sz="2400" dirty="0" err="1"/>
              <a:t>old</a:t>
            </a:r>
            <a:r>
              <a:rPr lang="cs-CZ" sz="2400" dirty="0"/>
              <a:t> </a:t>
            </a:r>
            <a:r>
              <a:rPr lang="cs-CZ" sz="2400" dirty="0" err="1"/>
              <a:t>times</a:t>
            </a:r>
            <a:r>
              <a:rPr lang="cs-CZ" sz="2400" dirty="0"/>
              <a:t>.</a:t>
            </a:r>
          </a:p>
        </p:txBody>
      </p:sp>
      <p:sp>
        <p:nvSpPr>
          <p:cNvPr id="25" name="Obdélník: se zakulacenými rohy 24">
            <a:extLst>
              <a:ext uri="{FF2B5EF4-FFF2-40B4-BE49-F238E27FC236}">
                <a16:creationId xmlns:a16="http://schemas.microsoft.com/office/drawing/2014/main" id="{87963F16-1D71-AC41-FB3D-1415F414AAA9}"/>
              </a:ext>
            </a:extLst>
          </p:cNvPr>
          <p:cNvSpPr/>
          <p:nvPr/>
        </p:nvSpPr>
        <p:spPr>
          <a:xfrm>
            <a:off x="1474046" y="5489364"/>
            <a:ext cx="10366267" cy="5549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41572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10135D4-D3A1-4556-B91B-4A12069D4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Zástupný obsah 3" descr="Unikátní historický kolotoč na pražské Letné se už točí | Náš REGION">
            <a:extLst>
              <a:ext uri="{FF2B5EF4-FFF2-40B4-BE49-F238E27FC236}">
                <a16:creationId xmlns:a16="http://schemas.microsoft.com/office/drawing/2014/main" id="{43C0DF8E-0A38-CCB0-D011-1204DCE2E8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6345" r="9091" b="17046"/>
          <a:stretch/>
        </p:blipFill>
        <p:spPr>
          <a:xfrm>
            <a:off x="20" y="-1"/>
            <a:ext cx="12191980" cy="6858001"/>
          </a:xfrm>
          <a:prstGeom prst="rect">
            <a:avLst/>
          </a:prstGeom>
          <a:effectLst/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9CCD9CD-49AE-3D3E-923B-81ECD3FBF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2015" y="-752015"/>
            <a:ext cx="6858000" cy="836203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5000">
                <a:srgbClr val="000000">
                  <a:alpha val="50000"/>
                </a:srgbClr>
              </a:gs>
              <a:gs pos="100000">
                <a:srgbClr val="000000">
                  <a:alpha val="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2A4F3C5-F28D-E9DB-222C-01AB6CCBA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838" y="452120"/>
            <a:ext cx="4506064" cy="126898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800" dirty="0">
                <a:solidFill>
                  <a:srgbClr val="FFFFFF"/>
                </a:solidFill>
                <a:latin typeface="Footlight MT Light"/>
                <a:ea typeface="Calibri"/>
                <a:cs typeface="Calibri"/>
              </a:rPr>
              <a:t>Still standing..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655186C-D8B4-07B4-BE43-06E31C061B9F}"/>
              </a:ext>
            </a:extLst>
          </p:cNvPr>
          <p:cNvSpPr txBox="1"/>
          <p:nvPr/>
        </p:nvSpPr>
        <p:spPr>
          <a:xfrm>
            <a:off x="609600" y="2438399"/>
            <a:ext cx="3769360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2400" dirty="0" err="1"/>
              <a:t>After</a:t>
            </a:r>
            <a:r>
              <a:rPr lang="cs-CZ" sz="2400" dirty="0"/>
              <a:t> 133 </a:t>
            </a:r>
            <a:r>
              <a:rPr lang="cs-CZ" sz="2400" dirty="0" err="1"/>
              <a:t>years</a:t>
            </a:r>
            <a:r>
              <a:rPr lang="cs-CZ" sz="2400" dirty="0"/>
              <a:t>..</a:t>
            </a:r>
          </a:p>
          <a:p>
            <a:r>
              <a:rPr lang="cs-CZ" sz="2400" dirty="0" err="1"/>
              <a:t>the</a:t>
            </a:r>
            <a:r>
              <a:rPr lang="cs-CZ" sz="2400" dirty="0"/>
              <a:t> Letenská </a:t>
            </a:r>
            <a:r>
              <a:rPr lang="cs-CZ" sz="2400" dirty="0" err="1"/>
              <a:t>carousel</a:t>
            </a:r>
            <a:r>
              <a:rPr lang="cs-CZ" sz="2400" dirty="0"/>
              <a:t> </a:t>
            </a:r>
            <a:r>
              <a:rPr lang="cs-CZ" sz="2400" dirty="0" err="1"/>
              <a:t>still</a:t>
            </a:r>
            <a:r>
              <a:rPr lang="cs-CZ" sz="2400" dirty="0"/>
              <a:t> </a:t>
            </a:r>
            <a:r>
              <a:rPr lang="cs-CZ" sz="2400" dirty="0" err="1"/>
              <a:t>brings</a:t>
            </a:r>
            <a:r>
              <a:rPr lang="cs-CZ" sz="2400" dirty="0"/>
              <a:t> a </a:t>
            </a:r>
            <a:r>
              <a:rPr lang="cs-CZ" sz="2400" dirty="0" err="1"/>
              <a:t>nostalgic</a:t>
            </a:r>
            <a:r>
              <a:rPr lang="cs-CZ" sz="2400" dirty="0"/>
              <a:t> feeling to many </a:t>
            </a:r>
            <a:r>
              <a:rPr lang="cs-CZ" sz="2400" dirty="0" err="1"/>
              <a:t>people</a:t>
            </a:r>
            <a:r>
              <a:rPr lang="cs-CZ" sz="2400" dirty="0"/>
              <a:t> and </a:t>
            </a:r>
            <a:r>
              <a:rPr lang="cs-CZ" sz="2400" dirty="0" err="1"/>
              <a:t>stands</a:t>
            </a:r>
            <a:r>
              <a:rPr lang="cs-CZ" sz="2400" dirty="0"/>
              <a:t> to </a:t>
            </a:r>
            <a:r>
              <a:rPr lang="cs-CZ" sz="2400" dirty="0" err="1"/>
              <a:t>be</a:t>
            </a:r>
            <a:r>
              <a:rPr lang="cs-CZ" sz="2400" dirty="0"/>
              <a:t> a </a:t>
            </a:r>
            <a:r>
              <a:rPr lang="cs-CZ" sz="2400" b="1" dirty="0"/>
              <a:t>symbol</a:t>
            </a:r>
            <a:r>
              <a:rPr lang="cs-CZ" sz="2400" dirty="0"/>
              <a:t> </a:t>
            </a:r>
            <a:r>
              <a:rPr lang="cs-CZ" sz="2400" dirty="0" err="1"/>
              <a:t>of</a:t>
            </a:r>
            <a:r>
              <a:rPr lang="cs-CZ" sz="2400" dirty="0"/>
              <a:t> </a:t>
            </a:r>
            <a:r>
              <a:rPr lang="cs-CZ" sz="2400" dirty="0" err="1"/>
              <a:t>surviving</a:t>
            </a:r>
            <a:r>
              <a:rPr lang="cs-CZ" sz="2400" dirty="0"/>
              <a:t> and </a:t>
            </a:r>
            <a:r>
              <a:rPr lang="cs-CZ" sz="2400" dirty="0" err="1"/>
              <a:t>living</a:t>
            </a:r>
            <a:r>
              <a:rPr lang="cs-CZ" sz="2400" dirty="0"/>
              <a:t> </a:t>
            </a:r>
            <a:r>
              <a:rPr lang="cs-CZ" sz="2400" dirty="0" err="1"/>
              <a:t>through</a:t>
            </a:r>
            <a:r>
              <a:rPr lang="cs-CZ" sz="2400" dirty="0"/>
              <a:t> </a:t>
            </a:r>
            <a:r>
              <a:rPr lang="cs-CZ" sz="2400" dirty="0" err="1"/>
              <a:t>different</a:t>
            </a:r>
            <a:r>
              <a:rPr lang="cs-CZ" sz="2400" dirty="0"/>
              <a:t> </a:t>
            </a:r>
            <a:r>
              <a:rPr lang="cs-CZ" sz="2400" dirty="0" err="1"/>
              <a:t>times</a:t>
            </a:r>
            <a:r>
              <a:rPr lang="cs-CZ" sz="2400" dirty="0"/>
              <a:t> and </a:t>
            </a:r>
            <a:r>
              <a:rPr lang="cs-CZ" sz="2400" dirty="0" err="1"/>
              <a:t>regimes</a:t>
            </a:r>
            <a:r>
              <a:rPr lang="cs-CZ" sz="2400" dirty="0"/>
              <a:t>..</a:t>
            </a:r>
            <a:endParaRPr lang="cs-CZ"/>
          </a:p>
          <a:p>
            <a:r>
              <a:rPr lang="cs-CZ" sz="2400" dirty="0"/>
              <a:t>   </a:t>
            </a:r>
          </a:p>
        </p:txBody>
      </p:sp>
      <p:sp>
        <p:nvSpPr>
          <p:cNvPr id="7" name="Obdélník: se zakulacenými rohy 6">
            <a:extLst>
              <a:ext uri="{FF2B5EF4-FFF2-40B4-BE49-F238E27FC236}">
                <a16:creationId xmlns:a16="http://schemas.microsoft.com/office/drawing/2014/main" id="{ACC0522F-418C-E74C-7E2F-F4D45EAD1C98}"/>
              </a:ext>
            </a:extLst>
          </p:cNvPr>
          <p:cNvSpPr/>
          <p:nvPr/>
        </p:nvSpPr>
        <p:spPr>
          <a:xfrm>
            <a:off x="244686" y="1902884"/>
            <a:ext cx="10366267" cy="5549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96592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1BA7680-B1FB-4B6B-2155-45DD5D6C4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Zástupný obsah 3" descr="V Praze na Letné stojí světový unikát - nejstarší dochovaný... | Regiony">
            <a:extLst>
              <a:ext uri="{FF2B5EF4-FFF2-40B4-BE49-F238E27FC236}">
                <a16:creationId xmlns:a16="http://schemas.microsoft.com/office/drawing/2014/main" id="{8CC6044C-6C54-7BB7-86D7-0497AE368B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9091" r="9091"/>
          <a:stretch/>
        </p:blipFill>
        <p:spPr>
          <a:xfrm>
            <a:off x="20" y="-1"/>
            <a:ext cx="12191980" cy="68580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9CCD9CD-49AE-3D3E-923B-81ECD3FBF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332383"/>
            <a:ext cx="12192000" cy="4525617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5000">
                <a:srgbClr val="000000">
                  <a:alpha val="35000"/>
                </a:srgbClr>
              </a:gs>
              <a:gs pos="100000">
                <a:srgbClr val="000000">
                  <a:alpha val="4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F4B7B0D-435E-928E-93BF-41F4A8759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506" y="3991500"/>
            <a:ext cx="8837546" cy="18704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dirty="0">
                <a:solidFill>
                  <a:srgbClr val="FFFFFF"/>
                </a:solidFill>
                <a:latin typeface="Footlight MT Light"/>
              </a:rPr>
              <a:t>Thank you for your attention.</a:t>
            </a:r>
          </a:p>
        </p:txBody>
      </p:sp>
    </p:spTree>
    <p:extLst>
      <p:ext uri="{BB962C8B-B14F-4D97-AF65-F5344CB8AC3E}">
        <p14:creationId xmlns:p14="http://schemas.microsoft.com/office/powerpoint/2010/main" val="21289233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BE8E1BA-1863-0F95-E1A3-14697014C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Zástupný obsah 3" descr="Old Book Shelf Stock Photos, Images and Backgrounds for Free Download">
            <a:extLst>
              <a:ext uri="{FF2B5EF4-FFF2-40B4-BE49-F238E27FC236}">
                <a16:creationId xmlns:a16="http://schemas.microsoft.com/office/drawing/2014/main" id="{5D3AB865-2626-E415-9473-80146343E0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735" b="1399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9CCD9CD-49AE-3D3E-923B-81ECD3FBF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581985" y="-752015"/>
            <a:ext cx="6858000" cy="836203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5000">
                <a:srgbClr val="000000">
                  <a:alpha val="50000"/>
                </a:srgbClr>
              </a:gs>
              <a:gs pos="92000">
                <a:srgbClr val="000000">
                  <a:alpha val="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C38EE4A-9B10-1061-79FA-20CF2F14E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417" y="2176412"/>
            <a:ext cx="4190533" cy="18100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800" dirty="0">
                <a:solidFill>
                  <a:srgbClr val="FFFFFF"/>
                </a:solidFill>
                <a:latin typeface="Footlight MT Light"/>
              </a:rPr>
              <a:t>Sources</a:t>
            </a:r>
          </a:p>
        </p:txBody>
      </p:sp>
      <p:sp>
        <p:nvSpPr>
          <p:cNvPr id="6" name="Obdélník: se zakulacenými rohy 5">
            <a:extLst>
              <a:ext uri="{FF2B5EF4-FFF2-40B4-BE49-F238E27FC236}">
                <a16:creationId xmlns:a16="http://schemas.microsoft.com/office/drawing/2014/main" id="{B9D58003-92FD-65F8-2724-31727F9C365B}"/>
              </a:ext>
            </a:extLst>
          </p:cNvPr>
          <p:cNvSpPr/>
          <p:nvPr/>
        </p:nvSpPr>
        <p:spPr>
          <a:xfrm rot="5400000">
            <a:off x="4587219" y="3400864"/>
            <a:ext cx="6017787" cy="5549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0667D64-A72B-8948-41D2-1725648A7B46}"/>
              </a:ext>
            </a:extLst>
          </p:cNvPr>
          <p:cNvSpPr txBox="1"/>
          <p:nvPr/>
        </p:nvSpPr>
        <p:spPr>
          <a:xfrm>
            <a:off x="1087120" y="2174240"/>
            <a:ext cx="5476239" cy="36009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cs-CZ" sz="1600" dirty="0">
                <a:solidFill>
                  <a:schemeClr val="tx2">
                    <a:lumMod val="90000"/>
                  </a:schemeClr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https://www.ntm.cz/zakladni-informace/oteviraci-doba/letensky-kolotoc-v-praze</a:t>
            </a:r>
            <a:endParaRPr lang="cs-CZ" sz="1600">
              <a:solidFill>
                <a:schemeClr val="tx2">
                  <a:lumMod val="90000"/>
                </a:schemeClr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/>
            <a:endParaRPr lang="cs-CZ" sz="1600" dirty="0">
              <a:solidFill>
                <a:schemeClr val="tx2">
                  <a:lumMod val="90000"/>
                </a:schemeClr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cs-CZ" sz="1600" dirty="0">
                <a:solidFill>
                  <a:schemeClr val="tx2">
                    <a:lumMod val="90000"/>
                  </a:schemeClr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https://www.wikipedia.org/</a:t>
            </a:r>
            <a:endParaRPr lang="cs-CZ" sz="1600" dirty="0">
              <a:solidFill>
                <a:schemeClr val="tx2">
                  <a:lumMod val="90000"/>
                </a:schemeClr>
              </a:solidFill>
              <a:ea typeface="+mn-lt"/>
              <a:cs typeface="+mn-lt"/>
            </a:endParaRPr>
          </a:p>
          <a:p>
            <a:endParaRPr lang="cs-CZ" sz="1600" dirty="0">
              <a:solidFill>
                <a:schemeClr val="tx2">
                  <a:lumMod val="90000"/>
                </a:schemeClr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cs-CZ" sz="1600" dirty="0">
                <a:solidFill>
                  <a:schemeClr val="tx2">
                    <a:lumMod val="90000"/>
                  </a:schemeClr>
                </a:solidFill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https://cs.wikipedia.org/</a:t>
            </a:r>
            <a:endParaRPr lang="cs-CZ" sz="1600" dirty="0">
              <a:solidFill>
                <a:schemeClr val="tx2">
                  <a:lumMod val="90000"/>
                </a:schemeClr>
              </a:solidFill>
              <a:ea typeface="+mn-lt"/>
              <a:cs typeface="+mn-lt"/>
            </a:endParaRPr>
          </a:p>
          <a:p>
            <a:endParaRPr lang="cs-CZ" sz="1600" dirty="0">
              <a:solidFill>
                <a:schemeClr val="tx2">
                  <a:lumMod val="90000"/>
                </a:schemeClr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cs-CZ" sz="1600" dirty="0">
                <a:solidFill>
                  <a:schemeClr val="tx2">
                    <a:lumMod val="90000"/>
                  </a:schemeClr>
                </a:solidFill>
                <a:ea typeface="+mn-lt"/>
                <a:cs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https://www.kudyznudy.cz/aktivity/historicky-kolotoc-na-prazske-letne</a:t>
            </a:r>
            <a:endParaRPr lang="cs-CZ" sz="1600">
              <a:solidFill>
                <a:schemeClr val="tx2">
                  <a:lumMod val="90000"/>
                </a:schemeClr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cs-CZ" sz="1600" dirty="0">
              <a:solidFill>
                <a:schemeClr val="tx2">
                  <a:lumMod val="90000"/>
                </a:schemeClr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cs-CZ" sz="1600" dirty="0">
                <a:solidFill>
                  <a:schemeClr val="tx2">
                    <a:lumMod val="90000"/>
                  </a:schemeClr>
                </a:solidFill>
                <a:ea typeface="+mn-lt"/>
                <a:cs typeface="+mn-l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https://nasregion.cz/unikatni-historicky-kolotoc-na-prazske-letne-se-uz-toci-282016/</a:t>
            </a:r>
            <a:endParaRPr lang="cs-CZ" sz="1600">
              <a:solidFill>
                <a:schemeClr val="tx2">
                  <a:lumMod val="90000"/>
                </a:schemeClr>
              </a:solidFill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650606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457</Words>
  <Application>Microsoft Office PowerPoint</Application>
  <PresentationFormat>Širokoúhlá obrazovka</PresentationFormat>
  <Paragraphs>57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4" baseType="lpstr">
      <vt:lpstr>Arial</vt:lpstr>
      <vt:lpstr>Calibri</vt:lpstr>
      <vt:lpstr>Footlight MT Light</vt:lpstr>
      <vt:lpstr>Neue Haas Grotesk Text Pro</vt:lpstr>
      <vt:lpstr>VanillaVTI</vt:lpstr>
      <vt:lpstr>The Letná carousel</vt:lpstr>
      <vt:lpstr>History of carousels </vt:lpstr>
      <vt:lpstr>The carousel on Letná</vt:lpstr>
      <vt:lpstr>Reconstruction</vt:lpstr>
      <vt:lpstr>Design</vt:lpstr>
      <vt:lpstr>Prezentace aplikace PowerPoint</vt:lpstr>
      <vt:lpstr>Still standing..</vt:lpstr>
      <vt:lpstr>Thank you for your attention.</vt:lpstr>
      <vt:lpstr>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Denisa Neubauerová</dc:creator>
  <cp:lastModifiedBy>Denisa Neubauerová</cp:lastModifiedBy>
  <cp:revision>650</cp:revision>
  <dcterms:created xsi:type="dcterms:W3CDTF">2025-05-07T06:15:36Z</dcterms:created>
  <dcterms:modified xsi:type="dcterms:W3CDTF">2025-05-29T05:55:00Z</dcterms:modified>
</cp:coreProperties>
</file>