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8F21B2-7CBD-1247-B640-7F569348D924}" v="1" dt="2026-01-05T06:24:52.5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8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08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05.01.2026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130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05.01.2026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05.01.2026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28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05.01.2026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10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05.01.2026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5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05.01.2026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9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05.01.2026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37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05.01.2026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430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05.01.2026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59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05.01.2026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718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05.01.2026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78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t>05.01.2026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42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PROJEKT HUSITSTVÍ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Okleštěk, </a:t>
            </a:r>
            <a:r>
              <a:rPr lang="cs-CZ" dirty="0" err="1"/>
              <a:t>Huliciusová</a:t>
            </a:r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4FBF14-39B9-71CE-01B2-9758DB4FD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spcBef>
                <a:spcPts val="1000"/>
              </a:spcBef>
            </a:pPr>
            <a:r>
              <a:rPr lang="cs-CZ" sz="3600" b="1" dirty="0">
                <a:latin typeface="Aptos"/>
              </a:rPr>
              <a:t>Zpráva o putování za pravdou Boží a pamětí bojovníků Kristových</a:t>
            </a:r>
            <a:endParaRPr lang="cs-CZ" sz="3600" dirty="0">
              <a:latin typeface="Aptos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AF4232-1C12-69BF-7687-AF95E99ED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buNone/>
            </a:pPr>
            <a:r>
              <a:rPr lang="cs-CZ" dirty="0"/>
              <a:t>Léta Páně dvoutisícího dvacátého pátého, v měsíci listopadu, v dny dva, vydali se studenti gymnázia, vedení hejtmany Oklešťkem a </a:t>
            </a:r>
            <a:r>
              <a:rPr lang="cs-CZ" err="1"/>
              <a:t>Huliciusovou</a:t>
            </a:r>
            <a:r>
              <a:rPr lang="cs-CZ" dirty="0"/>
              <a:t>, na cestu poznání, aby se přiučili o zápasech víry, spravedlnosti a svobody, jež vedli naši předkové v časech husitských.</a:t>
            </a:r>
            <a:endParaRPr lang="cs-CZ"/>
          </a:p>
          <a:p>
            <a:pPr marL="0" indent="0">
              <a:buNone/>
            </a:pPr>
            <a:endParaRPr lang="cs-CZ" sz="1200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6033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FDFCEF-A763-CA3C-FAFD-EBD523516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3600" b="1" dirty="0">
                <a:latin typeface="Aptos"/>
              </a:rPr>
              <a:t>Den první – Tábor, město vyvolené</a:t>
            </a:r>
            <a:endParaRPr lang="cs-CZ" sz="3600" dirty="0">
              <a:latin typeface="Aptos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99134BE-B522-C65C-3D42-574D0351F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cs-CZ" dirty="0"/>
              <a:t>Za ranního svitu dorazili poutníci do města Tábora, kteréžto bylo v dobách minulých sídlem bratří Božích bojovníků. Tam vstoupili do muzea Husitského, kde jim byl předložen výklad o životě, víře a boji těch, kteří se postavili proti zkaženosti církve a mocným tohoto světa. Program nesl jméno </a:t>
            </a:r>
            <a:r>
              <a:rPr lang="cs-CZ" b="1" dirty="0"/>
              <a:t>Boží bojovníci</a:t>
            </a:r>
            <a:r>
              <a:rPr lang="cs-CZ" dirty="0"/>
              <a:t>, a skrze něj byli studenti uvedeni do ducha husitského hnutí, poznali zbraně, oděvy i myšlenky, jež vedly k proměně země české.</a:t>
            </a:r>
            <a:endParaRPr lang="en-US" dirty="0"/>
          </a:p>
          <a:p>
            <a:pPr marL="0" indent="0" algn="ctr">
              <a:buNone/>
            </a:pPr>
            <a:r>
              <a:rPr lang="cs-CZ" dirty="0"/>
              <a:t>Poté sestoupili do </a:t>
            </a:r>
            <a:r>
              <a:rPr lang="cs-CZ" b="1" dirty="0"/>
              <a:t>Táborského podzemí</a:t>
            </a:r>
            <a:r>
              <a:rPr lang="cs-CZ" dirty="0"/>
              <a:t>, kde kráčeli temnými chodbami, jež pamatují kroky bratří, kteří v skrytosti plánovali obranu víry pravé. Tam se jim zjevila tíha dějin, jež se v kameni a chladu zachovala.</a:t>
            </a:r>
            <a:endParaRPr lang="en-US" dirty="0"/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435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7DD108-F569-891A-93A5-CACFB1C64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Den druhý - Praha, město paměti a vzpoury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656350-F1A7-3442-394A-DDCD0EE2B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cs-CZ" dirty="0"/>
              <a:t>V den druhý, za svitu slunce nad Vltavou, putovali studenti po </a:t>
            </a:r>
            <a:r>
              <a:rPr lang="cs-CZ" b="1" dirty="0"/>
              <a:t>Starém a Novém Městě pražském</a:t>
            </a:r>
            <a:r>
              <a:rPr lang="cs-CZ" dirty="0"/>
              <a:t> hledajíce stopy husitské. Zastavili se u </a:t>
            </a:r>
            <a:r>
              <a:rPr lang="cs-CZ" b="1" dirty="0"/>
              <a:t>památníku mistra Jana Husa</a:t>
            </a:r>
            <a:r>
              <a:rPr lang="cs-CZ" dirty="0"/>
              <a:t> na Staroměstském rynku, kde jim byl připomenut jeho odvážný hlas proti nepravostem, jenž jej dovedl až na hranici v Kostnici.</a:t>
            </a:r>
          </a:p>
          <a:p>
            <a:pPr marL="0" indent="0" algn="ctr">
              <a:buNone/>
            </a:pPr>
            <a:r>
              <a:rPr lang="cs-CZ" dirty="0"/>
              <a:t>Dále navštívili </a:t>
            </a:r>
            <a:r>
              <a:rPr lang="cs-CZ" b="1" dirty="0"/>
              <a:t>chrám Panny Marie Sněžné</a:t>
            </a:r>
            <a:r>
              <a:rPr lang="cs-CZ" dirty="0"/>
              <a:t>, kde se jim otevřela historie duchovní a architektonická, a </a:t>
            </a:r>
            <a:r>
              <a:rPr lang="cs-CZ" b="1" dirty="0"/>
              <a:t>kostel svatého Štěpána</a:t>
            </a:r>
            <a:r>
              <a:rPr lang="cs-CZ" dirty="0"/>
              <a:t>, jenž pamatuje časy bouřlivé. Před </a:t>
            </a:r>
            <a:r>
              <a:rPr lang="cs-CZ" b="1" dirty="0"/>
              <a:t>Novoměstskou radnicí</a:t>
            </a:r>
            <a:r>
              <a:rPr lang="cs-CZ" dirty="0"/>
              <a:t> vyslechli výklad o její stavbě, úřadech i události památné – </a:t>
            </a:r>
            <a:r>
              <a:rPr lang="cs-CZ" b="1" dirty="0"/>
              <a:t>první pražské defenestraci</a:t>
            </a:r>
            <a:r>
              <a:rPr lang="cs-CZ" dirty="0"/>
              <a:t>, kdy lid povstal proti svévolné moci.</a:t>
            </a:r>
          </a:p>
          <a:p>
            <a:pPr marL="0" indent="0" algn="ctr">
              <a:buNone/>
            </a:pPr>
            <a:r>
              <a:rPr lang="cs-CZ" dirty="0"/>
              <a:t>Na závěr vystoupili na </a:t>
            </a:r>
            <a:r>
              <a:rPr lang="cs-CZ" b="1" dirty="0"/>
              <a:t>věž radnice</a:t>
            </a:r>
            <a:r>
              <a:rPr lang="cs-CZ" dirty="0"/>
              <a:t>, odkud shlédli na město, jež bylo svědkem mnoha bojů, nadějí i proměn. Tam se jim otevřel pohled nejen na Prahu, ale i na dědictví, jež jim bylo svěřeno.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37993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E85FC6-F004-8B7F-FAF9-F693EAE89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Závěrem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1D1270-F25E-745E-5B02-20F9E6CF4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cs-CZ" dirty="0"/>
              <a:t>Tato pouť byla nejen cestou tělesnou, ale i duchovní. Studenti poznali, že husitství není jen kapitolou v knize, ale živým svědectvím o odvaze, víře a touze po spravedlnosti. Nechť jim tato zkušenost slouží jako světlo na cestě poznání a občanské odpovědnosti.</a:t>
            </a:r>
            <a:endParaRPr lang="en-US"/>
          </a:p>
          <a:p>
            <a:pPr marL="0" indent="0" algn="ctr">
              <a:buNone/>
            </a:pPr>
            <a:r>
              <a:rPr lang="cs-CZ" dirty="0"/>
              <a:t>Morem zasažení nešťastníci, kterým nebylo prozřetelností dáno se projektu účastnit, vypracovali, v bázni Boží, list pracovní.</a:t>
            </a:r>
          </a:p>
        </p:txBody>
      </p:sp>
    </p:spTree>
    <p:extLst>
      <p:ext uri="{BB962C8B-B14F-4D97-AF65-F5344CB8AC3E}">
        <p14:creationId xmlns:p14="http://schemas.microsoft.com/office/powerpoint/2010/main" val="1593830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sah 3" descr="Obsah obrázku nářadí, zbraň, Starožitné nářadí, Chladná zbraň&#10;&#10;Obsah generovaný pomocí AI může být nesprávný.">
            <a:extLst>
              <a:ext uri="{FF2B5EF4-FFF2-40B4-BE49-F238E27FC236}">
                <a16:creationId xmlns:a16="http://schemas.microsoft.com/office/drawing/2014/main" id="{E25D52A7-18F9-D283-F54D-69DF9F6438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4D01B5-DBCE-BAF2-C596-DD8A029CF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3600">
                <a:solidFill>
                  <a:schemeClr val="tx1">
                    <a:lumMod val="85000"/>
                    <a:lumOff val="15000"/>
                  </a:schemeClr>
                </a:solidFill>
              </a:rPr>
              <a:t>Svědectví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441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oblečení, Lidská tvář, osoba, úsměv&#10;&#10;Obsah generovaný pomocí AI může být nesprávný.">
            <a:extLst>
              <a:ext uri="{FF2B5EF4-FFF2-40B4-BE49-F238E27FC236}">
                <a16:creationId xmlns:a16="http://schemas.microsoft.com/office/drawing/2014/main" id="{B51AA28C-3D9B-AF5F-1FC2-E34319992C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7000" y="1497962"/>
            <a:ext cx="6857999" cy="386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62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oblečení, osoba, boty, Lidská tvář&#10;&#10;Obsah generovaný pomocí AI může být nesprávný.">
            <a:extLst>
              <a:ext uri="{FF2B5EF4-FFF2-40B4-BE49-F238E27FC236}">
                <a16:creationId xmlns:a16="http://schemas.microsoft.com/office/drawing/2014/main" id="{FC2A221C-AFB9-4361-A805-9083F9821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3" y="0"/>
            <a:ext cx="12177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20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muž, zeď, přeprava, oblečení&#10;&#10;Obsah generovaný pomocí AI může být nesprávný.">
            <a:extLst>
              <a:ext uri="{FF2B5EF4-FFF2-40B4-BE49-F238E27FC236}">
                <a16:creationId xmlns:a16="http://schemas.microsoft.com/office/drawing/2014/main" id="{EC5A8650-141A-6D18-4114-129F82601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3" y="0"/>
            <a:ext cx="12177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09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oblečení, osoba, džínsy, boty&#10;&#10;Obsah generovaný pomocí AI může být nesprávný.">
            <a:extLst>
              <a:ext uri="{FF2B5EF4-FFF2-40B4-BE49-F238E27FC236}">
                <a16:creationId xmlns:a16="http://schemas.microsoft.com/office/drawing/2014/main" id="{F89CECBA-666B-E1A6-8064-602CB5415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638" y="0"/>
            <a:ext cx="10202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35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boty, oblečení, lidé, loď&#10;&#10;Obsah generovaný pomocí AI může být nesprávný.">
            <a:extLst>
              <a:ext uri="{FF2B5EF4-FFF2-40B4-BE49-F238E27FC236}">
                <a16:creationId xmlns:a16="http://schemas.microsoft.com/office/drawing/2014/main" id="{1449E4B1-F2B1-AA4B-93D8-C90997F51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189" y="0"/>
            <a:ext cx="9113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066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osoba, úsměv, oblečení, zeď&#10;&#10;Obsah generovaný pomocí AI může být nesprávný.">
            <a:extLst>
              <a:ext uri="{FF2B5EF4-FFF2-40B4-BE49-F238E27FC236}">
                <a16:creationId xmlns:a16="http://schemas.microsoft.com/office/drawing/2014/main" id="{CD1EFF3D-3FFF-0BE8-86B2-AF1562422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678" y="0"/>
            <a:ext cx="51606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92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oblečení, osoba, zeď, interiér&#10;&#10;Obsah generovaný pomocí AI může být nesprávný.">
            <a:extLst>
              <a:ext uri="{FF2B5EF4-FFF2-40B4-BE49-F238E27FC236}">
                <a16:creationId xmlns:a16="http://schemas.microsoft.com/office/drawing/2014/main" id="{F3C733A3-83D7-5B2E-59BE-B10D6F2A6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678" y="0"/>
            <a:ext cx="51606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09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oblečení, muž, osoba, interiér&#10;&#10;Obsah generovaný pomocí AI může být nesprávný.">
            <a:extLst>
              <a:ext uri="{FF2B5EF4-FFF2-40B4-BE49-F238E27FC236}">
                <a16:creationId xmlns:a16="http://schemas.microsoft.com/office/drawing/2014/main" id="{14E5A985-950A-FC5A-C95D-F3A0BC3B5F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5850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celář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413</Words>
  <Application>Microsoft Macintosh PowerPoint</Application>
  <PresentationFormat>Širokoúhlá obrazovka</PresentationFormat>
  <Paragraphs>15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Motiv systému Office</vt:lpstr>
      <vt:lpstr>PROJEKT HUSITSTVÍ</vt:lpstr>
      <vt:lpstr>Zpráva o putování za pravdou Boží a pamětí bojovníků Kristových</vt:lpstr>
      <vt:lpstr>Den první – Tábor, město vyvolené</vt:lpstr>
      <vt:lpstr>Den druhý - Praha, město paměti a vzpoury</vt:lpstr>
      <vt:lpstr>Závěrem</vt:lpstr>
      <vt:lpstr>Svědectví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Denisa Neubauerová</dc:creator>
  <cp:lastModifiedBy>Martin Sourada</cp:lastModifiedBy>
  <cp:revision>89</cp:revision>
  <dcterms:created xsi:type="dcterms:W3CDTF">2025-11-07T09:33:15Z</dcterms:created>
  <dcterms:modified xsi:type="dcterms:W3CDTF">2026-01-05T06:25:02Z</dcterms:modified>
</cp:coreProperties>
</file>