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3" r:id="rId5"/>
    <p:sldId id="259" r:id="rId6"/>
    <p:sldId id="260" r:id="rId7"/>
    <p:sldId id="261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130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5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7285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610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757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498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379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430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859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718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5787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3A43DF-04A3-4662-88CA-28FDED1CFC09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425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5" descr="Obsah obrázku obloha, budova, mrak, venku&#10;&#10;Popis se vygeneroval automaticky.">
            <a:extLst>
              <a:ext uri="{FF2B5EF4-FFF2-40B4-BE49-F238E27FC236}">
                <a16:creationId xmlns:a16="http://schemas.microsoft.com/office/drawing/2014/main" id="{0740C4E8-8888-6034-B8F1-36E2F8B334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5413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FF"/>
                </a:solidFill>
                <a:latin typeface="Comic Sans MS"/>
              </a:rPr>
              <a:t>Exkurze</a:t>
            </a:r>
            <a:r>
              <a:rPr lang="cs-CZ" dirty="0">
                <a:solidFill>
                  <a:srgbClr val="FFFFFF"/>
                </a:solidFill>
              </a:rPr>
              <a:t> </a:t>
            </a:r>
            <a:r>
              <a:rPr lang="cs-CZ" dirty="0">
                <a:solidFill>
                  <a:srgbClr val="FFFFFF"/>
                </a:solidFill>
                <a:latin typeface="Comic Sans MS"/>
              </a:rPr>
              <a:t>do</a:t>
            </a:r>
            <a:r>
              <a:rPr lang="cs-CZ" dirty="0">
                <a:solidFill>
                  <a:srgbClr val="FFFFFF"/>
                </a:solidFill>
              </a:rPr>
              <a:t> </a:t>
            </a:r>
            <a:r>
              <a:rPr lang="cs-CZ" dirty="0" err="1">
                <a:solidFill>
                  <a:srgbClr val="FFFFFF"/>
                </a:solidFill>
                <a:latin typeface="Comic Sans MS"/>
              </a:rPr>
              <a:t>Techmánie</a:t>
            </a:r>
            <a:endParaRPr lang="cs-CZ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err="1">
                <a:solidFill>
                  <a:srgbClr val="FFFFFF"/>
                </a:solidFill>
                <a:latin typeface="Comic Sans MS"/>
              </a:rPr>
              <a:t>Štoláci</a:t>
            </a:r>
            <a:endParaRPr lang="cs-CZ">
              <a:solidFill>
                <a:srgbClr val="FFFFFF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799523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BB86B63-E90D-A15F-09DF-96BB52E0D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cs-CZ">
                <a:latin typeface="Comic Sans MS"/>
              </a:rPr>
              <a:t>Příjezd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9628ACF-8C21-5020-4D2E-98EF2342A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82589"/>
            <a:ext cx="3816096" cy="369437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cs-CZ" sz="2000" dirty="0">
                <a:latin typeface="Comic Sans MS"/>
              </a:rPr>
              <a:t>Z Hlavního nádraží v 8:25 vlakem Západní expres IC 564</a:t>
            </a:r>
          </a:p>
          <a:p>
            <a:r>
              <a:rPr lang="cs-CZ" sz="2000" dirty="0">
                <a:latin typeface="Comic Sans MS"/>
              </a:rPr>
              <a:t>Vlak se 2x křížil s jiným vlakem.</a:t>
            </a:r>
          </a:p>
          <a:p>
            <a:r>
              <a:rPr lang="cs-CZ" sz="2000" dirty="0">
                <a:latin typeface="Comic Sans MS"/>
              </a:rPr>
              <a:t>Z nádraží v Plzni jsme si udělali procházku až do </a:t>
            </a:r>
            <a:r>
              <a:rPr lang="cs-CZ" sz="2000" dirty="0" err="1">
                <a:latin typeface="Comic Sans MS"/>
              </a:rPr>
              <a:t>Techmánie</a:t>
            </a:r>
            <a:r>
              <a:rPr lang="cs-CZ" sz="2000" dirty="0">
                <a:latin typeface="Comic Sans MS"/>
              </a:rPr>
              <a:t> (cca 30 minut).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EE03A09-A9E7-F22B-99E6-569CCB4E79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99" r="-1" b="-1"/>
          <a:stretch/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4" name="Obrázek 3" descr="Obsah obrázku venku, přeprava, železnice, obloha&#10;&#10;Popis se vygeneroval automaticky.">
            <a:extLst>
              <a:ext uri="{FF2B5EF4-FFF2-40B4-BE49-F238E27FC236}">
                <a16:creationId xmlns:a16="http://schemas.microsoft.com/office/drawing/2014/main" id="{4C8795EC-A47F-0F31-0DBD-2657300006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6247" b="2503"/>
          <a:stretch/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52588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7E61539-AC14-575D-6649-89684118D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cs-CZ" sz="5400">
                <a:latin typeface="Comic Sans MS"/>
              </a:rPr>
              <a:t>Hlavní program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75DFAD-9A36-6D09-732F-749101AC6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latin typeface="Comic Sans MS"/>
              </a:rPr>
              <a:t>Po </a:t>
            </a:r>
            <a:r>
              <a:rPr lang="en-US" sz="2000" dirty="0" err="1">
                <a:latin typeface="Comic Sans MS"/>
              </a:rPr>
              <a:t>celou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dobu</a:t>
            </a:r>
            <a:r>
              <a:rPr lang="en-US" sz="2000" dirty="0">
                <a:latin typeface="Comic Sans MS"/>
              </a:rPr>
              <a:t>  </a:t>
            </a:r>
            <a:r>
              <a:rPr lang="en-US" sz="2000" dirty="0" err="1">
                <a:latin typeface="Comic Sans MS"/>
              </a:rPr>
              <a:t>nás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doprovázeli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profesoři</a:t>
            </a:r>
            <a:r>
              <a:rPr lang="en-US" sz="2000" dirty="0">
                <a:latin typeface="Comic Sans MS"/>
              </a:rPr>
              <a:t>: Martin Mikuláš (</a:t>
            </a:r>
            <a:r>
              <a:rPr lang="en-US" sz="2000" dirty="0" err="1">
                <a:latin typeface="Comic Sans MS"/>
              </a:rPr>
              <a:t>kapitán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výpravy</a:t>
            </a:r>
            <a:r>
              <a:rPr lang="en-US" sz="2000" dirty="0">
                <a:latin typeface="Comic Sans MS"/>
              </a:rPr>
              <a:t>), Tomáš Vlasák (</a:t>
            </a:r>
            <a:r>
              <a:rPr lang="en-US" sz="2000" dirty="0" err="1">
                <a:latin typeface="Comic Sans MS"/>
              </a:rPr>
              <a:t>zprostředkovávač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fyzikálních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zajímavostí</a:t>
            </a:r>
            <a:r>
              <a:rPr lang="en-US" sz="2000" dirty="0">
                <a:latin typeface="Comic Sans MS"/>
              </a:rPr>
              <a:t>) a Václav </a:t>
            </a:r>
            <a:r>
              <a:rPr lang="en-US" sz="2000" dirty="0" err="1">
                <a:latin typeface="Comic Sans MS"/>
              </a:rPr>
              <a:t>Jára</a:t>
            </a:r>
            <a:r>
              <a:rPr lang="en-US" sz="2000" dirty="0">
                <a:latin typeface="Comic Sans MS"/>
              </a:rPr>
              <a:t> (</a:t>
            </a:r>
            <a:r>
              <a:rPr lang="cs-CZ" sz="2000" dirty="0">
                <a:latin typeface="Comic Sans MS"/>
              </a:rPr>
              <a:t>n</a:t>
            </a:r>
            <a:r>
              <a:rPr lang="en-US" sz="2000" dirty="0" err="1">
                <a:latin typeface="Comic Sans MS"/>
              </a:rPr>
              <a:t>avigátor</a:t>
            </a:r>
            <a:r>
              <a:rPr lang="en-US" sz="2000" dirty="0">
                <a:latin typeface="Comic Sans MS"/>
              </a:rPr>
              <a:t> a </a:t>
            </a:r>
            <a:r>
              <a:rPr lang="en-US" sz="2000" dirty="0" err="1">
                <a:latin typeface="Comic Sans MS"/>
              </a:rPr>
              <a:t>ochránce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skupiny</a:t>
            </a:r>
            <a:r>
              <a:rPr lang="en-US" sz="2000" dirty="0">
                <a:latin typeface="Comic Sans MS"/>
              </a:rPr>
              <a:t>)</a:t>
            </a:r>
          </a:p>
          <a:p>
            <a:r>
              <a:rPr lang="en-US" sz="2000" dirty="0" err="1">
                <a:latin typeface="Comic Sans MS"/>
              </a:rPr>
              <a:t>Celá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exkurze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trvala</a:t>
            </a:r>
            <a:r>
              <a:rPr lang="en-US" sz="2000" dirty="0">
                <a:latin typeface="Comic Sans MS"/>
              </a:rPr>
              <a:t> 6 </a:t>
            </a:r>
            <a:r>
              <a:rPr lang="en-US" sz="2000" dirty="0" err="1">
                <a:latin typeface="Comic Sans MS"/>
              </a:rPr>
              <a:t>hodin</a:t>
            </a:r>
            <a:r>
              <a:rPr lang="en-US" sz="2000" dirty="0">
                <a:latin typeface="Comic Sans MS"/>
              </a:rPr>
              <a:t> (</a:t>
            </a:r>
            <a:r>
              <a:rPr lang="en-US" sz="2000" dirty="0" err="1">
                <a:latin typeface="Comic Sans MS"/>
              </a:rPr>
              <a:t>vše</a:t>
            </a:r>
            <a:r>
              <a:rPr lang="en-US" sz="2000" dirty="0">
                <a:latin typeface="Comic Sans MS"/>
              </a:rPr>
              <a:t> se </a:t>
            </a:r>
            <a:r>
              <a:rPr lang="en-US" sz="2000" dirty="0" err="1">
                <a:latin typeface="Comic Sans MS"/>
              </a:rPr>
              <a:t>zvládlo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důkladně</a:t>
            </a:r>
            <a:r>
              <a:rPr lang="en-US" sz="2000" dirty="0">
                <a:latin typeface="Comic Sans MS"/>
              </a:rPr>
              <a:t> a </a:t>
            </a:r>
            <a:r>
              <a:rPr lang="en-US" sz="2000" dirty="0" err="1">
                <a:latin typeface="Comic Sans MS"/>
              </a:rPr>
              <a:t>detailně</a:t>
            </a:r>
            <a:r>
              <a:rPr lang="en-US" sz="2000" dirty="0">
                <a:latin typeface="Comic Sans MS"/>
              </a:rPr>
              <a:t> </a:t>
            </a:r>
            <a:r>
              <a:rPr lang="cs-CZ" sz="2000" dirty="0">
                <a:latin typeface="Comic Sans MS"/>
              </a:rPr>
              <a:t>z</a:t>
            </a:r>
            <a:r>
              <a:rPr lang="en-US" sz="2000" dirty="0" err="1">
                <a:latin typeface="Comic Sans MS"/>
              </a:rPr>
              <a:t>hlédnout</a:t>
            </a:r>
            <a:r>
              <a:rPr lang="en-US" sz="2000" dirty="0">
                <a:latin typeface="Comic Sans MS"/>
              </a:rPr>
              <a:t> a </a:t>
            </a:r>
            <a:r>
              <a:rPr lang="cs-CZ" sz="2000" dirty="0">
                <a:latin typeface="Comic Sans MS"/>
              </a:rPr>
              <a:t>měli jsme možnost </a:t>
            </a:r>
            <a:r>
              <a:rPr lang="en-US" sz="2000" dirty="0" err="1">
                <a:latin typeface="Comic Sans MS"/>
              </a:rPr>
              <a:t>vyzkoušet</a:t>
            </a:r>
            <a:r>
              <a:rPr lang="en-US" sz="2000" dirty="0">
                <a:latin typeface="Comic Sans MS"/>
              </a:rPr>
              <a:t> </a:t>
            </a:r>
            <a:r>
              <a:rPr lang="cs-CZ" sz="2000" dirty="0">
                <a:latin typeface="Comic Sans MS"/>
              </a:rPr>
              <a:t>si </a:t>
            </a:r>
            <a:r>
              <a:rPr lang="en-US" sz="2000" dirty="0" err="1">
                <a:latin typeface="Comic Sans MS"/>
              </a:rPr>
              <a:t>všechny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pokusy</a:t>
            </a:r>
            <a:r>
              <a:rPr lang="en-US" sz="2000" dirty="0">
                <a:latin typeface="Comic Sans MS"/>
              </a:rPr>
              <a:t>)</a:t>
            </a:r>
          </a:p>
          <a:p>
            <a:endParaRPr lang="en-US" sz="2000" dirty="0">
              <a:latin typeface="Comic Sans MS"/>
            </a:endParaRPr>
          </a:p>
        </p:txBody>
      </p:sp>
      <p:pic>
        <p:nvPicPr>
          <p:cNvPr id="5" name="Obrázek 4" descr="Obsah obrázku Lidská tvář, oblečení, osoba, úsměv&#10;&#10;Popis se vygeneroval automaticky.">
            <a:extLst>
              <a:ext uri="{FF2B5EF4-FFF2-40B4-BE49-F238E27FC236}">
                <a16:creationId xmlns:a16="http://schemas.microsoft.com/office/drawing/2014/main" id="{322D801C-CED4-317D-9373-4CB86A7FB4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206" r="9567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19851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Obrázek 19" descr="Obsah obrázku přeprava, vozidlo, kolo, Pozemní vozidlo&#10;&#10;Popis se vygeneroval automaticky.">
            <a:extLst>
              <a:ext uri="{FF2B5EF4-FFF2-40B4-BE49-F238E27FC236}">
                <a16:creationId xmlns:a16="http://schemas.microsoft.com/office/drawing/2014/main" id="{8CB79D99-AE44-C9D6-54C7-82EB5CDCAA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61" r="6293" b="4"/>
          <a:stretch/>
        </p:blipFill>
        <p:spPr>
          <a:xfrm>
            <a:off x="20" y="10"/>
            <a:ext cx="2970445" cy="3383269"/>
          </a:xfrm>
          <a:prstGeom prst="rect">
            <a:avLst/>
          </a:prstGeom>
        </p:spPr>
      </p:pic>
      <p:pic>
        <p:nvPicPr>
          <p:cNvPr id="17" name="Obrázek 16" descr="Obsah obrázku Obdélník, text, snímek obrazovky, zeď&#10;&#10;Popis se vygeneroval automaticky.">
            <a:extLst>
              <a:ext uri="{FF2B5EF4-FFF2-40B4-BE49-F238E27FC236}">
                <a16:creationId xmlns:a16="http://schemas.microsoft.com/office/drawing/2014/main" id="{D6050634-FE8E-7A90-3EE9-B760CA4CEE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66" r="9515" b="5"/>
          <a:stretch/>
        </p:blipFill>
        <p:spPr>
          <a:xfrm rot="5400000">
            <a:off x="2866549" y="206406"/>
            <a:ext cx="3383278" cy="2970465"/>
          </a:xfrm>
          <a:prstGeom prst="rect">
            <a:avLst/>
          </a:prstGeom>
        </p:spPr>
      </p:pic>
      <p:pic>
        <p:nvPicPr>
          <p:cNvPr id="18" name="Obrázek 17" descr="Obsah obrázku oblečení, osoba, umění&#10;&#10;Popis se vygeneroval automaticky.">
            <a:extLst>
              <a:ext uri="{FF2B5EF4-FFF2-40B4-BE49-F238E27FC236}">
                <a16:creationId xmlns:a16="http://schemas.microsoft.com/office/drawing/2014/main" id="{26BD6E96-737C-3B0A-57BE-107DF38E086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21" r="12195"/>
          <a:stretch/>
        </p:blipFill>
        <p:spPr>
          <a:xfrm rot="5400000">
            <a:off x="5940170" y="205739"/>
            <a:ext cx="3383278" cy="2971800"/>
          </a:xfrm>
          <a:prstGeom prst="rect">
            <a:avLst/>
          </a:prstGeom>
        </p:spPr>
      </p:pic>
      <p:pic>
        <p:nvPicPr>
          <p:cNvPr id="16" name="Zástupný obsah 15" descr="Obsah obrázku text, monitor, Zobrazovací zařízení, LCD panel&#10;&#10;Popis se vygeneroval automaticky.">
            <a:extLst>
              <a:ext uri="{FF2B5EF4-FFF2-40B4-BE49-F238E27FC236}">
                <a16:creationId xmlns:a16="http://schemas.microsoft.com/office/drawing/2014/main" id="{54CDCB6A-270A-6541-F7BA-3618D6B523B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615"/>
          <a:stretch/>
        </p:blipFill>
        <p:spPr>
          <a:xfrm rot="5400000">
            <a:off x="9014461" y="205739"/>
            <a:ext cx="3383278" cy="2971800"/>
          </a:xfrm>
          <a:prstGeom prst="rect">
            <a:avLst/>
          </a:prstGeom>
        </p:spPr>
      </p:pic>
      <p:pic>
        <p:nvPicPr>
          <p:cNvPr id="19" name="Obrázek 18" descr="Obsah obrázku oblečení, muž, osoba, boty&#10;&#10;Popis se vygeneroval automaticky.">
            <a:extLst>
              <a:ext uri="{FF2B5EF4-FFF2-40B4-BE49-F238E27FC236}">
                <a16:creationId xmlns:a16="http://schemas.microsoft.com/office/drawing/2014/main" id="{A35FC800-9AA0-9C81-7C34-7DEFCEDDBAA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0703" r="-1" b="14666"/>
          <a:stretch/>
        </p:blipFill>
        <p:spPr>
          <a:xfrm>
            <a:off x="-1018" y="3474720"/>
            <a:ext cx="6044438" cy="338328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383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4F0B515-B3D2-7672-5D8D-7DF596E66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933" y="3982152"/>
            <a:ext cx="5193748" cy="22830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7200" err="1">
                <a:solidFill>
                  <a:srgbClr val="FFFFFF"/>
                </a:solidFill>
                <a:latin typeface="Comic Sans MS"/>
              </a:rPr>
              <a:t>Fotky</a:t>
            </a:r>
            <a:r>
              <a:rPr lang="en-US" sz="7200">
                <a:solidFill>
                  <a:srgbClr val="FFFFFF"/>
                </a:solidFill>
                <a:latin typeface="Comic Sans MS"/>
              </a:rPr>
              <a:t> z </a:t>
            </a:r>
            <a:r>
              <a:rPr lang="en-US" sz="7200" err="1">
                <a:solidFill>
                  <a:srgbClr val="FFFFFF"/>
                </a:solidFill>
                <a:latin typeface="Comic Sans MS"/>
              </a:rPr>
              <a:t>Techmánie</a:t>
            </a:r>
            <a:endParaRPr lang="en-US" sz="7200" kern="1200">
              <a:solidFill>
                <a:srgbClr val="FFFFFF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7928227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1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AE2698D-0C9C-5235-885C-8B2C8779F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5" y="609600"/>
            <a:ext cx="3595678" cy="1330839"/>
          </a:xfrm>
        </p:spPr>
        <p:txBody>
          <a:bodyPr>
            <a:normAutofit/>
          </a:bodyPr>
          <a:lstStyle/>
          <a:p>
            <a:r>
              <a:rPr lang="cs-CZ">
                <a:latin typeface="Comic Sans MS"/>
              </a:rPr>
              <a:t>Obědová pauza</a:t>
            </a:r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C5DF7AFD-C5EC-02B0-56CD-5CA593605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3158741" cy="390858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000" dirty="0">
                <a:latin typeface="Comic Sans MS"/>
              </a:rPr>
              <a:t> </a:t>
            </a:r>
            <a:r>
              <a:rPr lang="en-US" sz="2000" dirty="0" err="1">
                <a:latin typeface="Comic Sans MS"/>
              </a:rPr>
              <a:t>Dí</a:t>
            </a:r>
            <a:r>
              <a:rPr lang="en-US" sz="2000" dirty="0">
                <a:latin typeface="Comic Sans MS"/>
              </a:rPr>
              <a:t>​</a:t>
            </a:r>
            <a:r>
              <a:rPr lang="en-US" sz="2000" dirty="0" err="1">
                <a:latin typeface="Comic Sans MS"/>
              </a:rPr>
              <a:t>ky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našim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profesorům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jsme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měli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možnost</a:t>
            </a:r>
            <a:r>
              <a:rPr lang="en-US" sz="2000" dirty="0">
                <a:latin typeface="Comic Sans MS"/>
              </a:rPr>
              <a:t> se </a:t>
            </a:r>
            <a:r>
              <a:rPr lang="en-US" sz="2000" dirty="0" err="1">
                <a:latin typeface="Comic Sans MS"/>
              </a:rPr>
              <a:t>naobědvat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přímo</a:t>
            </a:r>
            <a:r>
              <a:rPr lang="en-US" sz="2000" dirty="0">
                <a:latin typeface="Comic Sans MS"/>
              </a:rPr>
              <a:t> v </a:t>
            </a:r>
            <a:r>
              <a:rPr lang="en-US" sz="2000" dirty="0" err="1">
                <a:latin typeface="Comic Sans MS"/>
              </a:rPr>
              <a:t>objektu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Techmánie</a:t>
            </a:r>
            <a:r>
              <a:rPr lang="cs-CZ" sz="2000" dirty="0">
                <a:latin typeface="Comic Sans MS"/>
              </a:rPr>
              <a:t>.</a:t>
            </a:r>
            <a:endParaRPr lang="en-US" sz="2000" dirty="0">
              <a:latin typeface="Comic Sans MS"/>
            </a:endParaRPr>
          </a:p>
          <a:p>
            <a:r>
              <a:rPr lang="en-US" sz="2000" dirty="0">
                <a:latin typeface="Comic Sans MS"/>
              </a:rPr>
              <a:t>K </a:t>
            </a:r>
            <a:r>
              <a:rPr lang="en-US" sz="2000" dirty="0" err="1">
                <a:latin typeface="Comic Sans MS"/>
              </a:rPr>
              <a:t>obědu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byl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zeleninový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vývar</a:t>
            </a:r>
            <a:r>
              <a:rPr lang="en-US" sz="2000" dirty="0">
                <a:latin typeface="Comic Sans MS"/>
              </a:rPr>
              <a:t> a </a:t>
            </a:r>
            <a:r>
              <a:rPr lang="en-US" sz="2000" dirty="0" err="1">
                <a:latin typeface="Comic Sans MS"/>
              </a:rPr>
              <a:t>jako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hlavní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chod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následoval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kuřecí</a:t>
            </a:r>
            <a:r>
              <a:rPr lang="en-US" sz="2000" dirty="0">
                <a:latin typeface="Comic Sans MS"/>
              </a:rPr>
              <a:t> steak s </a:t>
            </a:r>
            <a:r>
              <a:rPr lang="en-US" sz="2000" dirty="0" err="1">
                <a:latin typeface="Comic Sans MS"/>
              </a:rPr>
              <a:t>rýží</a:t>
            </a:r>
            <a:r>
              <a:rPr lang="en-US" sz="2000" dirty="0">
                <a:latin typeface="Comic Sans MS"/>
              </a:rPr>
              <a:t> a  UHO - </a:t>
            </a:r>
            <a:r>
              <a:rPr lang="en-US" sz="2000" dirty="0" err="1">
                <a:latin typeface="Comic Sans MS"/>
              </a:rPr>
              <a:t>univerzální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hnědá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omáčka</a:t>
            </a:r>
            <a:r>
              <a:rPr lang="cs-CZ" sz="2000" dirty="0">
                <a:latin typeface="Comic Sans MS"/>
              </a:rPr>
              <a:t>.</a:t>
            </a:r>
            <a:endParaRPr lang="en-US" sz="2000" dirty="0">
              <a:latin typeface="Comic Sans MS"/>
            </a:endParaRPr>
          </a:p>
          <a:p>
            <a:r>
              <a:rPr lang="en-US" sz="2000" dirty="0" err="1">
                <a:latin typeface="Comic Sans MS"/>
              </a:rPr>
              <a:t>Oběd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jsme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objektivně</a:t>
            </a:r>
            <a:r>
              <a:rPr lang="en-US" sz="2000" dirty="0">
                <a:latin typeface="Comic Sans MS"/>
              </a:rPr>
              <a:t> </a:t>
            </a:r>
            <a:r>
              <a:rPr lang="en-US" sz="2000" dirty="0" err="1">
                <a:latin typeface="Comic Sans MS"/>
              </a:rPr>
              <a:t>zhodnotili</a:t>
            </a:r>
            <a:r>
              <a:rPr lang="en-US" sz="2000" dirty="0">
                <a:latin typeface="Comic Sans MS"/>
              </a:rPr>
              <a:t> 8/10</a:t>
            </a:r>
            <a:r>
              <a:rPr lang="cs-CZ" sz="2000" dirty="0">
                <a:latin typeface="Comic Sans MS"/>
              </a:rPr>
              <a:t>.</a:t>
            </a:r>
            <a:endParaRPr lang="en-US" sz="2000" dirty="0">
              <a:latin typeface="Comic Sans MS"/>
            </a:endParaRPr>
          </a:p>
        </p:txBody>
      </p:sp>
      <p:pic>
        <p:nvPicPr>
          <p:cNvPr id="3" name="Obrázek 2" descr="Restaurace Techmania | Techmania Science Center">
            <a:extLst>
              <a:ext uri="{FF2B5EF4-FFF2-40B4-BE49-F238E27FC236}">
                <a16:creationId xmlns:a16="http://schemas.microsoft.com/office/drawing/2014/main" id="{3C9962E3-C34C-2F4A-047D-006A251C31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461" r="8033" b="-2"/>
          <a:stretch/>
        </p:blipFill>
        <p:spPr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52442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064E958-37C8-C9CB-E81D-8C7B7DCB4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err="1">
                <a:latin typeface="Comic Sans MS"/>
              </a:rPr>
              <a:t>Odjezd</a:t>
            </a:r>
            <a:endParaRPr lang="en-US" sz="3400">
              <a:latin typeface="Comic Sans M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Zástupný obsah 18">
            <a:extLst>
              <a:ext uri="{FF2B5EF4-FFF2-40B4-BE49-F238E27FC236}">
                <a16:creationId xmlns:a16="http://schemas.microsoft.com/office/drawing/2014/main" id="{7A580456-E7F4-45E9-E7EA-6DA9CF3D3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79" y="2688336"/>
            <a:ext cx="4498848" cy="35844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z="2000" dirty="0">
                <a:latin typeface="Comic Sans MS"/>
              </a:rPr>
              <a:t>Zpět z Plzně do Prahy jsme se opět vydali vlakem v 17:00.</a:t>
            </a:r>
          </a:p>
          <a:p>
            <a:r>
              <a:rPr lang="cs-CZ" sz="2000" dirty="0">
                <a:latin typeface="Comic Sans MS"/>
              </a:rPr>
              <a:t>Ve vlaku nás čekal menší problém s rezervovanými sedadly, jelikož lidé ze zahraničí omylem obsadili naše místa (pan profesor Mikuláš to ale rázně vyřešil).</a:t>
            </a:r>
          </a:p>
          <a:p>
            <a:r>
              <a:rPr lang="cs-CZ" sz="2000" dirty="0">
                <a:latin typeface="Comic Sans MS"/>
              </a:rPr>
              <a:t>V Praze jsme vystoupili okolo 18:25, rozloučili jsme se a vydali se zpátky do svých domovů.</a:t>
            </a:r>
          </a:p>
        </p:txBody>
      </p:sp>
      <p:pic>
        <p:nvPicPr>
          <p:cNvPr id="4" name="Obrázek 3" descr="České dráhy v nové kampani lákají k cestování do zahraničí | RAILTARGET">
            <a:extLst>
              <a:ext uri="{FF2B5EF4-FFF2-40B4-BE49-F238E27FC236}">
                <a16:creationId xmlns:a16="http://schemas.microsoft.com/office/drawing/2014/main" id="{B04B0681-7591-6214-484D-1560EF82A7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757" r="18757"/>
          <a:stretch/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4694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7E1A92E-C9F9-6CB8-D6EA-6CC935294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cs-CZ" sz="3700" dirty="0">
                <a:latin typeface="Comic Sans MS"/>
              </a:rPr>
              <a:t>Jaké zážitky jsme si odnesli z </a:t>
            </a:r>
            <a:r>
              <a:rPr lang="cs-CZ" sz="3700" dirty="0" err="1">
                <a:latin typeface="Comic Sans MS"/>
              </a:rPr>
              <a:t>Techmánie</a:t>
            </a:r>
            <a:r>
              <a:rPr lang="cs-CZ" sz="3700" dirty="0">
                <a:latin typeface="Comic Sans MS"/>
              </a:rPr>
              <a:t>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3E312D9-8064-77C1-37B2-1B57049FC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092194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Calibri" panose="020B0604020202020204" pitchFamily="34" charset="0"/>
              <a:buChar char="-"/>
            </a:pPr>
            <a:r>
              <a:rPr lang="cs-CZ" dirty="0">
                <a:latin typeface="Comic Sans MS"/>
                <a:ea typeface="+mn-lt"/>
                <a:cs typeface="+mn-lt"/>
              </a:rPr>
              <a:t>Naučili jsme se, jak správně bagrovat písek, používat pevné a volné kladky, využívat solární energii a pochopit vznik ohnivého tornáda. Zjistili jsme, jak stavět odolné věže při zemětřesení, jak funguje převodovka, jak využít </a:t>
            </a:r>
            <a:r>
              <a:rPr lang="cs-CZ" dirty="0" err="1">
                <a:latin typeface="Comic Sans MS"/>
                <a:ea typeface="+mn-lt"/>
                <a:cs typeface="+mn-lt"/>
              </a:rPr>
              <a:t>ferrofluid</a:t>
            </a:r>
            <a:r>
              <a:rPr lang="cs-CZ" dirty="0">
                <a:latin typeface="Comic Sans MS"/>
                <a:ea typeface="+mn-lt"/>
                <a:cs typeface="+mn-lt"/>
              </a:rPr>
              <a:t> a jak na sebe působí magnetické póly.</a:t>
            </a:r>
            <a:endParaRPr lang="cs-CZ" dirty="0">
              <a:latin typeface="Comic Sans M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7B50F2A-CF74-6FBD-779D-852BE50B19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97" r="6992" b="3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4" name="Arc 13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 descr="Obsah obrázku oblečení, osoba, džínsy, boty&#10;&#10;Popis se vygeneroval automaticky.">
            <a:extLst>
              <a:ext uri="{FF2B5EF4-FFF2-40B4-BE49-F238E27FC236}">
                <a16:creationId xmlns:a16="http://schemas.microsoft.com/office/drawing/2014/main" id="{0F289C05-3FDF-07E2-73B5-5BCC510A5E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101" b="20797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50234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4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Obrázek 7" descr="Obsah obrázku text, snímek obrazovky, grafický design, design&#10;&#10;Popis se vygeneroval automaticky.">
            <a:extLst>
              <a:ext uri="{FF2B5EF4-FFF2-40B4-BE49-F238E27FC236}">
                <a16:creationId xmlns:a16="http://schemas.microsoft.com/office/drawing/2014/main" id="{F83C2903-EDDF-F185-C8B6-FDFA028BB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46" y="457201"/>
            <a:ext cx="1948023" cy="2753390"/>
          </a:xfrm>
          <a:prstGeom prst="rect">
            <a:avLst/>
          </a:prstGeom>
        </p:spPr>
      </p:pic>
      <p:pic>
        <p:nvPicPr>
          <p:cNvPr id="4" name="Zástupný obsah 3" descr="Obsah obrázku text, elektronika, snímek obrazovky&#10;&#10;Popis se vygeneroval automaticky.">
            <a:extLst>
              <a:ext uri="{FF2B5EF4-FFF2-40B4-BE49-F238E27FC236}">
                <a16:creationId xmlns:a16="http://schemas.microsoft.com/office/drawing/2014/main" id="{9BE7F1F2-E1BC-9897-E4C2-C30F0C4A2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132" y="457200"/>
            <a:ext cx="1948022" cy="2753389"/>
          </a:xfrm>
          <a:prstGeom prst="rect">
            <a:avLst/>
          </a:prstGeom>
        </p:spPr>
      </p:pic>
      <p:pic>
        <p:nvPicPr>
          <p:cNvPr id="6" name="Obrázek 5" descr="Obsah obrázku text, snímek obrazovky, grafický design, design&#10;&#10;Popis se vygeneroval automaticky.">
            <a:extLst>
              <a:ext uri="{FF2B5EF4-FFF2-40B4-BE49-F238E27FC236}">
                <a16:creationId xmlns:a16="http://schemas.microsoft.com/office/drawing/2014/main" id="{3965E7B9-7611-FC24-7E5F-35078F7FE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0566" y="457200"/>
            <a:ext cx="1948022" cy="2753389"/>
          </a:xfrm>
          <a:prstGeom prst="rect">
            <a:avLst/>
          </a:prstGeom>
        </p:spPr>
      </p:pic>
      <p:pic>
        <p:nvPicPr>
          <p:cNvPr id="7" name="Obrázek 6" descr="Obsah obrázku text, snímek obrazovky, grafický design, Tisk&#10;&#10;Popis se vygeneroval automaticky.">
            <a:extLst>
              <a:ext uri="{FF2B5EF4-FFF2-40B4-BE49-F238E27FC236}">
                <a16:creationId xmlns:a16="http://schemas.microsoft.com/office/drawing/2014/main" id="{AB73BC7E-C9C5-C664-FC01-8A9224D01A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2141" y="457200"/>
            <a:ext cx="1948022" cy="2753389"/>
          </a:xfrm>
          <a:prstGeom prst="rect">
            <a:avLst/>
          </a:prstGeom>
        </p:spPr>
      </p:pic>
      <p:pic>
        <p:nvPicPr>
          <p:cNvPr id="5" name="Obrázek 4" descr="Obsah obrázku text, snímek obrazovky&#10;&#10;Popis se vygeneroval automaticky.">
            <a:extLst>
              <a:ext uri="{FF2B5EF4-FFF2-40B4-BE49-F238E27FC236}">
                <a16:creationId xmlns:a16="http://schemas.microsoft.com/office/drawing/2014/main" id="{8A7AF42D-AD2C-2953-471B-34F5DA6607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7227" y="3429000"/>
            <a:ext cx="2084830" cy="2926078"/>
          </a:xfrm>
          <a:prstGeom prst="rect">
            <a:avLst/>
          </a:prstGeom>
        </p:spPr>
      </p:pic>
      <p:sp>
        <p:nvSpPr>
          <p:cNvPr id="27" name="Rectangle 16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34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E49431D-DD29-0EC9-A08B-12B54ED8F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1653" y="3799272"/>
            <a:ext cx="5193748" cy="637124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FFFFFF"/>
                </a:solidFill>
              </a:rPr>
              <a:t>Práce žáků ve skupinách</a:t>
            </a:r>
          </a:p>
        </p:txBody>
      </p:sp>
      <p:sp>
        <p:nvSpPr>
          <p:cNvPr id="28" name="Content Placeholder 11">
            <a:extLst>
              <a:ext uri="{FF2B5EF4-FFF2-40B4-BE49-F238E27FC236}">
                <a16:creationId xmlns:a16="http://schemas.microsoft.com/office/drawing/2014/main" id="{FD203D3C-ABD6-8EC6-E5CB-10E6A1D6A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9648" y="4519445"/>
            <a:ext cx="5490840" cy="2444880"/>
          </a:xfrm>
        </p:spPr>
        <p:txBody>
          <a:bodyPr>
            <a:normAutofit/>
          </a:bodyPr>
          <a:lstStyle/>
          <a:p>
            <a:r>
              <a:rPr lang="cs-CZ" sz="1800" dirty="0">
                <a:solidFill>
                  <a:srgbClr val="FFFFFF"/>
                </a:solidFill>
              </a:rPr>
              <a:t>Součástí projektu bylo zpracování posterů, které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ukazují</a:t>
            </a:r>
            <a:r>
              <a:rPr lang="cs-CZ" sz="1800" dirty="0">
                <a:solidFill>
                  <a:srgbClr val="FFFFFF"/>
                </a:solidFill>
              </a:rPr>
              <a:t>,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jaké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skvělé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věci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jsme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si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vyzkoušeli</a:t>
            </a:r>
            <a:r>
              <a:rPr lang="en-US" sz="1800" dirty="0">
                <a:solidFill>
                  <a:srgbClr val="FFFFFF"/>
                </a:solidFill>
              </a:rPr>
              <a:t> a </a:t>
            </a:r>
            <a:r>
              <a:rPr lang="cs-CZ" sz="1800" dirty="0">
                <a:solidFill>
                  <a:srgbClr val="FFFFFF"/>
                </a:solidFill>
              </a:rPr>
              <a:t>co všechno jsme se </a:t>
            </a:r>
            <a:r>
              <a:rPr lang="en-US" sz="1800" dirty="0" err="1">
                <a:solidFill>
                  <a:srgbClr val="FFFFFF"/>
                </a:solidFill>
              </a:rPr>
              <a:t>naučil</a:t>
            </a:r>
            <a:r>
              <a:rPr lang="cs-CZ" sz="1800" dirty="0">
                <a:solidFill>
                  <a:srgbClr val="FFFFFF"/>
                </a:solidFill>
              </a:rPr>
              <a:t>i</a:t>
            </a:r>
            <a:r>
              <a:rPr lang="en-US" sz="1800" dirty="0">
                <a:solidFill>
                  <a:srgbClr val="FFFFFF"/>
                </a:solidFill>
              </a:rPr>
              <a:t>. </a:t>
            </a:r>
            <a:r>
              <a:rPr lang="en-US" sz="1800" dirty="0" err="1">
                <a:solidFill>
                  <a:srgbClr val="FFFFFF"/>
                </a:solidFill>
              </a:rPr>
              <a:t>Také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ukazují</a:t>
            </a:r>
            <a:r>
              <a:rPr lang="cs-CZ" sz="1800" dirty="0">
                <a:solidFill>
                  <a:srgbClr val="FFFFFF"/>
                </a:solidFill>
              </a:rPr>
              <a:t>,</a:t>
            </a:r>
            <a:r>
              <a:rPr lang="en-US" sz="1800" dirty="0">
                <a:solidFill>
                  <a:srgbClr val="FFFFFF"/>
                </a:solidFill>
              </a:rPr>
              <a:t> jak </a:t>
            </a:r>
            <a:r>
              <a:rPr lang="en-US" sz="1800" dirty="0" err="1">
                <a:solidFill>
                  <a:srgbClr val="FFFFFF"/>
                </a:solidFill>
              </a:rPr>
              <a:t>zábavná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vědecká</a:t>
            </a:r>
            <a:r>
              <a:rPr lang="en-US" sz="1800" dirty="0">
                <a:solidFill>
                  <a:srgbClr val="FFFFFF"/>
                </a:solidFill>
              </a:rPr>
              <a:t> centra</a:t>
            </a:r>
            <a:r>
              <a:rPr lang="cs-CZ" sz="1800" dirty="0">
                <a:solidFill>
                  <a:srgbClr val="FFFFFF"/>
                </a:solidFill>
              </a:rPr>
              <a:t>,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jako</a:t>
            </a:r>
            <a:r>
              <a:rPr lang="en-US" sz="1800" dirty="0">
                <a:solidFill>
                  <a:srgbClr val="FFFFFF"/>
                </a:solidFill>
              </a:rPr>
              <a:t> je </a:t>
            </a:r>
            <a:r>
              <a:rPr lang="en-US" sz="1800" dirty="0" err="1">
                <a:solidFill>
                  <a:srgbClr val="FFFFFF"/>
                </a:solidFill>
              </a:rPr>
              <a:t>Techmanie</a:t>
            </a:r>
            <a:r>
              <a:rPr lang="cs-CZ" sz="1800" dirty="0">
                <a:solidFill>
                  <a:srgbClr val="FFFFFF"/>
                </a:solidFill>
              </a:rPr>
              <a:t>,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dokáží</a:t>
            </a:r>
            <a:r>
              <a:rPr lang="en-US" sz="1800" dirty="0">
                <a:solidFill>
                  <a:srgbClr val="FFFFFF"/>
                </a:solidFill>
              </a:rPr>
              <a:t>  </a:t>
            </a:r>
            <a:r>
              <a:rPr lang="en-US" sz="1800" dirty="0" err="1">
                <a:solidFill>
                  <a:srgbClr val="FFFFFF"/>
                </a:solidFill>
              </a:rPr>
              <a:t>spojit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zábavu</a:t>
            </a:r>
            <a:r>
              <a:rPr lang="en-US" sz="1800" dirty="0">
                <a:solidFill>
                  <a:srgbClr val="FFFFFF"/>
                </a:solidFill>
              </a:rPr>
              <a:t> s </a:t>
            </a:r>
            <a:r>
              <a:rPr lang="en-US" sz="1800" dirty="0" err="1">
                <a:solidFill>
                  <a:srgbClr val="FFFFFF"/>
                </a:solidFill>
              </a:rPr>
              <a:t>učením</a:t>
            </a:r>
            <a:r>
              <a:rPr lang="en-US" sz="1800" dirty="0">
                <a:solidFill>
                  <a:srgbClr val="FFFFFF"/>
                </a:solidFill>
              </a:rPr>
              <a:t>. </a:t>
            </a:r>
            <a:r>
              <a:rPr lang="cs-CZ" sz="1800" dirty="0">
                <a:solidFill>
                  <a:srgbClr val="FFFFFF"/>
                </a:solidFill>
              </a:rPr>
              <a:t>D</a:t>
            </a:r>
            <a:r>
              <a:rPr lang="en-US" sz="1800" dirty="0" err="1">
                <a:solidFill>
                  <a:srgbClr val="FFFFFF"/>
                </a:solidFill>
              </a:rPr>
              <a:t>okonce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vám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pomůžou</a:t>
            </a:r>
            <a:r>
              <a:rPr lang="en-US" sz="1800" dirty="0">
                <a:solidFill>
                  <a:srgbClr val="FFFFFF"/>
                </a:solidFill>
              </a:rPr>
              <a:t> v </a:t>
            </a:r>
            <a:r>
              <a:rPr lang="en-US" sz="1800" dirty="0" err="1">
                <a:solidFill>
                  <a:srgbClr val="FFFFFF"/>
                </a:solidFill>
              </a:rPr>
              <a:t>cestě</a:t>
            </a:r>
            <a:r>
              <a:rPr lang="en-US" sz="1800" dirty="0">
                <a:solidFill>
                  <a:srgbClr val="FFFFFF"/>
                </a:solidFill>
              </a:rPr>
              <a:t> za </a:t>
            </a:r>
            <a:r>
              <a:rPr lang="en-US" sz="1800" dirty="0" err="1">
                <a:solidFill>
                  <a:srgbClr val="FFFFFF"/>
                </a:solidFill>
              </a:rPr>
              <a:t>sebepoznáním</a:t>
            </a:r>
            <a:r>
              <a:rPr lang="cs-CZ" sz="1800" dirty="0">
                <a:solidFill>
                  <a:srgbClr val="FFFFFF"/>
                </a:solidFill>
              </a:rPr>
              <a:t> a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dokáž</a:t>
            </a:r>
            <a:r>
              <a:rPr lang="cs-CZ" sz="1800" dirty="0">
                <a:solidFill>
                  <a:srgbClr val="FFFFFF"/>
                </a:solidFill>
              </a:rPr>
              <a:t>í</a:t>
            </a:r>
            <a:r>
              <a:rPr lang="en-US" sz="1800" dirty="0">
                <a:solidFill>
                  <a:srgbClr val="FFFFFF"/>
                </a:solidFill>
              </a:rPr>
              <a:t> v </a:t>
            </a:r>
            <a:r>
              <a:rPr lang="en-US" sz="1800" dirty="0" err="1">
                <a:solidFill>
                  <a:srgbClr val="FFFFFF"/>
                </a:solidFill>
              </a:rPr>
              <a:t>lidech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cs-CZ" sz="1800" dirty="0">
                <a:solidFill>
                  <a:srgbClr val="FFFFFF"/>
                </a:solidFill>
              </a:rPr>
              <a:t>vzbudit </a:t>
            </a:r>
            <a:r>
              <a:rPr lang="en-US" sz="1800" dirty="0" err="1">
                <a:solidFill>
                  <a:srgbClr val="FFFFFF"/>
                </a:solidFill>
              </a:rPr>
              <a:t>zájem</a:t>
            </a:r>
            <a:r>
              <a:rPr lang="en-US" sz="1800" dirty="0">
                <a:solidFill>
                  <a:srgbClr val="FFFFFF"/>
                </a:solidFill>
              </a:rPr>
              <a:t> o </a:t>
            </a:r>
            <a:r>
              <a:rPr lang="cs-CZ" sz="1800" dirty="0">
                <a:solidFill>
                  <a:srgbClr val="FFFFFF"/>
                </a:solidFill>
              </a:rPr>
              <a:t>technické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obory</a:t>
            </a:r>
            <a:r>
              <a:rPr lang="en-US" sz="1800" dirty="0">
                <a:solidFill>
                  <a:srgbClr val="FFFFFF"/>
                </a:solidFill>
              </a:rPr>
              <a:t>. Z toho </a:t>
            </a:r>
            <a:r>
              <a:rPr lang="en-US" sz="1800" dirty="0" err="1">
                <a:solidFill>
                  <a:srgbClr val="FFFFFF"/>
                </a:solidFill>
              </a:rPr>
              <a:t>vyplývá</a:t>
            </a:r>
            <a:r>
              <a:rPr lang="cs-CZ" sz="1800" dirty="0">
                <a:solidFill>
                  <a:srgbClr val="FFFFFF"/>
                </a:solidFill>
              </a:rPr>
              <a:t>,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že</a:t>
            </a:r>
            <a:r>
              <a:rPr lang="en-US" sz="1800" dirty="0">
                <a:solidFill>
                  <a:srgbClr val="FFFFFF"/>
                </a:solidFill>
              </a:rPr>
              <a:t>  </a:t>
            </a:r>
            <a:r>
              <a:rPr lang="en-US" sz="1800" dirty="0" err="1">
                <a:solidFill>
                  <a:srgbClr val="FFFFFF"/>
                </a:solidFill>
              </a:rPr>
              <a:t>takové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exkurze</a:t>
            </a:r>
            <a:r>
              <a:rPr lang="en-US" sz="1800" dirty="0">
                <a:solidFill>
                  <a:srgbClr val="FFFFFF"/>
                </a:solidFill>
              </a:rPr>
              <a:t> a </a:t>
            </a:r>
            <a:r>
              <a:rPr lang="en-US" sz="1800" dirty="0" err="1">
                <a:solidFill>
                  <a:srgbClr val="FFFFFF"/>
                </a:solidFill>
              </a:rPr>
              <a:t>projekty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jsou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důležité</a:t>
            </a:r>
            <a:r>
              <a:rPr lang="en-US" sz="1800" dirty="0">
                <a:solidFill>
                  <a:srgbClr val="FFFFFF"/>
                </a:solidFill>
              </a:rPr>
              <a:t> pro </a:t>
            </a:r>
            <a:r>
              <a:rPr lang="en-US" sz="1800" dirty="0" err="1">
                <a:solidFill>
                  <a:srgbClr val="FFFFFF"/>
                </a:solidFill>
              </a:rPr>
              <a:t>náš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rozvoj</a:t>
            </a:r>
            <a:r>
              <a:rPr lang="cs-CZ" sz="1800" dirty="0">
                <a:solidFill>
                  <a:srgbClr val="FFFFFF"/>
                </a:solidFill>
              </a:rPr>
              <a:t>.</a:t>
            </a: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CF23CB-C494-DA53-01E4-BE10186EF2F3}"/>
              </a:ext>
            </a:extLst>
          </p:cNvPr>
          <p:cNvSpPr txBox="1"/>
          <p:nvPr/>
        </p:nvSpPr>
        <p:spPr>
          <a:xfrm>
            <a:off x="3048000" y="317345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1200" dirty="0" err="1">
                <a:solidFill>
                  <a:srgbClr val="FFFFFF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Zároveň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8583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319B5-7E66-CC66-5BAF-0DE943363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AC32D-6D21-16AE-5059-9DA73219F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Obrázek 7" descr="Obsah obrázku text, snímek obrazovky, grafický design, design&#10;&#10;Popis se vygeneroval automaticky.">
            <a:extLst>
              <a:ext uri="{FF2B5EF4-FFF2-40B4-BE49-F238E27FC236}">
                <a16:creationId xmlns:a16="http://schemas.microsoft.com/office/drawing/2014/main" id="{86DF5875-4423-3AC9-1973-D77F9214C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636" y="22010"/>
            <a:ext cx="4816727" cy="680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715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279BE-7499-D605-7288-7288CE8F6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517A8-440C-14B6-4CE9-C14B6F6DE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Zástupný obsah 3" descr="Obsah obrázku text, elektronika, snímek obrazovky&#10;&#10;Popis se vygeneroval automaticky.">
            <a:extLst>
              <a:ext uri="{FF2B5EF4-FFF2-40B4-BE49-F238E27FC236}">
                <a16:creationId xmlns:a16="http://schemas.microsoft.com/office/drawing/2014/main" id="{C13F9EFD-7945-11A8-AE33-FA4F10BEA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3401" y="9662"/>
            <a:ext cx="4845197" cy="684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560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2D2D7-9419-588C-F3E4-C2CE36E32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AB24B-3A30-9F2D-7C4E-26150D68B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Obrázek 5" descr="Obsah obrázku text, snímek obrazovky, grafický design, design&#10;&#10;Popis se vygeneroval automaticky.">
            <a:extLst>
              <a:ext uri="{FF2B5EF4-FFF2-40B4-BE49-F238E27FC236}">
                <a16:creationId xmlns:a16="http://schemas.microsoft.com/office/drawing/2014/main" id="{9FC6D9C8-92D2-FC57-7593-E489BD89D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090" y="68146"/>
            <a:ext cx="4803820" cy="678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418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0A445-99B5-AF93-BB28-69562FA15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08CFA-FC11-6C8E-7457-01A26FEF1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Obrázek 6" descr="Obsah obrázku text, snímek obrazovky, grafický design, Tisk&#10;&#10;Popis se vygeneroval automaticky.">
            <a:extLst>
              <a:ext uri="{FF2B5EF4-FFF2-40B4-BE49-F238E27FC236}">
                <a16:creationId xmlns:a16="http://schemas.microsoft.com/office/drawing/2014/main" id="{582B5370-64A0-B0CA-7901-858172C09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1" y="-29570"/>
            <a:ext cx="4872954" cy="688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825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1A42-41A2-518D-96F2-D6C50602F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06CD9-AC4A-E891-EDAD-A9F842964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Obrázek 4" descr="Obsah obrázku text, snímek obrazovky&#10;&#10;Popis se vygeneroval automaticky.">
            <a:extLst>
              <a:ext uri="{FF2B5EF4-FFF2-40B4-BE49-F238E27FC236}">
                <a16:creationId xmlns:a16="http://schemas.microsoft.com/office/drawing/2014/main" id="{634B85A1-D39D-B2BE-BC50-E8FEFF5CA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652" y="10886"/>
            <a:ext cx="4852695" cy="6810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53072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celář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338</Words>
  <Application>Microsoft Office PowerPoint</Application>
  <PresentationFormat>Širokoúhlá obrazovka</PresentationFormat>
  <Paragraphs>23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Motiv systému Office</vt:lpstr>
      <vt:lpstr>Exkurze do Techmánie</vt:lpstr>
      <vt:lpstr>Příjezd</vt:lpstr>
      <vt:lpstr>Hlavní program</vt:lpstr>
      <vt:lpstr>Fotky z Techmánie</vt:lpstr>
      <vt:lpstr>Obědová pauza</vt:lpstr>
      <vt:lpstr>Odjezd</vt:lpstr>
      <vt:lpstr>Jaké zážitky jsme si odnesli z Techmánie?</vt:lpstr>
      <vt:lpstr>Práce žáků ve skupinách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Výlet do Techmánie</dc:title>
  <dc:creator>Denisa Neubauerová</dc:creator>
  <cp:lastModifiedBy>Denisa Neubauerová</cp:lastModifiedBy>
  <cp:revision>11</cp:revision>
  <dcterms:created xsi:type="dcterms:W3CDTF">2024-11-01T08:12:16Z</dcterms:created>
  <dcterms:modified xsi:type="dcterms:W3CDTF">2025-06-10T06:56:59Z</dcterms:modified>
</cp:coreProperties>
</file>