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9" r:id="rId5"/>
    <p:sldId id="263" r:id="rId6"/>
    <p:sldId id="259" r:id="rId7"/>
    <p:sldId id="261" r:id="rId8"/>
    <p:sldId id="262" r:id="rId9"/>
    <p:sldId id="264" r:id="rId10"/>
    <p:sldId id="270" r:id="rId11"/>
    <p:sldId id="267" r:id="rId12"/>
    <p:sldId id="260" r:id="rId13"/>
    <p:sldId id="258" r:id="rId14"/>
    <p:sldId id="273" r:id="rId15"/>
    <p:sldId id="275" r:id="rId16"/>
    <p:sldId id="281" r:id="rId17"/>
    <p:sldId id="282" r:id="rId18"/>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B64EFA-B2DE-0A45-8CE6-99FDF0B01D9A}" v="1" dt="2026-01-05T06:25:54.5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43"/>
  </p:normalViewPr>
  <p:slideViewPr>
    <p:cSldViewPr snapToGrid="0">
      <p:cViewPr varScale="1">
        <p:scale>
          <a:sx n="115" d="100"/>
          <a:sy n="115" d="100"/>
        </p:scale>
        <p:origin x="3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8A3A43DF-04A3-4662-88CA-28FDED1CFC09}" type="datetimeFigureOut">
              <a:rPr lang="cs-CZ" smtClean="0"/>
              <a:t>05.01.2026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1771309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8A3A43DF-04A3-4662-88CA-28FDED1CFC09}" type="datetimeFigureOut">
              <a:rPr lang="cs-CZ" smtClean="0"/>
              <a:t>05.01.2026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21655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8A3A43DF-04A3-4662-88CA-28FDED1CFC09}" type="datetimeFigureOut">
              <a:rPr lang="cs-CZ" smtClean="0"/>
              <a:t>05.01.2026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2957285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8A3A43DF-04A3-4662-88CA-28FDED1CFC09}" type="datetimeFigureOut">
              <a:rPr lang="cs-CZ" smtClean="0"/>
              <a:t>05.01.2026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3426106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8A3A43DF-04A3-4662-88CA-28FDED1CFC09}" type="datetimeFigureOut">
              <a:rPr lang="cs-CZ" smtClean="0"/>
              <a:t>05.01.2026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597578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8A3A43DF-04A3-4662-88CA-28FDED1CFC09}" type="datetimeFigureOut">
              <a:rPr lang="cs-CZ" smtClean="0"/>
              <a:t>05.01.2026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3514983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8A3A43DF-04A3-4662-88CA-28FDED1CFC09}" type="datetimeFigureOut">
              <a:rPr lang="cs-CZ" smtClean="0"/>
              <a:t>05.01.2026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297379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8A3A43DF-04A3-4662-88CA-28FDED1CFC09}" type="datetimeFigureOut">
              <a:rPr lang="cs-CZ" smtClean="0"/>
              <a:t>05.01.2026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3504307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8A3A43DF-04A3-4662-88CA-28FDED1CFC09}" type="datetimeFigureOut">
              <a:rPr lang="cs-CZ" smtClean="0"/>
              <a:t>05.01.2026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4088594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8A3A43DF-04A3-4662-88CA-28FDED1CFC09}" type="datetimeFigureOut">
              <a:rPr lang="cs-CZ" smtClean="0"/>
              <a:t>05.01.2026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707188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8A3A43DF-04A3-4662-88CA-28FDED1CFC09}" type="datetimeFigureOut">
              <a:rPr lang="cs-CZ" smtClean="0"/>
              <a:t>05.01.2026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2D58ADA-DDE5-40A5-9BF1-B0BC81F4C7C5}" type="slidenum">
              <a:rPr lang="cs-CZ" smtClean="0"/>
              <a:t>‹#›</a:t>
            </a:fld>
            <a:endParaRPr lang="cs-CZ"/>
          </a:p>
        </p:txBody>
      </p:sp>
    </p:spTree>
    <p:extLst>
      <p:ext uri="{BB962C8B-B14F-4D97-AF65-F5344CB8AC3E}">
        <p14:creationId xmlns:p14="http://schemas.microsoft.com/office/powerpoint/2010/main" val="1955787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A43DF-04A3-4662-88CA-28FDED1CFC09}" type="datetimeFigureOut">
              <a:rPr lang="cs-CZ" smtClean="0"/>
              <a:t>05.01.2026</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D58ADA-DDE5-40A5-9BF1-B0BC81F4C7C5}" type="slidenum">
              <a:rPr lang="cs-CZ" smtClean="0"/>
              <a:t>‹#›</a:t>
            </a:fld>
            <a:endParaRPr lang="cs-CZ"/>
          </a:p>
        </p:txBody>
      </p:sp>
    </p:spTree>
    <p:extLst>
      <p:ext uri="{BB962C8B-B14F-4D97-AF65-F5344CB8AC3E}">
        <p14:creationId xmlns:p14="http://schemas.microsoft.com/office/powerpoint/2010/main" val="464252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60C3AB-B56A-1367-57A6-ACBC80E696AF}"/>
            </a:ext>
          </a:extLst>
        </p:cNvPr>
        <p:cNvGrpSpPr/>
        <p:nvPr/>
      </p:nvGrpSpPr>
      <p:grpSpPr>
        <a:xfrm>
          <a:off x="0" y="0"/>
          <a:ext cx="0" cy="0"/>
          <a:chOff x="0" y="0"/>
          <a:chExt cx="0" cy="0"/>
        </a:xfrm>
      </p:grpSpPr>
      <p:sp>
        <p:nvSpPr>
          <p:cNvPr id="62" name="Rectangle 6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Nadpis 1">
            <a:extLst>
              <a:ext uri="{FF2B5EF4-FFF2-40B4-BE49-F238E27FC236}">
                <a16:creationId xmlns:a16="http://schemas.microsoft.com/office/drawing/2014/main" id="{F28E3D47-20D3-3CAD-C8ED-CCECE056D5B7}"/>
              </a:ext>
            </a:extLst>
          </p:cNvPr>
          <p:cNvSpPr>
            <a:spLocks noGrp="1"/>
          </p:cNvSpPr>
          <p:nvPr>
            <p:ph type="title"/>
          </p:nvPr>
        </p:nvSpPr>
        <p:spPr>
          <a:xfrm>
            <a:off x="838200" y="448721"/>
            <a:ext cx="4707671" cy="1225650"/>
          </a:xfrm>
        </p:spPr>
        <p:txBody>
          <a:bodyPr anchor="b">
            <a:normAutofit/>
          </a:bodyPr>
          <a:lstStyle/>
          <a:p>
            <a:r>
              <a:rPr lang="cs-CZ" sz="3800" b="1" dirty="0">
                <a:solidFill>
                  <a:schemeClr val="bg1"/>
                </a:solidFill>
                <a:ea typeface="Calibri Light"/>
                <a:cs typeface="Calibri Light"/>
              </a:rPr>
              <a:t>Projektové dny </a:t>
            </a:r>
            <a:br>
              <a:rPr lang="cs-CZ" sz="3800" b="1" dirty="0">
                <a:solidFill>
                  <a:schemeClr val="bg1"/>
                </a:solidFill>
                <a:ea typeface="Calibri Light"/>
                <a:cs typeface="Calibri Light"/>
              </a:rPr>
            </a:br>
            <a:r>
              <a:rPr lang="cs-CZ" sz="3800" b="1" dirty="0">
                <a:solidFill>
                  <a:schemeClr val="bg1"/>
                </a:solidFill>
                <a:ea typeface="Calibri Light"/>
                <a:cs typeface="Calibri Light"/>
              </a:rPr>
              <a:t>30. 10. – 31. 10. 2025</a:t>
            </a:r>
          </a:p>
        </p:txBody>
      </p:sp>
      <p:cxnSp>
        <p:nvCxnSpPr>
          <p:cNvPr id="67" name="Straight Connector 6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7FD2044E-67DF-DEF8-F839-77189E7AFB5F}"/>
              </a:ext>
            </a:extLst>
          </p:cNvPr>
          <p:cNvSpPr>
            <a:spLocks noGrp="1"/>
          </p:cNvSpPr>
          <p:nvPr>
            <p:ph idx="1"/>
          </p:nvPr>
        </p:nvSpPr>
        <p:spPr>
          <a:xfrm>
            <a:off x="457095" y="1863288"/>
            <a:ext cx="5486223" cy="3803782"/>
          </a:xfrm>
        </p:spPr>
        <p:txBody>
          <a:bodyPr vert="horz" lIns="91440" tIns="45720" rIns="91440" bIns="45720" rtlCol="0" anchor="t">
            <a:normAutofit/>
          </a:bodyPr>
          <a:lstStyle/>
          <a:p>
            <a:pPr marL="0" indent="0" algn="just">
              <a:buNone/>
            </a:pPr>
            <a:r>
              <a:rPr lang="cs-CZ" sz="2000" b="1">
                <a:solidFill>
                  <a:schemeClr val="bg1"/>
                </a:solidFill>
                <a:latin typeface="Calibri Light"/>
                <a:ea typeface="Calibri"/>
                <a:cs typeface="Calibri"/>
              </a:rPr>
              <a:t>Ve dnech 30. 10. – 31. 10. 2025 jsme se společně </a:t>
            </a:r>
            <a:br>
              <a:rPr lang="cs-CZ" sz="2000" b="1" dirty="0">
                <a:solidFill>
                  <a:schemeClr val="bg1"/>
                </a:solidFill>
                <a:latin typeface="Calibri Light"/>
                <a:ea typeface="Calibri"/>
                <a:cs typeface="Calibri"/>
              </a:rPr>
            </a:br>
            <a:r>
              <a:rPr lang="cs-CZ" sz="2000" b="1" dirty="0">
                <a:solidFill>
                  <a:schemeClr val="bg1"/>
                </a:solidFill>
                <a:latin typeface="Calibri Light"/>
                <a:ea typeface="Calibri"/>
                <a:cs typeface="Calibri"/>
              </a:rPr>
              <a:t>s 20 žáky nižšího gymnázia vydali na badatelskou procházku Prahou po stopách W. A. Mozarta.</a:t>
            </a:r>
            <a:endParaRPr lang="en-US">
              <a:solidFill>
                <a:schemeClr val="bg1"/>
              </a:solidFill>
            </a:endParaRPr>
          </a:p>
          <a:p>
            <a:pPr marL="0" indent="0" algn="just">
              <a:buNone/>
            </a:pPr>
            <a:r>
              <a:rPr lang="cs-CZ" sz="2000" b="1" dirty="0">
                <a:solidFill>
                  <a:schemeClr val="bg1"/>
                </a:solidFill>
                <a:latin typeface="Calibri Light"/>
                <a:ea typeface="Calibri"/>
                <a:cs typeface="Calibri"/>
              </a:rPr>
              <a:t>Z procházky jsme pořídili mapu, která znázorňuje naši trasu a označuje význačná místa spojená se jménem tohoto slavného rakouského skladatele.</a:t>
            </a:r>
          </a:p>
          <a:p>
            <a:pPr marL="0" indent="0" algn="just">
              <a:buNone/>
            </a:pPr>
            <a:r>
              <a:rPr lang="cs-CZ" sz="2000" b="1" dirty="0">
                <a:solidFill>
                  <a:schemeClr val="bg1"/>
                </a:solidFill>
                <a:latin typeface="Calibri Light"/>
                <a:ea typeface="Calibri"/>
                <a:cs typeface="Calibri"/>
              </a:rPr>
              <a:t>Tato prezentace je výstupem z našeho projektu, obsahuje popis navštívených míst včetně vysvětlení, jak jsou tato místa s Mozartem spojena. </a:t>
            </a:r>
          </a:p>
          <a:p>
            <a:pPr marL="0" indent="0" algn="just">
              <a:buNone/>
            </a:pPr>
            <a:r>
              <a:rPr lang="cs-CZ" sz="2000" b="1" dirty="0">
                <a:solidFill>
                  <a:schemeClr val="bg1"/>
                </a:solidFill>
                <a:latin typeface="Calibri Light"/>
                <a:ea typeface="Calibri"/>
                <a:cs typeface="Calibri"/>
              </a:rPr>
              <a:t>Kromě společné prezentace si každý žák ještě vyrobil brožurku s obrázky, fotkami a stručným popisem navštívených míst.</a:t>
            </a:r>
          </a:p>
          <a:p>
            <a:pPr marL="0" indent="0">
              <a:buNone/>
            </a:pPr>
            <a:endParaRPr lang="cs-CZ" sz="1900">
              <a:solidFill>
                <a:schemeClr val="bg1"/>
              </a:solidFill>
              <a:latin typeface="Calibri Light"/>
              <a:ea typeface="Calibri" panose="020F0502020204030204"/>
              <a:cs typeface="Calibri"/>
            </a:endParaRPr>
          </a:p>
          <a:p>
            <a:pPr marL="0" indent="0">
              <a:buNone/>
            </a:pPr>
            <a:endParaRPr lang="cs-CZ" sz="1900">
              <a:solidFill>
                <a:schemeClr val="bg1"/>
              </a:solidFill>
              <a:latin typeface="Calibri Light"/>
              <a:ea typeface="Calibri" panose="020F0502020204030204"/>
              <a:cs typeface="Calibri"/>
            </a:endParaRPr>
          </a:p>
          <a:p>
            <a:pPr marL="0" indent="0">
              <a:buNone/>
            </a:pPr>
            <a:endParaRPr lang="cs-CZ" sz="1900">
              <a:solidFill>
                <a:schemeClr val="bg1"/>
              </a:solidFill>
              <a:latin typeface="Calibri Light"/>
              <a:ea typeface="Calibri" panose="020F0502020204030204"/>
              <a:cs typeface="Calibri"/>
            </a:endParaRPr>
          </a:p>
        </p:txBody>
      </p:sp>
      <p:cxnSp>
        <p:nvCxnSpPr>
          <p:cNvPr id="69" name="Straight Connector 6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64F5D71-6547-5514-62D0-A34587209431}"/>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167406" y="1792800"/>
            <a:ext cx="5831800" cy="3566183"/>
          </a:xfrm>
          <a:prstGeom prst="rect">
            <a:avLst/>
          </a:prstGeom>
        </p:spPr>
      </p:pic>
    </p:spTree>
    <p:extLst>
      <p:ext uri="{BB962C8B-B14F-4D97-AF65-F5344CB8AC3E}">
        <p14:creationId xmlns:p14="http://schemas.microsoft.com/office/powerpoint/2010/main" val="2129490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A39C5C7A-167E-499D-8246-22DB774403B9}"/>
              </a:ext>
            </a:extLst>
          </p:cNvPr>
          <p:cNvPicPr/>
          <p:nvPr/>
        </p:nvPicPr>
        <p:blipFill>
          <a:blip r:embed="rId2"/>
          <a:stretch>
            <a:fillRect/>
          </a:stretch>
        </p:blipFill>
        <p:spPr>
          <a:xfrm>
            <a:off x="1109980" y="372427"/>
            <a:ext cx="9972040" cy="6113145"/>
          </a:xfrm>
          <a:prstGeom prst="rect">
            <a:avLst/>
          </a:prstGeom>
        </p:spPr>
      </p:pic>
    </p:spTree>
    <p:extLst>
      <p:ext uri="{BB962C8B-B14F-4D97-AF65-F5344CB8AC3E}">
        <p14:creationId xmlns:p14="http://schemas.microsoft.com/office/powerpoint/2010/main" val="2353257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B9723F9-481A-AE30-A696-75F9F2CAA498}"/>
              </a:ext>
            </a:extLst>
          </p:cNvPr>
          <p:cNvSpPr>
            <a:spLocks noGrp="1"/>
          </p:cNvSpPr>
          <p:nvPr>
            <p:ph type="title"/>
          </p:nvPr>
        </p:nvSpPr>
        <p:spPr>
          <a:xfrm>
            <a:off x="560290" y="371719"/>
            <a:ext cx="7329120" cy="844074"/>
          </a:xfrm>
        </p:spPr>
        <p:txBody>
          <a:bodyPr anchor="b">
            <a:normAutofit/>
          </a:bodyPr>
          <a:lstStyle/>
          <a:p>
            <a:r>
              <a:rPr lang="cs-CZ" b="1" dirty="0">
                <a:ea typeface="Calibri Light"/>
                <a:cs typeface="Calibri Light"/>
              </a:rPr>
              <a:t>Start – 1 – STAVOVSKÉ DIVADLO</a:t>
            </a:r>
          </a:p>
        </p:txBody>
      </p:sp>
      <p:sp>
        <p:nvSpPr>
          <p:cNvPr id="3" name="Zástupný obsah 2">
            <a:extLst>
              <a:ext uri="{FF2B5EF4-FFF2-40B4-BE49-F238E27FC236}">
                <a16:creationId xmlns:a16="http://schemas.microsoft.com/office/drawing/2014/main" id="{195376DE-B0BC-51A5-189C-79A07AB69808}"/>
              </a:ext>
            </a:extLst>
          </p:cNvPr>
          <p:cNvSpPr>
            <a:spLocks noGrp="1"/>
          </p:cNvSpPr>
          <p:nvPr>
            <p:ph idx="1"/>
          </p:nvPr>
        </p:nvSpPr>
        <p:spPr>
          <a:xfrm>
            <a:off x="299606" y="1498212"/>
            <a:ext cx="5317956" cy="4979539"/>
          </a:xfrm>
        </p:spPr>
        <p:txBody>
          <a:bodyPr vert="horz" lIns="91440" tIns="45720" rIns="91440" bIns="45720" rtlCol="0" anchor="t">
            <a:noAutofit/>
          </a:bodyPr>
          <a:lstStyle/>
          <a:p>
            <a:pPr algn="just"/>
            <a:r>
              <a:rPr lang="cs-CZ" sz="1800" dirty="0">
                <a:latin typeface="Calibri Light"/>
                <a:cs typeface="Calibri"/>
              </a:rPr>
              <a:t>Stavovské divadlo je klasicistní budova, kterou dal </a:t>
            </a:r>
            <a:br>
              <a:rPr lang="cs-CZ" sz="1800" dirty="0">
                <a:latin typeface="Calibri Light"/>
                <a:cs typeface="Calibri"/>
              </a:rPr>
            </a:br>
            <a:r>
              <a:rPr lang="cs-CZ" sz="1800" dirty="0">
                <a:latin typeface="Calibri Light"/>
                <a:cs typeface="Calibri"/>
              </a:rPr>
              <a:t>v letech 1781-1783 postavit hrabě František Antonín Nostic, podle nějž také nesla název Nosticovo divadlo. Nachází se na Ovocném trhu na Praze 1 a stále se </a:t>
            </a:r>
            <a:br>
              <a:rPr lang="cs-CZ" sz="1800" dirty="0">
                <a:latin typeface="Calibri Light"/>
                <a:cs typeface="Calibri"/>
              </a:rPr>
            </a:br>
            <a:r>
              <a:rPr lang="cs-CZ" sz="1800" dirty="0">
                <a:latin typeface="Calibri Light"/>
                <a:cs typeface="Calibri"/>
              </a:rPr>
              <a:t>v něm hraje. Současná kapacita divadla je 650 míst, ale v Mozartově době divadlo pojala až tisíc návštěvníků, protože zde byla i místa na stání.</a:t>
            </a:r>
            <a:endParaRPr lang="en-US" sz="1800" dirty="0">
              <a:latin typeface="Calibri Light"/>
              <a:ea typeface="Calibri" panose="020F0502020204030204"/>
              <a:cs typeface="Calibri"/>
            </a:endParaRPr>
          </a:p>
          <a:p>
            <a:pPr algn="just"/>
            <a:r>
              <a:rPr lang="cs-CZ" sz="1800" dirty="0">
                <a:latin typeface="Calibri Light"/>
                <a:cs typeface="Calibri"/>
              </a:rPr>
              <a:t>V průběhu roku 1786 zde byla s velkým úspěchem uváděna Mozartova opera </a:t>
            </a:r>
            <a:r>
              <a:rPr lang="cs-CZ" sz="1800" dirty="0" err="1">
                <a:latin typeface="Calibri Light"/>
                <a:cs typeface="Calibri"/>
              </a:rPr>
              <a:t>Figarova</a:t>
            </a:r>
            <a:r>
              <a:rPr lang="cs-CZ" sz="1800" dirty="0">
                <a:latin typeface="Calibri Light"/>
                <a:cs typeface="Calibri"/>
              </a:rPr>
              <a:t> svatba, která ve Vídni úspěšná nebyla. Po tomto obrovském úspěchu v Praze proto do Prahy přijel sám W. A. Mozart a 20. 1. 1787 v Nosticově divadle operu </a:t>
            </a:r>
            <a:r>
              <a:rPr lang="cs-CZ" sz="1800" dirty="0" err="1">
                <a:latin typeface="Calibri Light"/>
                <a:cs typeface="Calibri"/>
              </a:rPr>
              <a:t>Figarova</a:t>
            </a:r>
            <a:r>
              <a:rPr lang="cs-CZ" sz="1800" dirty="0">
                <a:latin typeface="Calibri Light"/>
                <a:cs typeface="Calibri"/>
              </a:rPr>
              <a:t> svatba osobně dirigoval. </a:t>
            </a:r>
            <a:endParaRPr lang="en-US" sz="1800" dirty="0">
              <a:latin typeface="Calibri Light"/>
              <a:ea typeface="Calibri"/>
              <a:cs typeface="Calibri"/>
            </a:endParaRPr>
          </a:p>
          <a:p>
            <a:pPr algn="just"/>
            <a:r>
              <a:rPr lang="cs-CZ" sz="1800" dirty="0">
                <a:latin typeface="Calibri Light"/>
                <a:cs typeface="Calibri"/>
              </a:rPr>
              <a:t>Pro Prahu pak složil Mozart operu Don Giovanni, premiéru měla 29. 10. 1787 a Mozart ji opět sám dirigoval. Premiéru zde měla i opera </a:t>
            </a:r>
            <a:r>
              <a:rPr lang="cs-CZ" sz="1800" i="1" dirty="0">
                <a:latin typeface="Calibri Light"/>
                <a:cs typeface="Calibri"/>
              </a:rPr>
              <a:t>La </a:t>
            </a:r>
            <a:r>
              <a:rPr lang="cs-CZ" sz="1800" i="1" dirty="0" err="1">
                <a:latin typeface="Calibri Light"/>
                <a:cs typeface="Calibri"/>
              </a:rPr>
              <a:t>clemenza</a:t>
            </a:r>
            <a:r>
              <a:rPr lang="cs-CZ" sz="1800" i="1" dirty="0">
                <a:latin typeface="Calibri Light"/>
                <a:cs typeface="Calibri"/>
              </a:rPr>
              <a:t> di Tito, </a:t>
            </a:r>
            <a:r>
              <a:rPr lang="cs-CZ" sz="1800" dirty="0">
                <a:latin typeface="Calibri Light"/>
                <a:cs typeface="Calibri"/>
              </a:rPr>
              <a:t>která byla uvedena v roce 1791 při příležitosti korunovace císaře Leopolda II. českým králem. </a:t>
            </a:r>
            <a:endParaRPr lang="cs-CZ" sz="1800" dirty="0">
              <a:latin typeface="Calibri Light"/>
              <a:ea typeface="Calibri Light"/>
              <a:cs typeface="Calibri"/>
            </a:endParaRPr>
          </a:p>
          <a:p>
            <a:pPr marL="0" indent="0">
              <a:buNone/>
            </a:pPr>
            <a:endParaRPr lang="cs-CZ" sz="1800" dirty="0">
              <a:latin typeface="Calibri Light"/>
              <a:ea typeface="Calibri" panose="020F0502020204030204"/>
              <a:cs typeface="Calibri"/>
            </a:endParaRPr>
          </a:p>
        </p:txBody>
      </p:sp>
      <p:pic>
        <p:nvPicPr>
          <p:cNvPr id="8" name="Picture 7">
            <a:extLst>
              <a:ext uri="{FF2B5EF4-FFF2-40B4-BE49-F238E27FC236}">
                <a16:creationId xmlns:a16="http://schemas.microsoft.com/office/drawing/2014/main" id="{C1EA9E62-AFF9-30AD-D19F-73A1A4DB46B7}"/>
              </a:ext>
            </a:extLst>
          </p:cNvPr>
          <p:cNvPicPr>
            <a:picLocks noChangeAspect="1"/>
          </p:cNvPicPr>
          <p:nvPr/>
        </p:nvPicPr>
        <p:blipFill>
          <a:blip r:embed="rId2" cstate="print">
            <a:extLst>
              <a:ext uri="{28A0092B-C50C-407E-A947-70E740481C1C}">
                <a14:useLocalDpi xmlns:a14="http://schemas.microsoft.com/office/drawing/2010/main"/>
              </a:ext>
            </a:extLst>
          </a:blip>
          <a:srcRect r="-1"/>
          <a:stretch>
            <a:fillRect/>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7" name="Picture 6">
            <a:extLst>
              <a:ext uri="{FF2B5EF4-FFF2-40B4-BE49-F238E27FC236}">
                <a16:creationId xmlns:a16="http://schemas.microsoft.com/office/drawing/2014/main" id="{ACEB99AC-7B88-766D-EB57-4D463C66C488}"/>
              </a:ext>
            </a:extLst>
          </p:cNvPr>
          <p:cNvPicPr>
            <a:picLocks noChangeAspect="1"/>
          </p:cNvPicPr>
          <p:nvPr/>
        </p:nvPicPr>
        <p:blipFill>
          <a:blip r:embed="rId3" cstate="print">
            <a:extLst>
              <a:ext uri="{28A0092B-C50C-407E-A947-70E740481C1C}">
                <a14:useLocalDpi xmlns:a14="http://schemas.microsoft.com/office/drawing/2010/main"/>
              </a:ext>
            </a:extLst>
          </a:blip>
          <a:srcRect r="-1"/>
          <a:stretch>
            <a:fillRect/>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6" name="Picture 5">
            <a:extLst>
              <a:ext uri="{FF2B5EF4-FFF2-40B4-BE49-F238E27FC236}">
                <a16:creationId xmlns:a16="http://schemas.microsoft.com/office/drawing/2014/main" id="{99AC6876-7FB5-3971-3CF6-D679842EDC0F}"/>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1530225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36F391BE-A2EE-CE94-7A1B-7175D8CF587C}"/>
              </a:ext>
            </a:extLst>
          </p:cNvPr>
          <p:cNvSpPr>
            <a:spLocks noGrp="1"/>
          </p:cNvSpPr>
          <p:nvPr>
            <p:ph type="title"/>
          </p:nvPr>
        </p:nvSpPr>
        <p:spPr>
          <a:xfrm>
            <a:off x="838201" y="365125"/>
            <a:ext cx="5251316" cy="1807305"/>
          </a:xfrm>
        </p:spPr>
        <p:txBody>
          <a:bodyPr>
            <a:normAutofit/>
          </a:bodyPr>
          <a:lstStyle/>
          <a:p>
            <a:r>
              <a:rPr lang="cs-CZ" b="1" dirty="0">
                <a:ea typeface="Calibri Light"/>
                <a:cs typeface="Calibri Light"/>
              </a:rPr>
              <a:t>2 – DŮM </a:t>
            </a:r>
            <a:br>
              <a:rPr lang="cs-CZ" b="1" dirty="0">
                <a:ea typeface="Calibri Light"/>
                <a:cs typeface="Calibri Light"/>
              </a:rPr>
            </a:br>
            <a:r>
              <a:rPr lang="cs-CZ" b="1" dirty="0">
                <a:ea typeface="Calibri Light"/>
                <a:cs typeface="Calibri Light"/>
              </a:rPr>
              <a:t>U MODRÉHO HROZNU</a:t>
            </a:r>
            <a:endParaRPr lang="cs-CZ" b="1" dirty="0"/>
          </a:p>
        </p:txBody>
      </p:sp>
      <p:sp>
        <p:nvSpPr>
          <p:cNvPr id="3" name="Zástupný obsah 2">
            <a:extLst>
              <a:ext uri="{FF2B5EF4-FFF2-40B4-BE49-F238E27FC236}">
                <a16:creationId xmlns:a16="http://schemas.microsoft.com/office/drawing/2014/main" id="{BF9AE2D0-89B1-573A-952F-300DCA715223}"/>
              </a:ext>
            </a:extLst>
          </p:cNvPr>
          <p:cNvSpPr>
            <a:spLocks noGrp="1"/>
          </p:cNvSpPr>
          <p:nvPr>
            <p:ph idx="1"/>
          </p:nvPr>
        </p:nvSpPr>
        <p:spPr>
          <a:xfrm>
            <a:off x="838200" y="2333297"/>
            <a:ext cx="4619621" cy="3843666"/>
          </a:xfrm>
        </p:spPr>
        <p:txBody>
          <a:bodyPr vert="horz" lIns="91440" tIns="45720" rIns="91440" bIns="45720" rtlCol="0" anchor="t">
            <a:normAutofit/>
          </a:bodyPr>
          <a:lstStyle/>
          <a:p>
            <a:pPr algn="just"/>
            <a:r>
              <a:rPr lang="cs-CZ" sz="2000" dirty="0">
                <a:latin typeface="Calibri Light"/>
                <a:cs typeface="Calibri"/>
              </a:rPr>
              <a:t>Přímo proti Stavovskému divadlu směrem k Havířské ulici stojí dům U Modrého hroznu, Ovocný trh 580/2. Dnes slouží jako prostor pro firemní kanceláře a navíc v době naší procházky v něm právě probíhala rozsáhlá rekonstrukce. Přesto jsme ale dobře viděli symbol hroznu na štítu v nejvyšší části domu a původní název v průčelí. </a:t>
            </a:r>
            <a:endParaRPr lang="cs-CZ" sz="1900" dirty="0">
              <a:latin typeface="Calibri Light"/>
              <a:cs typeface="Calibri"/>
            </a:endParaRPr>
          </a:p>
          <a:p>
            <a:pPr algn="just"/>
            <a:r>
              <a:rPr lang="cs-CZ" sz="2000" dirty="0">
                <a:latin typeface="Calibri Light"/>
                <a:cs typeface="Calibri"/>
              </a:rPr>
              <a:t>V Mozartově době zde byla divadelní kavárna a Mozart ji prý rád navštěvoval. Do kavárny tehdy údajně vedla chodba přímo z divadla.</a:t>
            </a:r>
            <a:r>
              <a:rPr lang="cs-CZ" sz="1900" dirty="0">
                <a:latin typeface="Calibri Light"/>
                <a:cs typeface="Calibri"/>
              </a:rPr>
              <a:t> </a:t>
            </a:r>
            <a:endParaRPr lang="cs-CZ" sz="1900" dirty="0">
              <a:latin typeface="Calibri Light"/>
              <a:ea typeface="Calibri Light"/>
              <a:cs typeface="Calibri"/>
            </a:endParaRPr>
          </a:p>
        </p:txBody>
      </p:sp>
      <p:pic>
        <p:nvPicPr>
          <p:cNvPr id="4" name="Picture 3">
            <a:extLst>
              <a:ext uri="{FF2B5EF4-FFF2-40B4-BE49-F238E27FC236}">
                <a16:creationId xmlns:a16="http://schemas.microsoft.com/office/drawing/2014/main" id="{5766FD6B-29C5-F8A5-6759-1D537F7F1485}"/>
              </a:ext>
            </a:extLst>
          </p:cNvPr>
          <p:cNvPicPr>
            <a:picLocks noChangeAspect="1"/>
          </p:cNvPicPr>
          <p:nvPr/>
        </p:nvPicPr>
        <p:blipFill>
          <a:blip r:embed="rId2" cstate="print">
            <a:extLst>
              <a:ext uri="{28A0092B-C50C-407E-A947-70E740481C1C}">
                <a14:useLocalDpi xmlns:a14="http://schemas.microsoft.com/office/drawing/2010/main"/>
              </a:ext>
            </a:extLst>
          </a:blip>
          <a:srcRect t="-614" r="-674"/>
          <a:stretch>
            <a:fillRect/>
          </a:stretch>
        </p:blipFill>
        <p:spPr>
          <a:xfrm>
            <a:off x="5998610" y="365125"/>
            <a:ext cx="6002886" cy="589108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52779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958B5BFE-D49E-4CA2-5A02-6EFF2F17D9B3}"/>
              </a:ext>
            </a:extLst>
          </p:cNvPr>
          <p:cNvSpPr>
            <a:spLocks noGrp="1"/>
          </p:cNvSpPr>
          <p:nvPr>
            <p:ph type="title"/>
          </p:nvPr>
        </p:nvSpPr>
        <p:spPr>
          <a:xfrm>
            <a:off x="838201" y="365125"/>
            <a:ext cx="5261342" cy="1025253"/>
          </a:xfrm>
        </p:spPr>
        <p:txBody>
          <a:bodyPr>
            <a:normAutofit/>
          </a:bodyPr>
          <a:lstStyle/>
          <a:p>
            <a:r>
              <a:rPr lang="cs-CZ" b="1" dirty="0">
                <a:ea typeface="Calibri Light"/>
                <a:cs typeface="Calibri Light"/>
              </a:rPr>
              <a:t>3 – PLATÝZ</a:t>
            </a:r>
            <a:endParaRPr lang="cs-CZ" b="1" dirty="0" err="1">
              <a:ea typeface="Calibri Light" panose="020F0302020204030204"/>
              <a:cs typeface="Calibri Light" panose="020F0302020204030204"/>
            </a:endParaRPr>
          </a:p>
        </p:txBody>
      </p:sp>
      <p:sp>
        <p:nvSpPr>
          <p:cNvPr id="3" name="Zástupný obsah 2">
            <a:extLst>
              <a:ext uri="{FF2B5EF4-FFF2-40B4-BE49-F238E27FC236}">
                <a16:creationId xmlns:a16="http://schemas.microsoft.com/office/drawing/2014/main" id="{61C00AAB-5619-CEF2-AE09-BF39DF01AC8C}"/>
              </a:ext>
            </a:extLst>
          </p:cNvPr>
          <p:cNvSpPr>
            <a:spLocks noGrp="1"/>
          </p:cNvSpPr>
          <p:nvPr>
            <p:ph idx="1"/>
          </p:nvPr>
        </p:nvSpPr>
        <p:spPr>
          <a:xfrm>
            <a:off x="427122" y="1551245"/>
            <a:ext cx="5812751" cy="4766086"/>
          </a:xfrm>
        </p:spPr>
        <p:txBody>
          <a:bodyPr vert="horz" lIns="91440" tIns="45720" rIns="91440" bIns="45720" rtlCol="0" anchor="t">
            <a:normAutofit/>
          </a:bodyPr>
          <a:lstStyle/>
          <a:p>
            <a:pPr algn="just" fontAlgn="base"/>
            <a:r>
              <a:rPr lang="cs-CZ" sz="2000" dirty="0" err="1">
                <a:latin typeface="+mj-lt"/>
              </a:rPr>
              <a:t>Platýz</a:t>
            </a:r>
            <a:r>
              <a:rPr lang="cs-CZ" sz="2000" dirty="0">
                <a:latin typeface="+mj-lt"/>
              </a:rPr>
              <a:t> je rozsáhlý městský palác s nádvořím. Objekt je chráněn jako kulturní památka České republiky. Historie paláce sahá do 14. století, kdy na místě dnešního paláce stávaly tři domy. Dnes tento komplex propojuje Národní třídu a Uhelný trh, kde bylo původně hlavní průčelí paláce. Palác v průběhu dějin vystřídal mnoho majitelů, k významnějším </a:t>
            </a:r>
            <a:br>
              <a:rPr lang="cs-CZ" sz="2000" dirty="0">
                <a:latin typeface="+mj-lt"/>
              </a:rPr>
            </a:br>
            <a:r>
              <a:rPr lang="cs-CZ" sz="2000" dirty="0">
                <a:latin typeface="+mj-lt"/>
              </a:rPr>
              <a:t>z nich patří císařský rada a sekretář Rudolfa II. Jan </a:t>
            </a:r>
            <a:r>
              <a:rPr lang="cs-CZ" sz="2000" dirty="0" err="1">
                <a:latin typeface="+mj-lt"/>
              </a:rPr>
              <a:t>Platais</a:t>
            </a:r>
            <a:r>
              <a:rPr lang="cs-CZ" sz="2000" dirty="0">
                <a:latin typeface="+mj-lt"/>
              </a:rPr>
              <a:t> z </a:t>
            </a:r>
            <a:r>
              <a:rPr lang="cs-CZ" sz="2000" dirty="0" err="1">
                <a:latin typeface="+mj-lt"/>
              </a:rPr>
              <a:t>Plattenštejna</a:t>
            </a:r>
            <a:r>
              <a:rPr lang="cs-CZ" sz="2000" dirty="0">
                <a:latin typeface="+mj-lt"/>
              </a:rPr>
              <a:t>, který zakoupil palác v roce 1586; jeho jméno také palác nese. Průchod přes dvůr mezi Uhelným trhem a Národní třídou pochází ze 17. století, kdy palác v roce 1637 získal hrabě Jan ze Šternberka. Šternberkové také iniciovali barokní úpravy domu. </a:t>
            </a:r>
            <a:endParaRPr lang="cs-CZ" sz="2000" dirty="0">
              <a:latin typeface="Calibri Light"/>
              <a:ea typeface="Calibri"/>
              <a:cs typeface="Calibri"/>
            </a:endParaRPr>
          </a:p>
          <a:p>
            <a:pPr algn="just"/>
            <a:r>
              <a:rPr lang="cs-CZ" sz="2000" dirty="0">
                <a:latin typeface="+mj-lt"/>
              </a:rPr>
              <a:t>V</a:t>
            </a:r>
            <a:r>
              <a:rPr lang="cs-CZ" sz="2000" dirty="0">
                <a:latin typeface="Calibri Light"/>
                <a:ea typeface="Calibri Light"/>
                <a:cs typeface="Calibri Light"/>
              </a:rPr>
              <a:t> roce 1787 zde pobýval Mozartův libretista Lorenzo da Ponte, autor libreta k opeře Don Giovanni.</a:t>
            </a:r>
            <a:endParaRPr lang="cs-CZ" sz="2000" dirty="0">
              <a:latin typeface="Calibri Light"/>
              <a:ea typeface="Calibri"/>
              <a:cs typeface="Calibri"/>
            </a:endParaRPr>
          </a:p>
          <a:p>
            <a:endParaRPr lang="cs-CZ" sz="1600" dirty="0">
              <a:latin typeface="Calibri" panose="020F0502020204030204"/>
              <a:ea typeface="Calibri"/>
              <a:cs typeface="Calibri"/>
            </a:endParaRPr>
          </a:p>
        </p:txBody>
      </p:sp>
      <p:pic>
        <p:nvPicPr>
          <p:cNvPr id="5" name="Picture 4">
            <a:extLst>
              <a:ext uri="{FF2B5EF4-FFF2-40B4-BE49-F238E27FC236}">
                <a16:creationId xmlns:a16="http://schemas.microsoft.com/office/drawing/2014/main" id="{2ED9160D-AD81-8C39-22F9-E2193D08BF55}"/>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12602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5F642B1C-ADBA-5B39-37F5-F3BE3D782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388CF4BA-41BC-FF21-844C-1F2262244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A7220C3B-92BC-2EF4-2895-C0BFF69282A7}"/>
              </a:ext>
            </a:extLst>
          </p:cNvPr>
          <p:cNvSpPr>
            <a:spLocks noGrp="1"/>
          </p:cNvSpPr>
          <p:nvPr>
            <p:ph type="title"/>
          </p:nvPr>
        </p:nvSpPr>
        <p:spPr>
          <a:xfrm>
            <a:off x="6093121" y="431131"/>
            <a:ext cx="5321982" cy="1287139"/>
          </a:xfrm>
        </p:spPr>
        <p:txBody>
          <a:bodyPr vert="horz" lIns="91440" tIns="45720" rIns="91440" bIns="45720" rtlCol="0" anchor="ctr">
            <a:noAutofit/>
          </a:bodyPr>
          <a:lstStyle/>
          <a:p>
            <a:r>
              <a:rPr lang="cs-CZ" b="1" dirty="0">
                <a:ea typeface="Calibri Light"/>
                <a:cs typeface="Calibri Light"/>
              </a:rPr>
              <a:t>4 – DŮM </a:t>
            </a:r>
            <a:br>
              <a:rPr lang="cs-CZ" b="1" dirty="0">
                <a:ea typeface="Calibri Light"/>
                <a:cs typeface="Calibri Light"/>
              </a:rPr>
            </a:br>
            <a:r>
              <a:rPr lang="cs-CZ" b="1" dirty="0">
                <a:ea typeface="Calibri Light"/>
                <a:cs typeface="Calibri Light"/>
              </a:rPr>
              <a:t>U TŘÍ ZLATÝCH LVŮ</a:t>
            </a:r>
          </a:p>
        </p:txBody>
      </p:sp>
      <p:sp useBgFill="1">
        <p:nvSpPr>
          <p:cNvPr id="24" name="Rectangle 23">
            <a:extLst>
              <a:ext uri="{FF2B5EF4-FFF2-40B4-BE49-F238E27FC236}">
                <a16:creationId xmlns:a16="http://schemas.microsoft.com/office/drawing/2014/main" id="{831C75FA-AE0A-6B5D-9E65-F338FBE83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770" y="-5"/>
            <a:ext cx="5318902" cy="6858005"/>
          </a:xfrm>
          <a:prstGeom prst="rect">
            <a:avLst/>
          </a:prstGeom>
          <a:ln>
            <a:noFill/>
          </a:ln>
          <a:effectLst>
            <a:outerShdw blurRad="596900" dist="215900" dir="6600000" sx="92000" sy="92000" algn="t"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3062C5CE-7B34-4364-DF5B-24A9DA93BC94}"/>
              </a:ext>
            </a:extLst>
          </p:cNvPr>
          <p:cNvPicPr>
            <a:picLocks noChangeAspect="1"/>
          </p:cNvPicPr>
          <p:nvPr/>
        </p:nvPicPr>
        <p:blipFill>
          <a:blip r:embed="rId2" cstate="print">
            <a:extLst>
              <a:ext uri="{28A0092B-C50C-407E-A947-70E740481C1C}">
                <a14:useLocalDpi xmlns:a14="http://schemas.microsoft.com/office/drawing/2010/main"/>
              </a:ext>
            </a:extLst>
          </a:blip>
          <a:srcRect r="-4"/>
          <a:stretch>
            <a:fillRect/>
          </a:stretch>
        </p:blipFill>
        <p:spPr>
          <a:xfrm>
            <a:off x="20" y="4114799"/>
            <a:ext cx="2711454" cy="2743201"/>
          </a:xfrm>
          <a:prstGeom prst="rect">
            <a:avLst/>
          </a:prstGeom>
        </p:spPr>
      </p:pic>
      <p:pic>
        <p:nvPicPr>
          <p:cNvPr id="7" name="Picture 6">
            <a:extLst>
              <a:ext uri="{FF2B5EF4-FFF2-40B4-BE49-F238E27FC236}">
                <a16:creationId xmlns:a16="http://schemas.microsoft.com/office/drawing/2014/main" id="{B2514860-732E-9493-4E1A-C5B7AB8F4B9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705198" y="4114799"/>
            <a:ext cx="2711474" cy="2743201"/>
          </a:xfrm>
          <a:prstGeom prst="rect">
            <a:avLst/>
          </a:prstGeom>
        </p:spPr>
      </p:pic>
      <p:pic>
        <p:nvPicPr>
          <p:cNvPr id="6" name="Picture 5">
            <a:extLst>
              <a:ext uri="{FF2B5EF4-FFF2-40B4-BE49-F238E27FC236}">
                <a16:creationId xmlns:a16="http://schemas.microsoft.com/office/drawing/2014/main" id="{C75E9D14-B050-4CD0-0F07-16E119AA1E26}"/>
              </a:ext>
            </a:extLst>
          </p:cNvPr>
          <p:cNvPicPr>
            <a:picLocks noChangeAspect="1"/>
          </p:cNvPicPr>
          <p:nvPr/>
        </p:nvPicPr>
        <p:blipFill>
          <a:blip r:embed="rId4" cstate="print">
            <a:extLst>
              <a:ext uri="{28A0092B-C50C-407E-A947-70E740481C1C}">
                <a14:useLocalDpi xmlns:a14="http://schemas.microsoft.com/office/drawing/2010/main"/>
              </a:ext>
            </a:extLst>
          </a:blip>
          <a:srcRect r="-1"/>
          <a:stretch>
            <a:fillRect/>
          </a:stretch>
        </p:blipFill>
        <p:spPr>
          <a:xfrm>
            <a:off x="1" y="-8"/>
            <a:ext cx="5416672" cy="4114802"/>
          </a:xfrm>
          <a:prstGeom prst="rect">
            <a:avLst/>
          </a:prstGeom>
          <a:effectLst>
            <a:outerShdw blurRad="254000" dist="190500" dir="5580000" sx="90000" sy="90000" algn="ctr" rotWithShape="0">
              <a:srgbClr val="000000">
                <a:alpha val="25000"/>
              </a:srgbClr>
            </a:outerShdw>
          </a:effectLst>
        </p:spPr>
      </p:pic>
      <p:sp>
        <p:nvSpPr>
          <p:cNvPr id="3" name="Zástupný obsah 2">
            <a:extLst>
              <a:ext uri="{FF2B5EF4-FFF2-40B4-BE49-F238E27FC236}">
                <a16:creationId xmlns:a16="http://schemas.microsoft.com/office/drawing/2014/main" id="{87FC073A-ED6B-E506-998B-662305EDCF5E}"/>
              </a:ext>
            </a:extLst>
          </p:cNvPr>
          <p:cNvSpPr>
            <a:spLocks noGrp="1"/>
          </p:cNvSpPr>
          <p:nvPr>
            <p:ph idx="1"/>
          </p:nvPr>
        </p:nvSpPr>
        <p:spPr>
          <a:xfrm>
            <a:off x="5712121" y="1888718"/>
            <a:ext cx="5702982" cy="4862702"/>
          </a:xfrm>
        </p:spPr>
        <p:txBody>
          <a:bodyPr vert="horz" lIns="91440" tIns="45720" rIns="91440" bIns="45720" rtlCol="0" anchor="ctr">
            <a:noAutofit/>
          </a:bodyPr>
          <a:lstStyle/>
          <a:p>
            <a:endParaRPr lang="cs-CZ" sz="1400" dirty="0">
              <a:latin typeface="Calibri Light"/>
              <a:cs typeface="Calibri"/>
            </a:endParaRPr>
          </a:p>
          <a:p>
            <a:endParaRPr lang="cs-CZ" sz="1400" dirty="0">
              <a:latin typeface="Calibri Light"/>
              <a:cs typeface="Calibri"/>
            </a:endParaRPr>
          </a:p>
          <a:p>
            <a:endParaRPr lang="cs-CZ" sz="1400" dirty="0">
              <a:latin typeface="Calibri Light"/>
              <a:cs typeface="Calibri"/>
            </a:endParaRPr>
          </a:p>
          <a:p>
            <a:endParaRPr lang="cs-CZ" sz="1400" dirty="0">
              <a:latin typeface="Calibri Light"/>
              <a:cs typeface="Calibri"/>
            </a:endParaRPr>
          </a:p>
          <a:p>
            <a:pPr algn="just"/>
            <a:r>
              <a:rPr lang="cs-CZ" sz="2000" dirty="0">
                <a:latin typeface="Calibri Light"/>
                <a:cs typeface="Calibri"/>
              </a:rPr>
              <a:t>Dům na Uhelném trhu 420/1 je významnou kulturní památkou. V roce 1787 zde byl ubytován Wolfgang Amadeus Mozart. Jednalo se o jeho druhou návštěvu Prahy a byl sem pozván manžely Duškovými, se kterými se přátelil. Při svém pobytu zde dokončoval operu Don Giovanni. Hudebních nápadů měl dostatek, ale potřeboval texty, a tak údajně házel ovoce na okna protějšího domu </a:t>
            </a:r>
            <a:r>
              <a:rPr lang="cs-CZ" sz="2000" dirty="0" err="1">
                <a:latin typeface="Calibri Light"/>
                <a:cs typeface="Calibri"/>
              </a:rPr>
              <a:t>Platýz</a:t>
            </a:r>
            <a:r>
              <a:rPr lang="cs-CZ" sz="2000" dirty="0">
                <a:latin typeface="Calibri Light"/>
                <a:cs typeface="Calibri"/>
              </a:rPr>
              <a:t>, kde byl ubytován jeho libretista Lorenzo da Ponte, aby ho vzbudil a donutil pracovat.  </a:t>
            </a:r>
            <a:endParaRPr lang="cs-CZ" sz="2000" dirty="0">
              <a:latin typeface="Calibri Light"/>
              <a:ea typeface="Calibri" panose="020F0502020204030204"/>
              <a:cs typeface="Calibri"/>
            </a:endParaRPr>
          </a:p>
          <a:p>
            <a:pPr algn="just"/>
            <a:r>
              <a:rPr lang="cs-CZ" sz="2000" dirty="0">
                <a:latin typeface="Calibri Light"/>
                <a:cs typeface="Calibri"/>
              </a:rPr>
              <a:t>Jelikož se ale dům U Tří zlatých lvů nacházel na rušném trhu, začalo tam být na Mozarta příliš hlučno, přesunul se na pozvání manželů Duškových na jejich letní sídlo </a:t>
            </a:r>
            <a:r>
              <a:rPr lang="cs-CZ" sz="2000" dirty="0" err="1">
                <a:latin typeface="Calibri Light"/>
                <a:cs typeface="Calibri"/>
              </a:rPr>
              <a:t>Betramka</a:t>
            </a:r>
            <a:r>
              <a:rPr lang="cs-CZ" sz="2000" dirty="0">
                <a:latin typeface="Calibri Light"/>
                <a:cs typeface="Calibri"/>
              </a:rPr>
              <a:t>, kde operu dokončil.</a:t>
            </a:r>
            <a:endParaRPr lang="cs-CZ" sz="2000" dirty="0">
              <a:latin typeface="Calibri Light"/>
              <a:ea typeface="Calibri" panose="020F0502020204030204"/>
              <a:cs typeface="Calibri" panose="020F0502020204030204"/>
            </a:endParaRPr>
          </a:p>
          <a:p>
            <a:endParaRPr lang="cs-CZ" sz="1400">
              <a:latin typeface="Calibri" panose="020F0502020204030204"/>
              <a:ea typeface="Calibri" panose="020F0502020204030204"/>
              <a:cs typeface="Calibri"/>
            </a:endParaRPr>
          </a:p>
          <a:p>
            <a:endParaRPr lang="cs-CZ" sz="1400">
              <a:cs typeface="Calibri"/>
            </a:endParaRPr>
          </a:p>
          <a:p>
            <a:pPr marL="0" indent="0">
              <a:buNone/>
            </a:pPr>
            <a:endParaRPr lang="cs-CZ" sz="1400">
              <a:ea typeface="Calibri" panose="020F0502020204030204"/>
              <a:cs typeface="Calibri"/>
            </a:endParaRPr>
          </a:p>
          <a:p>
            <a:endParaRPr lang="cs-CZ" sz="1400">
              <a:ea typeface="Calibri" panose="020F0502020204030204"/>
              <a:cs typeface="Calibri"/>
            </a:endParaRPr>
          </a:p>
        </p:txBody>
      </p:sp>
    </p:spTree>
    <p:extLst>
      <p:ext uri="{BB962C8B-B14F-4D97-AF65-F5344CB8AC3E}">
        <p14:creationId xmlns:p14="http://schemas.microsoft.com/office/powerpoint/2010/main" val="2643609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C00EE50-B0EF-185B-22B1-B3F469BFB3E3}"/>
              </a:ext>
            </a:extLst>
          </p:cNvPr>
          <p:cNvPicPr>
            <a:picLocks noChangeAspect="1"/>
          </p:cNvPicPr>
          <p:nvPr/>
        </p:nvPicPr>
        <p:blipFill>
          <a:blip r:embed="rId2" cstate="print">
            <a:extLst>
              <a:ext uri="{28A0092B-C50C-407E-A947-70E740481C1C}">
                <a14:useLocalDpi xmlns:a14="http://schemas.microsoft.com/office/drawing/2010/main"/>
              </a:ext>
            </a:extLst>
          </a:blip>
          <a:srcRect r="-2"/>
          <a:stretch>
            <a:fillRect/>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6" name="Picture 5">
            <a:extLst>
              <a:ext uri="{FF2B5EF4-FFF2-40B4-BE49-F238E27FC236}">
                <a16:creationId xmlns:a16="http://schemas.microsoft.com/office/drawing/2014/main" id="{03F1CFF3-ECEF-B27C-8FA7-CF38BBCDFF18}"/>
              </a:ext>
            </a:extLst>
          </p:cNvPr>
          <p:cNvPicPr>
            <a:picLocks noChangeAspect="1"/>
          </p:cNvPicPr>
          <p:nvPr/>
        </p:nvPicPr>
        <p:blipFill>
          <a:blip r:embed="rId3" cstate="print">
            <a:extLst>
              <a:ext uri="{28A0092B-C50C-407E-A947-70E740481C1C}">
                <a14:useLocalDpi xmlns:a14="http://schemas.microsoft.com/office/drawing/2010/main"/>
              </a:ext>
            </a:extLst>
          </a:blip>
          <a:srcRect r="-3"/>
          <a:stretch>
            <a:fillRect/>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7" name="Picture 6">
            <a:extLst>
              <a:ext uri="{FF2B5EF4-FFF2-40B4-BE49-F238E27FC236}">
                <a16:creationId xmlns:a16="http://schemas.microsoft.com/office/drawing/2014/main" id="{5501E2F2-FB76-3DF4-A1F3-6B0AD4D9EFB2}"/>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24" name="Freeform: Shape 23">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dpis 1">
            <a:extLst>
              <a:ext uri="{FF2B5EF4-FFF2-40B4-BE49-F238E27FC236}">
                <a16:creationId xmlns:a16="http://schemas.microsoft.com/office/drawing/2014/main" id="{D93F08D7-86AE-9F45-577F-701AB978ECEF}"/>
              </a:ext>
            </a:extLst>
          </p:cNvPr>
          <p:cNvSpPr>
            <a:spLocks noGrp="1"/>
          </p:cNvSpPr>
          <p:nvPr>
            <p:ph type="title"/>
          </p:nvPr>
        </p:nvSpPr>
        <p:spPr>
          <a:xfrm>
            <a:off x="448056" y="685800"/>
            <a:ext cx="4922338" cy="1325563"/>
          </a:xfrm>
        </p:spPr>
        <p:txBody>
          <a:bodyPr>
            <a:normAutofit/>
          </a:bodyPr>
          <a:lstStyle/>
          <a:p>
            <a:r>
              <a:rPr lang="cs-CZ" b="1" dirty="0">
                <a:ea typeface="Calibri Light"/>
                <a:cs typeface="Calibri Light"/>
              </a:rPr>
              <a:t>5 – KOSTEL SV. JILJÍ</a:t>
            </a:r>
            <a:endParaRPr lang="cs-CZ" b="1" dirty="0"/>
          </a:p>
        </p:txBody>
      </p:sp>
      <p:sp>
        <p:nvSpPr>
          <p:cNvPr id="27" name="Rectangle 26">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D83FDBE7-0A21-757C-1487-B5BA8979CD21}"/>
              </a:ext>
            </a:extLst>
          </p:cNvPr>
          <p:cNvSpPr>
            <a:spLocks noGrp="1"/>
          </p:cNvSpPr>
          <p:nvPr>
            <p:ph idx="1"/>
          </p:nvPr>
        </p:nvSpPr>
        <p:spPr>
          <a:xfrm>
            <a:off x="448056" y="2514600"/>
            <a:ext cx="4922338" cy="3666744"/>
          </a:xfrm>
        </p:spPr>
        <p:txBody>
          <a:bodyPr vert="horz" lIns="91440" tIns="45720" rIns="91440" bIns="45720" rtlCol="0" anchor="t">
            <a:normAutofit/>
          </a:bodyPr>
          <a:lstStyle/>
          <a:p>
            <a:pPr algn="just"/>
            <a:r>
              <a:rPr lang="en-US" sz="2000" dirty="0">
                <a:ea typeface="Calibri"/>
                <a:cs typeface="Calibri"/>
              </a:rPr>
              <a:t>Kostel </a:t>
            </a:r>
            <a:r>
              <a:rPr lang="en-US" sz="2000" dirty="0" err="1">
                <a:ea typeface="Calibri"/>
                <a:cs typeface="Calibri"/>
              </a:rPr>
              <a:t>sv</a:t>
            </a:r>
            <a:r>
              <a:rPr lang="en-US" sz="2000" dirty="0">
                <a:ea typeface="Calibri"/>
                <a:cs typeface="Calibri"/>
              </a:rPr>
              <a:t>. Jiljí je </a:t>
            </a:r>
            <a:r>
              <a:rPr lang="en-US" sz="2000" dirty="0" err="1">
                <a:ea typeface="Calibri"/>
                <a:cs typeface="Calibri"/>
              </a:rPr>
              <a:t>významný</a:t>
            </a:r>
            <a:r>
              <a:rPr lang="en-US" sz="2000" dirty="0">
                <a:ea typeface="Calibri"/>
                <a:cs typeface="Calibri"/>
              </a:rPr>
              <a:t> </a:t>
            </a:r>
            <a:r>
              <a:rPr lang="en-US" sz="2000" dirty="0" err="1">
                <a:ea typeface="Calibri"/>
                <a:cs typeface="Calibri"/>
              </a:rPr>
              <a:t>gotický</a:t>
            </a:r>
            <a:r>
              <a:rPr lang="en-US" sz="2000" dirty="0">
                <a:ea typeface="Calibri"/>
                <a:cs typeface="Calibri"/>
              </a:rPr>
              <a:t> </a:t>
            </a:r>
            <a:r>
              <a:rPr lang="en-US" sz="2000" dirty="0" err="1">
                <a:ea typeface="Calibri"/>
                <a:cs typeface="Calibri"/>
              </a:rPr>
              <a:t>kostel</a:t>
            </a:r>
            <a:r>
              <a:rPr lang="en-US" sz="2000" dirty="0">
                <a:ea typeface="Calibri"/>
                <a:cs typeface="Calibri"/>
              </a:rPr>
              <a:t>, </a:t>
            </a:r>
            <a:r>
              <a:rPr lang="en-US" sz="2000" dirty="0" err="1">
                <a:ea typeface="Calibri"/>
                <a:cs typeface="Calibri"/>
              </a:rPr>
              <a:t>který</a:t>
            </a:r>
            <a:r>
              <a:rPr lang="en-US" sz="2000" dirty="0">
                <a:ea typeface="Calibri"/>
                <a:cs typeface="Calibri"/>
              </a:rPr>
              <a:t> </a:t>
            </a:r>
            <a:r>
              <a:rPr lang="en-US" sz="2000" dirty="0" err="1">
                <a:ea typeface="Calibri"/>
                <a:cs typeface="Calibri"/>
              </a:rPr>
              <a:t>byl</a:t>
            </a:r>
            <a:r>
              <a:rPr lang="en-US" sz="2000" dirty="0">
                <a:ea typeface="Calibri"/>
                <a:cs typeface="Calibri"/>
              </a:rPr>
              <a:t> </a:t>
            </a:r>
            <a:r>
              <a:rPr lang="en-US" sz="2000" dirty="0" err="1">
                <a:ea typeface="Calibri"/>
                <a:cs typeface="Calibri"/>
              </a:rPr>
              <a:t>vysvěcen</a:t>
            </a:r>
            <a:r>
              <a:rPr lang="en-US" sz="2000" dirty="0">
                <a:ea typeface="Calibri"/>
                <a:cs typeface="Calibri"/>
              </a:rPr>
              <a:t> v </a:t>
            </a:r>
            <a:r>
              <a:rPr lang="en-US" sz="2000" dirty="0" err="1">
                <a:ea typeface="Calibri"/>
                <a:cs typeface="Calibri"/>
              </a:rPr>
              <a:t>roce</a:t>
            </a:r>
            <a:r>
              <a:rPr lang="en-US" sz="2000" dirty="0">
                <a:ea typeface="Calibri"/>
                <a:cs typeface="Calibri"/>
              </a:rPr>
              <a:t> 1371 </a:t>
            </a:r>
            <a:r>
              <a:rPr lang="en-US" sz="2000" dirty="0" err="1">
                <a:ea typeface="Calibri"/>
                <a:cs typeface="Calibri"/>
              </a:rPr>
              <a:t>arcibiskupem</a:t>
            </a:r>
            <a:r>
              <a:rPr lang="en-US" sz="2000" dirty="0">
                <a:ea typeface="Calibri"/>
                <a:cs typeface="Calibri"/>
              </a:rPr>
              <a:t> </a:t>
            </a:r>
            <a:r>
              <a:rPr lang="en-US" sz="2000" dirty="0" err="1">
                <a:ea typeface="Calibri"/>
                <a:cs typeface="Calibri"/>
              </a:rPr>
              <a:t>Janem</a:t>
            </a:r>
            <a:r>
              <a:rPr lang="en-US" sz="2000" dirty="0">
                <a:ea typeface="Calibri"/>
                <a:cs typeface="Calibri"/>
              </a:rPr>
              <a:t> </a:t>
            </a:r>
            <a:r>
              <a:rPr lang="en-US" sz="2000" dirty="0" err="1">
                <a:ea typeface="Calibri"/>
                <a:cs typeface="Calibri"/>
              </a:rPr>
              <a:t>Očkem</a:t>
            </a:r>
            <a:r>
              <a:rPr lang="en-US" sz="2000" dirty="0">
                <a:ea typeface="Calibri"/>
                <a:cs typeface="Calibri"/>
              </a:rPr>
              <a:t> z </a:t>
            </a:r>
            <a:r>
              <a:rPr lang="en-US" sz="2000" dirty="0" err="1">
                <a:ea typeface="Calibri"/>
                <a:cs typeface="Calibri"/>
              </a:rPr>
              <a:t>Vlašimi</a:t>
            </a:r>
            <a:r>
              <a:rPr lang="en-US" sz="2000" dirty="0">
                <a:ea typeface="Calibri"/>
                <a:cs typeface="Calibri"/>
              </a:rPr>
              <a:t> za </a:t>
            </a:r>
            <a:r>
              <a:rPr lang="en-US" sz="2000" dirty="0" err="1">
                <a:ea typeface="Calibri"/>
                <a:cs typeface="Calibri"/>
              </a:rPr>
              <a:t>přítomnosti</a:t>
            </a:r>
            <a:r>
              <a:rPr lang="en-US" sz="2000" dirty="0">
                <a:ea typeface="Calibri"/>
                <a:cs typeface="Calibri"/>
              </a:rPr>
              <a:t> </a:t>
            </a:r>
            <a:r>
              <a:rPr lang="en-US" sz="2000" dirty="0" err="1">
                <a:ea typeface="Calibri"/>
                <a:cs typeface="Calibri"/>
              </a:rPr>
              <a:t>krále</a:t>
            </a:r>
            <a:r>
              <a:rPr lang="en-US" sz="2000" dirty="0">
                <a:ea typeface="Calibri"/>
                <a:cs typeface="Calibri"/>
              </a:rPr>
              <a:t> Karla IV.</a:t>
            </a:r>
          </a:p>
          <a:p>
            <a:pPr algn="just"/>
            <a:r>
              <a:rPr lang="en-US" sz="2000" dirty="0" err="1">
                <a:ea typeface="Calibri"/>
                <a:cs typeface="Calibri"/>
              </a:rPr>
              <a:t>Bohužel</a:t>
            </a:r>
            <a:r>
              <a:rPr lang="en-US" sz="2000" dirty="0">
                <a:ea typeface="Calibri"/>
                <a:cs typeface="Calibri"/>
              </a:rPr>
              <a:t> </a:t>
            </a:r>
            <a:r>
              <a:rPr lang="en-US" sz="2000" dirty="0" err="1">
                <a:ea typeface="Calibri"/>
                <a:cs typeface="Calibri"/>
              </a:rPr>
              <a:t>neexistují</a:t>
            </a:r>
            <a:r>
              <a:rPr lang="en-US" sz="2000" dirty="0">
                <a:ea typeface="Calibri"/>
                <a:cs typeface="Calibri"/>
              </a:rPr>
              <a:t> </a:t>
            </a:r>
            <a:r>
              <a:rPr lang="en-US" sz="2000" dirty="0" err="1">
                <a:ea typeface="Calibri"/>
                <a:cs typeface="Calibri"/>
              </a:rPr>
              <a:t>doklady</a:t>
            </a:r>
            <a:r>
              <a:rPr lang="en-US" sz="2000" dirty="0">
                <a:ea typeface="Calibri"/>
                <a:cs typeface="Calibri"/>
              </a:rPr>
              <a:t>, </a:t>
            </a:r>
            <a:r>
              <a:rPr lang="en-US" sz="2000" dirty="0" err="1">
                <a:ea typeface="Calibri"/>
                <a:cs typeface="Calibri"/>
              </a:rPr>
              <a:t>že</a:t>
            </a:r>
            <a:r>
              <a:rPr lang="en-US" sz="2000" dirty="0">
                <a:ea typeface="Calibri"/>
                <a:cs typeface="Calibri"/>
              </a:rPr>
              <a:t> by Mozart </a:t>
            </a:r>
            <a:r>
              <a:rPr lang="en-US" sz="2000" dirty="0" err="1">
                <a:ea typeface="Calibri"/>
                <a:cs typeface="Calibri"/>
              </a:rPr>
              <a:t>při</a:t>
            </a:r>
            <a:r>
              <a:rPr lang="en-US" sz="2000" dirty="0">
                <a:ea typeface="Calibri"/>
                <a:cs typeface="Calibri"/>
              </a:rPr>
              <a:t> </a:t>
            </a:r>
            <a:r>
              <a:rPr lang="en-US" sz="2000" dirty="0" err="1">
                <a:ea typeface="Calibri"/>
                <a:cs typeface="Calibri"/>
              </a:rPr>
              <a:t>svých</a:t>
            </a:r>
            <a:r>
              <a:rPr lang="en-US" sz="2000" dirty="0">
                <a:ea typeface="Calibri"/>
                <a:cs typeface="Calibri"/>
              </a:rPr>
              <a:t> </a:t>
            </a:r>
            <a:r>
              <a:rPr lang="en-US" sz="2000" dirty="0" err="1">
                <a:ea typeface="Calibri"/>
                <a:cs typeface="Calibri"/>
              </a:rPr>
              <a:t>návštěvách</a:t>
            </a:r>
            <a:r>
              <a:rPr lang="en-US" sz="2000" dirty="0">
                <a:ea typeface="Calibri"/>
                <a:cs typeface="Calibri"/>
              </a:rPr>
              <a:t> </a:t>
            </a:r>
            <a:r>
              <a:rPr lang="en-US" sz="2000" dirty="0" err="1">
                <a:ea typeface="Calibri"/>
                <a:cs typeface="Calibri"/>
              </a:rPr>
              <a:t>Prahy</a:t>
            </a:r>
            <a:r>
              <a:rPr lang="en-US" sz="2000" dirty="0">
                <a:ea typeface="Calibri"/>
                <a:cs typeface="Calibri"/>
              </a:rPr>
              <a:t> </a:t>
            </a:r>
            <a:r>
              <a:rPr lang="en-US" sz="2000" dirty="0" err="1">
                <a:ea typeface="Calibri"/>
                <a:cs typeface="Calibri"/>
              </a:rPr>
              <a:t>tento</a:t>
            </a:r>
            <a:r>
              <a:rPr lang="en-US" sz="2000" dirty="0">
                <a:ea typeface="Calibri"/>
                <a:cs typeface="Calibri"/>
              </a:rPr>
              <a:t> </a:t>
            </a:r>
            <a:r>
              <a:rPr lang="en-US" sz="2000" dirty="0" err="1">
                <a:ea typeface="Calibri"/>
                <a:cs typeface="Calibri"/>
              </a:rPr>
              <a:t>kostel</a:t>
            </a:r>
            <a:r>
              <a:rPr lang="en-US" sz="2000" dirty="0">
                <a:ea typeface="Calibri"/>
                <a:cs typeface="Calibri"/>
              </a:rPr>
              <a:t> </a:t>
            </a:r>
            <a:r>
              <a:rPr lang="en-US" sz="2000" dirty="0" err="1">
                <a:ea typeface="Calibri"/>
                <a:cs typeface="Calibri"/>
              </a:rPr>
              <a:t>navštívil</a:t>
            </a:r>
            <a:r>
              <a:rPr lang="en-US" sz="2000" dirty="0">
                <a:ea typeface="Calibri"/>
                <a:cs typeface="Calibri"/>
              </a:rPr>
              <a:t>, ale </a:t>
            </a:r>
            <a:r>
              <a:rPr lang="en-US" sz="2000" dirty="0" err="1">
                <a:ea typeface="Calibri"/>
                <a:cs typeface="Calibri"/>
              </a:rPr>
              <a:t>vyloučeno</a:t>
            </a:r>
            <a:r>
              <a:rPr lang="en-US" sz="2000" dirty="0">
                <a:ea typeface="Calibri"/>
                <a:cs typeface="Calibri"/>
              </a:rPr>
              <a:t> to </a:t>
            </a:r>
            <a:r>
              <a:rPr lang="en-US" sz="2000" dirty="0" err="1">
                <a:ea typeface="Calibri"/>
                <a:cs typeface="Calibri"/>
              </a:rPr>
              <a:t>není</a:t>
            </a:r>
            <a:r>
              <a:rPr lang="en-US" sz="2000" dirty="0">
                <a:ea typeface="Calibri"/>
                <a:cs typeface="Calibri"/>
              </a:rPr>
              <a:t>.</a:t>
            </a:r>
          </a:p>
          <a:p>
            <a:pPr algn="just"/>
            <a:r>
              <a:rPr lang="en-US" sz="2000" dirty="0" err="1">
                <a:ea typeface="Calibri"/>
                <a:cs typeface="Calibri"/>
              </a:rPr>
              <a:t>Místo</a:t>
            </a:r>
            <a:r>
              <a:rPr lang="en-US" sz="2000" dirty="0">
                <a:ea typeface="Calibri"/>
                <a:cs typeface="Calibri"/>
              </a:rPr>
              <a:t> je </a:t>
            </a:r>
            <a:r>
              <a:rPr lang="en-US" sz="2000" dirty="0" err="1">
                <a:ea typeface="Calibri"/>
                <a:cs typeface="Calibri"/>
              </a:rPr>
              <a:t>však</a:t>
            </a:r>
            <a:r>
              <a:rPr lang="en-US" sz="2000" dirty="0">
                <a:ea typeface="Calibri"/>
                <a:cs typeface="Calibri"/>
              </a:rPr>
              <a:t> pro </a:t>
            </a:r>
            <a:r>
              <a:rPr lang="en-US" sz="2000" dirty="0" err="1">
                <a:ea typeface="Calibri"/>
                <a:cs typeface="Calibri"/>
              </a:rPr>
              <a:t>nás</a:t>
            </a:r>
            <a:r>
              <a:rPr lang="en-US" sz="2000" dirty="0">
                <a:ea typeface="Calibri"/>
                <a:cs typeface="Calibri"/>
              </a:rPr>
              <a:t> </a:t>
            </a:r>
            <a:r>
              <a:rPr lang="en-US" sz="2000" dirty="0" err="1">
                <a:ea typeface="Calibri"/>
                <a:cs typeface="Calibri"/>
              </a:rPr>
              <a:t>zajímavé</a:t>
            </a:r>
            <a:r>
              <a:rPr lang="en-US" sz="2000" dirty="0">
                <a:ea typeface="Calibri"/>
                <a:cs typeface="Calibri"/>
              </a:rPr>
              <a:t> </a:t>
            </a:r>
            <a:r>
              <a:rPr lang="en-US" sz="2000" dirty="0" err="1">
                <a:ea typeface="Calibri"/>
                <a:cs typeface="Calibri"/>
              </a:rPr>
              <a:t>tím</a:t>
            </a:r>
            <a:r>
              <a:rPr lang="en-US" sz="2000" dirty="0">
                <a:ea typeface="Calibri"/>
                <a:cs typeface="Calibri"/>
              </a:rPr>
              <a:t>, </a:t>
            </a:r>
            <a:r>
              <a:rPr lang="en-US" sz="2000" dirty="0" err="1">
                <a:ea typeface="Calibri"/>
                <a:cs typeface="Calibri"/>
              </a:rPr>
              <a:t>že</a:t>
            </a:r>
            <a:r>
              <a:rPr lang="en-US" sz="2000" dirty="0">
                <a:ea typeface="Calibri"/>
                <a:cs typeface="Calibri"/>
              </a:rPr>
              <a:t> se </a:t>
            </a:r>
            <a:r>
              <a:rPr lang="en-US" sz="2000" dirty="0" err="1">
                <a:ea typeface="Calibri"/>
                <a:cs typeface="Calibri"/>
              </a:rPr>
              <a:t>zde</a:t>
            </a:r>
            <a:r>
              <a:rPr lang="en-US" sz="2000" dirty="0">
                <a:ea typeface="Calibri"/>
                <a:cs typeface="Calibri"/>
              </a:rPr>
              <a:t> </a:t>
            </a:r>
            <a:r>
              <a:rPr lang="en-US" sz="2000" dirty="0" err="1">
                <a:ea typeface="Calibri"/>
                <a:cs typeface="Calibri"/>
              </a:rPr>
              <a:t>natáčela</a:t>
            </a:r>
            <a:r>
              <a:rPr lang="en-US" sz="2000" dirty="0">
                <a:ea typeface="Calibri"/>
                <a:cs typeface="Calibri"/>
              </a:rPr>
              <a:t> </a:t>
            </a:r>
            <a:r>
              <a:rPr lang="en-US" sz="2000" dirty="0" err="1">
                <a:ea typeface="Calibri"/>
                <a:cs typeface="Calibri"/>
              </a:rPr>
              <a:t>scéna</a:t>
            </a:r>
            <a:r>
              <a:rPr lang="en-US" sz="2000" dirty="0">
                <a:ea typeface="Calibri"/>
                <a:cs typeface="Calibri"/>
              </a:rPr>
              <a:t> ze </a:t>
            </a:r>
            <a:r>
              <a:rPr lang="en-US" sz="2000" dirty="0" err="1">
                <a:ea typeface="Calibri"/>
                <a:cs typeface="Calibri"/>
              </a:rPr>
              <a:t>slavného</a:t>
            </a:r>
            <a:r>
              <a:rPr lang="en-US" sz="2000" dirty="0">
                <a:ea typeface="Calibri"/>
                <a:cs typeface="Calibri"/>
              </a:rPr>
              <a:t> </a:t>
            </a:r>
            <a:r>
              <a:rPr lang="en-US" sz="2000" dirty="0" err="1">
                <a:ea typeface="Calibri"/>
                <a:cs typeface="Calibri"/>
              </a:rPr>
              <a:t>filmu</a:t>
            </a:r>
            <a:r>
              <a:rPr lang="en-US" sz="2000" dirty="0">
                <a:ea typeface="Calibri"/>
                <a:cs typeface="Calibri"/>
              </a:rPr>
              <a:t> Amadeus </a:t>
            </a:r>
            <a:r>
              <a:rPr lang="en-US" sz="2000" dirty="0" err="1">
                <a:ea typeface="Calibri"/>
                <a:cs typeface="Calibri"/>
              </a:rPr>
              <a:t>režiséra</a:t>
            </a:r>
            <a:r>
              <a:rPr lang="en-US" sz="2000" dirty="0">
                <a:ea typeface="Calibri"/>
                <a:cs typeface="Calibri"/>
              </a:rPr>
              <a:t> </a:t>
            </a:r>
            <a:r>
              <a:rPr lang="en-US" sz="2000" dirty="0" err="1">
                <a:ea typeface="Calibri"/>
                <a:cs typeface="Calibri"/>
              </a:rPr>
              <a:t>Miloše</a:t>
            </a:r>
            <a:r>
              <a:rPr lang="en-US" sz="2000" dirty="0">
                <a:ea typeface="Calibri"/>
                <a:cs typeface="Calibri"/>
              </a:rPr>
              <a:t> </a:t>
            </a:r>
            <a:r>
              <a:rPr lang="en-US" sz="2000" dirty="0" err="1">
                <a:ea typeface="Calibri"/>
                <a:cs typeface="Calibri"/>
              </a:rPr>
              <a:t>Formana</a:t>
            </a:r>
            <a:r>
              <a:rPr lang="en-US" sz="2000" dirty="0">
                <a:ea typeface="Calibri"/>
                <a:cs typeface="Calibri"/>
              </a:rPr>
              <a:t>. </a:t>
            </a:r>
            <a:r>
              <a:rPr lang="en-US" sz="2000" dirty="0" err="1">
                <a:ea typeface="Calibri"/>
                <a:cs typeface="Calibri"/>
              </a:rPr>
              <a:t>Točila</a:t>
            </a:r>
            <a:r>
              <a:rPr lang="en-US" sz="2000" dirty="0">
                <a:ea typeface="Calibri"/>
                <a:cs typeface="Calibri"/>
              </a:rPr>
              <a:t> se </a:t>
            </a:r>
            <a:r>
              <a:rPr lang="en-US" sz="2000" dirty="0" err="1">
                <a:ea typeface="Calibri"/>
                <a:cs typeface="Calibri"/>
              </a:rPr>
              <a:t>zde</a:t>
            </a:r>
            <a:r>
              <a:rPr lang="en-US" sz="2000" dirty="0">
                <a:ea typeface="Calibri"/>
                <a:cs typeface="Calibri"/>
              </a:rPr>
              <a:t> </a:t>
            </a:r>
            <a:r>
              <a:rPr lang="en-US" sz="2000" dirty="0" err="1">
                <a:ea typeface="Calibri"/>
                <a:cs typeface="Calibri"/>
              </a:rPr>
              <a:t>Mozartova</a:t>
            </a:r>
            <a:r>
              <a:rPr lang="en-US" sz="2000" dirty="0">
                <a:ea typeface="Calibri"/>
                <a:cs typeface="Calibri"/>
              </a:rPr>
              <a:t> </a:t>
            </a:r>
            <a:r>
              <a:rPr lang="en-US" sz="2000" dirty="0" err="1">
                <a:ea typeface="Calibri"/>
                <a:cs typeface="Calibri"/>
              </a:rPr>
              <a:t>svatba</a:t>
            </a:r>
            <a:r>
              <a:rPr lang="en-US" sz="2000" dirty="0">
                <a:ea typeface="Calibri"/>
                <a:cs typeface="Calibri"/>
              </a:rPr>
              <a:t> s Constanze </a:t>
            </a:r>
            <a:r>
              <a:rPr lang="en-US" sz="2000" dirty="0" err="1">
                <a:ea typeface="Calibri"/>
                <a:cs typeface="Calibri"/>
              </a:rPr>
              <a:t>Weberovou</a:t>
            </a:r>
            <a:r>
              <a:rPr lang="en-US" sz="2000" dirty="0">
                <a:ea typeface="Calibri"/>
                <a:cs typeface="Calibri"/>
              </a:rPr>
              <a:t>.</a:t>
            </a:r>
          </a:p>
        </p:txBody>
      </p:sp>
    </p:spTree>
    <p:extLst>
      <p:ext uri="{BB962C8B-B14F-4D97-AF65-F5344CB8AC3E}">
        <p14:creationId xmlns:p14="http://schemas.microsoft.com/office/powerpoint/2010/main" val="4111102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D98D0A2-2F87-8158-E88E-3294EC43DD0A}"/>
              </a:ext>
            </a:extLst>
          </p:cNvPr>
          <p:cNvSpPr>
            <a:spLocks noGrp="1"/>
          </p:cNvSpPr>
          <p:nvPr>
            <p:ph type="title"/>
          </p:nvPr>
        </p:nvSpPr>
        <p:spPr>
          <a:xfrm>
            <a:off x="3047946" y="218574"/>
            <a:ext cx="5640804" cy="1110841"/>
          </a:xfrm>
        </p:spPr>
        <p:txBody>
          <a:bodyPr vert="horz" lIns="91440" tIns="45720" rIns="91440" bIns="45720" rtlCol="0" anchor="ctr">
            <a:noAutofit/>
          </a:bodyPr>
          <a:lstStyle/>
          <a:p>
            <a:pPr algn="ctr"/>
            <a:r>
              <a:rPr lang="cs-CZ" b="1" dirty="0">
                <a:ea typeface="Calibri Light"/>
                <a:cs typeface="Calibri Light"/>
              </a:rPr>
              <a:t>6 – ZRCADLOVÁ KAPLE</a:t>
            </a:r>
            <a:br>
              <a:rPr lang="cs-CZ" b="1" dirty="0">
                <a:ea typeface="Calibri Light"/>
                <a:cs typeface="Calibri Light"/>
              </a:rPr>
            </a:br>
            <a:r>
              <a:rPr lang="cs-CZ" b="1" dirty="0">
                <a:ea typeface="Calibri Light"/>
                <a:cs typeface="Calibri Light"/>
              </a:rPr>
              <a:t>V KLEMENTINU</a:t>
            </a:r>
          </a:p>
        </p:txBody>
      </p:sp>
      <p:pic>
        <p:nvPicPr>
          <p:cNvPr id="8" name="Picture 7">
            <a:extLst>
              <a:ext uri="{FF2B5EF4-FFF2-40B4-BE49-F238E27FC236}">
                <a16:creationId xmlns:a16="http://schemas.microsoft.com/office/drawing/2014/main" id="{09DD71D4-F6E4-E9D5-A791-BDF780D8CD45}"/>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Zástupný obsah 2">
            <a:extLst>
              <a:ext uri="{FF2B5EF4-FFF2-40B4-BE49-F238E27FC236}">
                <a16:creationId xmlns:a16="http://schemas.microsoft.com/office/drawing/2014/main" id="{118133BC-A9BB-B712-7B27-9A14741CE84A}"/>
              </a:ext>
            </a:extLst>
          </p:cNvPr>
          <p:cNvSpPr>
            <a:spLocks noGrp="1"/>
          </p:cNvSpPr>
          <p:nvPr>
            <p:ph idx="1"/>
          </p:nvPr>
        </p:nvSpPr>
        <p:spPr>
          <a:xfrm>
            <a:off x="3426941" y="1335226"/>
            <a:ext cx="5263814" cy="5133751"/>
          </a:xfrm>
        </p:spPr>
        <p:txBody>
          <a:bodyPr vert="horz" lIns="91440" tIns="45720" rIns="91440" bIns="45720" rtlCol="0" anchor="t">
            <a:noAutofit/>
          </a:bodyPr>
          <a:lstStyle/>
          <a:p>
            <a:pPr marL="285750" indent="-285750" algn="just"/>
            <a:r>
              <a:rPr lang="cs-CZ" sz="2000" dirty="0">
                <a:latin typeface="+mj-lt"/>
              </a:rPr>
              <a:t>Klementinum je bývala jezuitská kolej otevřená v roce 1556. V areálu Klementina se dnes nachází Národní knihovna ČR. </a:t>
            </a:r>
            <a:endParaRPr lang="cs-CZ" sz="2000" dirty="0">
              <a:latin typeface="+mj-lt"/>
              <a:ea typeface="Calibri Light" panose="020F0302020204030204"/>
              <a:cs typeface="Calibri Light" panose="020F0302020204030204"/>
            </a:endParaRPr>
          </a:p>
          <a:p>
            <a:pPr marL="285750" indent="-285750" algn="just"/>
            <a:r>
              <a:rPr lang="cs-CZ" sz="2000" dirty="0">
                <a:latin typeface="+mj-lt"/>
              </a:rPr>
              <a:t>Nachází se zde také Zrcadlová kaple postavená v letech 1722-1726, která dříve sloužila jako bohoslužebný prostor, ale dnes se využívá jako koncertní síň nebo prostor pro pořádání výstav, promocí aj. </a:t>
            </a:r>
            <a:endParaRPr lang="cs-CZ" sz="2000" dirty="0">
              <a:latin typeface="+mj-lt"/>
              <a:ea typeface="Calibri Light"/>
              <a:cs typeface="Calibri Light"/>
            </a:endParaRPr>
          </a:p>
          <a:p>
            <a:pPr marL="285750" indent="-285750" algn="just"/>
            <a:r>
              <a:rPr lang="cs-CZ" sz="2000" dirty="0">
                <a:latin typeface="+mj-lt"/>
              </a:rPr>
              <a:t>Na kůru Zrcadlové kaple jsou umístěny původní varhany, na které při své návštěvě Prahy </a:t>
            </a:r>
            <a:br>
              <a:rPr lang="cs-CZ" sz="2000" dirty="0">
                <a:latin typeface="+mj-lt"/>
              </a:rPr>
            </a:br>
            <a:r>
              <a:rPr lang="cs-CZ" sz="2000" dirty="0">
                <a:latin typeface="+mj-lt"/>
              </a:rPr>
              <a:t>v lednu 1787 hrál i sám W. A. Mozart.</a:t>
            </a:r>
            <a:endParaRPr lang="cs-CZ" sz="2000" dirty="0">
              <a:latin typeface="+mj-lt"/>
              <a:ea typeface="Calibri Light"/>
              <a:cs typeface="Calibri Light"/>
            </a:endParaRPr>
          </a:p>
          <a:p>
            <a:pPr marL="285750" indent="-285750" algn="just"/>
            <a:r>
              <a:rPr lang="cs-CZ" sz="2000" dirty="0">
                <a:latin typeface="+mj-lt"/>
              </a:rPr>
              <a:t>V předsálí Zrcadlové kaple stojí busta W. A. Mozarta, vytvořená Emanuelem Maxem roku 1837. Byla zhotovena podle voskového odlitku Mozartovy tváře, který byl pořízen ještě za Mozartova života. Socha je proto velmi věrnou podobou Mozarta.</a:t>
            </a:r>
            <a:endParaRPr lang="cs-CZ" sz="2000" dirty="0">
              <a:latin typeface="+mj-lt"/>
              <a:ea typeface="Calibri Light"/>
              <a:cs typeface="Calibri Light"/>
            </a:endParaRPr>
          </a:p>
        </p:txBody>
      </p:sp>
      <p:pic>
        <p:nvPicPr>
          <p:cNvPr id="6" name="Picture 5">
            <a:extLst>
              <a:ext uri="{FF2B5EF4-FFF2-40B4-BE49-F238E27FC236}">
                <a16:creationId xmlns:a16="http://schemas.microsoft.com/office/drawing/2014/main" id="{F256843E-E9A6-BB39-F30A-928AC5CC000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888818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ázek 3" descr="Obsah obrázku venku, okno, obloha, město&#10;&#10;Popis se vygeneroval automaticky.">
            <a:extLst>
              <a:ext uri="{FF2B5EF4-FFF2-40B4-BE49-F238E27FC236}">
                <a16:creationId xmlns:a16="http://schemas.microsoft.com/office/drawing/2014/main" id="{0FC1D3D6-E751-B0D2-7D2F-478B3307D96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a:fillRect/>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7" name="Picture 6">
            <a:extLst>
              <a:ext uri="{FF2B5EF4-FFF2-40B4-BE49-F238E27FC236}">
                <a16:creationId xmlns:a16="http://schemas.microsoft.com/office/drawing/2014/main" id="{BAFADC72-4596-0BBF-B2F0-939B5596CA25}"/>
              </a:ext>
            </a:extLst>
          </p:cNvPr>
          <p:cNvPicPr>
            <a:picLocks noChangeAspect="1"/>
          </p:cNvPicPr>
          <p:nvPr/>
        </p:nvPicPr>
        <p:blipFill>
          <a:blip r:embed="rId3" cstate="print">
            <a:extLst>
              <a:ext uri="{28A0092B-C50C-407E-A947-70E740481C1C}">
                <a14:useLocalDpi xmlns:a14="http://schemas.microsoft.com/office/drawing/2010/main"/>
              </a:ext>
            </a:extLst>
          </a:blip>
          <a:srcRect b="-3"/>
          <a:stretch>
            <a:fillRect/>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6" name="Picture 5">
            <a:extLst>
              <a:ext uri="{FF2B5EF4-FFF2-40B4-BE49-F238E27FC236}">
                <a16:creationId xmlns:a16="http://schemas.microsoft.com/office/drawing/2014/main" id="{1C114866-7B3E-9546-6996-80F31B2DB0C8}"/>
              </a:ext>
            </a:extLst>
          </p:cNvPr>
          <p:cNvPicPr>
            <a:picLocks noChangeAspect="1"/>
          </p:cNvPicPr>
          <p:nvPr/>
        </p:nvPicPr>
        <p:blipFill>
          <a:blip r:embed="rId4" cstate="print">
            <a:extLst>
              <a:ext uri="{28A0092B-C50C-407E-A947-70E740481C1C}">
                <a14:useLocalDpi xmlns:a14="http://schemas.microsoft.com/office/drawing/2010/main"/>
              </a:ext>
            </a:extLst>
          </a:blip>
          <a:srcRect r="-1"/>
          <a:stretch>
            <a:fillRect/>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14" name="Freeform: Shape 13">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dpis 1">
            <a:extLst>
              <a:ext uri="{FF2B5EF4-FFF2-40B4-BE49-F238E27FC236}">
                <a16:creationId xmlns:a16="http://schemas.microsoft.com/office/drawing/2014/main" id="{B9973F6D-84B2-587F-2375-9321286D26BD}"/>
              </a:ext>
            </a:extLst>
          </p:cNvPr>
          <p:cNvSpPr>
            <a:spLocks noGrp="1"/>
          </p:cNvSpPr>
          <p:nvPr>
            <p:ph type="title"/>
          </p:nvPr>
        </p:nvSpPr>
        <p:spPr>
          <a:xfrm>
            <a:off x="247530" y="344905"/>
            <a:ext cx="4922338" cy="1325563"/>
          </a:xfrm>
        </p:spPr>
        <p:txBody>
          <a:bodyPr>
            <a:normAutofit/>
          </a:bodyPr>
          <a:lstStyle/>
          <a:p>
            <a:r>
              <a:rPr lang="cs-CZ" b="1" dirty="0">
                <a:ea typeface="Calibri Light"/>
                <a:cs typeface="Calibri Light"/>
              </a:rPr>
              <a:t>7 – DŮM </a:t>
            </a:r>
            <a:br>
              <a:rPr lang="cs-CZ" b="1" dirty="0">
                <a:ea typeface="Calibri Light"/>
                <a:cs typeface="Calibri Light"/>
              </a:rPr>
            </a:br>
            <a:r>
              <a:rPr lang="cs-CZ" b="1" dirty="0">
                <a:ea typeface="Calibri Light"/>
                <a:cs typeface="Calibri Light"/>
              </a:rPr>
              <a:t>U ČERNÉHO SLUNCE </a:t>
            </a:r>
            <a:endParaRPr lang="cs-CZ" b="1">
              <a:ea typeface="Calibri Light"/>
              <a:cs typeface="Calibri Light"/>
            </a:endParaRPr>
          </a:p>
        </p:txBody>
      </p:sp>
      <p:sp>
        <p:nvSpPr>
          <p:cNvPr id="20" name="Rectangle 19">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Zástupný obsah 2">
            <a:extLst>
              <a:ext uri="{FF2B5EF4-FFF2-40B4-BE49-F238E27FC236}">
                <a16:creationId xmlns:a16="http://schemas.microsoft.com/office/drawing/2014/main" id="{BAC616BB-3844-0DAE-39A8-D8D81F5ACF81}"/>
              </a:ext>
            </a:extLst>
          </p:cNvPr>
          <p:cNvSpPr>
            <a:spLocks noGrp="1"/>
          </p:cNvSpPr>
          <p:nvPr>
            <p:ph idx="1"/>
          </p:nvPr>
        </p:nvSpPr>
        <p:spPr>
          <a:xfrm>
            <a:off x="438030" y="2113547"/>
            <a:ext cx="5223126" cy="4067797"/>
          </a:xfrm>
        </p:spPr>
        <p:txBody>
          <a:bodyPr vert="horz" lIns="91440" tIns="45720" rIns="91440" bIns="45720" rtlCol="0" anchor="t">
            <a:normAutofit fontScale="92500" lnSpcReduction="10000"/>
          </a:bodyPr>
          <a:lstStyle/>
          <a:p>
            <a:pPr algn="just"/>
            <a:r>
              <a:rPr lang="cs-CZ" sz="2000" dirty="0">
                <a:latin typeface="Calibri Light"/>
                <a:cs typeface="Calibri Light"/>
              </a:rPr>
              <a:t>Dům U Černého slunce byl postaven ve 14. století v gotickém stylu, poté v 16. století renesančně přestavěn, současný vzhled je barokní. Nachází se v Celetné ulici 556/8.</a:t>
            </a:r>
            <a:endParaRPr lang="cs-CZ" sz="2000">
              <a:latin typeface="Calibri Light"/>
              <a:ea typeface="Calibri Light"/>
              <a:cs typeface="Calibri"/>
            </a:endParaRPr>
          </a:p>
          <a:p>
            <a:pPr algn="just"/>
            <a:r>
              <a:rPr lang="cs-CZ" sz="2000" dirty="0">
                <a:latin typeface="Calibri Light"/>
                <a:cs typeface="Calibri Light"/>
              </a:rPr>
              <a:t>Žili zde manželé Duškovi</a:t>
            </a:r>
            <a:r>
              <a:rPr lang="cs-CZ" sz="2000" dirty="0">
                <a:latin typeface="Calibri Light"/>
                <a:ea typeface="Calibri Light"/>
                <a:cs typeface="Calibri Light"/>
              </a:rPr>
              <a:t>, blízcí přátelé W. A. Mozarta. Duškovi byli ve společnosti vysoce postavení a patřili neodmyslitelně do pražského hudebního života. František Xaver Dušek byl známý hudební skladatel a profesor hudby, jeho </a:t>
            </a:r>
            <a:br>
              <a:rPr lang="cs-CZ" sz="2000" dirty="0">
                <a:latin typeface="Calibri Light"/>
                <a:ea typeface="Calibri Light"/>
                <a:cs typeface="Calibri Light"/>
              </a:rPr>
            </a:br>
            <a:r>
              <a:rPr lang="cs-CZ" sz="2000" dirty="0">
                <a:latin typeface="Calibri Light"/>
                <a:ea typeface="Calibri Light"/>
                <a:cs typeface="Calibri Light"/>
              </a:rPr>
              <a:t>o 23 let mladší manželka Josefína Dušková byla slavná operní pěvkyně. </a:t>
            </a:r>
            <a:endParaRPr lang="cs-CZ" sz="2000">
              <a:latin typeface="Calibri Light"/>
              <a:ea typeface="Calibri Light"/>
              <a:cs typeface="Calibri"/>
            </a:endParaRPr>
          </a:p>
          <a:p>
            <a:pPr algn="just"/>
            <a:r>
              <a:rPr lang="cs-CZ" sz="2000" dirty="0">
                <a:latin typeface="Calibri Light"/>
                <a:ea typeface="Calibri Light"/>
                <a:cs typeface="Calibri Light"/>
              </a:rPr>
              <a:t>V domě v Celetné hostili Duškovi W. A. Mozarta. Nežili zde však dlouho – přestěhovali se do domu na Malé Straně a v létě také často pobývali na svém letním sídle Bertramka.</a:t>
            </a:r>
            <a:endParaRPr lang="cs-CZ" sz="2000">
              <a:latin typeface="Calibri Light"/>
              <a:ea typeface="Calibri" panose="020F0502020204030204"/>
              <a:cs typeface="Calibri"/>
            </a:endParaRPr>
          </a:p>
          <a:p>
            <a:pPr marL="0" indent="0">
              <a:buNone/>
            </a:pPr>
            <a:endParaRPr lang="cs-CZ" sz="1400">
              <a:ea typeface="Calibri" panose="020F0502020204030204"/>
              <a:cs typeface="Calibri"/>
            </a:endParaRPr>
          </a:p>
        </p:txBody>
      </p:sp>
    </p:spTree>
    <p:extLst>
      <p:ext uri="{BB962C8B-B14F-4D97-AF65-F5344CB8AC3E}">
        <p14:creationId xmlns:p14="http://schemas.microsoft.com/office/powerpoint/2010/main" val="523135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10CF9DD-AA9D-7D5A-801A-CBF7C38D27A6}"/>
              </a:ext>
            </a:extLst>
          </p:cNvPr>
          <p:cNvSpPr>
            <a:spLocks noGrp="1"/>
          </p:cNvSpPr>
          <p:nvPr>
            <p:ph type="title"/>
          </p:nvPr>
        </p:nvSpPr>
        <p:spPr>
          <a:xfrm>
            <a:off x="3438972" y="218574"/>
            <a:ext cx="5269830" cy="1181025"/>
          </a:xfrm>
        </p:spPr>
        <p:txBody>
          <a:bodyPr vert="horz" lIns="91440" tIns="45720" rIns="91440" bIns="45720" rtlCol="0" anchor="ctr">
            <a:noAutofit/>
          </a:bodyPr>
          <a:lstStyle/>
          <a:p>
            <a:pPr algn="ctr"/>
            <a:r>
              <a:rPr lang="cs-CZ" b="1" dirty="0">
                <a:ea typeface="Calibri Light"/>
                <a:cs typeface="Calibri Light"/>
              </a:rPr>
              <a:t>Cíl – 8 – DŮM </a:t>
            </a:r>
            <a:br>
              <a:rPr lang="cs-CZ" b="1" dirty="0">
                <a:ea typeface="Calibri Light"/>
                <a:cs typeface="Calibri Light"/>
              </a:rPr>
            </a:br>
            <a:r>
              <a:rPr lang="cs-CZ" b="1" dirty="0">
                <a:ea typeface="Calibri Light"/>
                <a:cs typeface="Calibri Light"/>
              </a:rPr>
              <a:t>U ZLATÉHO ANDĚLA</a:t>
            </a:r>
          </a:p>
        </p:txBody>
      </p:sp>
      <p:pic>
        <p:nvPicPr>
          <p:cNvPr id="4" name="Picture 3">
            <a:extLst>
              <a:ext uri="{FF2B5EF4-FFF2-40B4-BE49-F238E27FC236}">
                <a16:creationId xmlns:a16="http://schemas.microsoft.com/office/drawing/2014/main" id="{BBE70DAE-85CF-6E69-F43C-37AD7B5C89FC}"/>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Zástupný obsah 2">
            <a:extLst>
              <a:ext uri="{FF2B5EF4-FFF2-40B4-BE49-F238E27FC236}">
                <a16:creationId xmlns:a16="http://schemas.microsoft.com/office/drawing/2014/main" id="{F0A5206F-D4DA-1DCB-3451-704A5B027226}"/>
              </a:ext>
            </a:extLst>
          </p:cNvPr>
          <p:cNvSpPr>
            <a:spLocks noGrp="1"/>
          </p:cNvSpPr>
          <p:nvPr>
            <p:ph idx="1"/>
          </p:nvPr>
        </p:nvSpPr>
        <p:spPr>
          <a:xfrm>
            <a:off x="3888151" y="1716226"/>
            <a:ext cx="4441657" cy="4532173"/>
          </a:xfrm>
        </p:spPr>
        <p:txBody>
          <a:bodyPr vert="horz" lIns="91440" tIns="45720" rIns="91440" bIns="45720" rtlCol="0" anchor="t">
            <a:normAutofit/>
          </a:bodyPr>
          <a:lstStyle/>
          <a:p>
            <a:pPr algn="just"/>
            <a:r>
              <a:rPr lang="cs-CZ" sz="2000" dirty="0">
                <a:latin typeface="Calibri Light"/>
                <a:cs typeface="Calibri"/>
              </a:rPr>
              <a:t>Tento dům se nachází v Celetné ulici 588/29 a pochází z období baroka </a:t>
            </a:r>
            <a:br>
              <a:rPr lang="cs-CZ" sz="2000" dirty="0">
                <a:latin typeface="Calibri Light"/>
                <a:cs typeface="Calibri"/>
              </a:rPr>
            </a:br>
            <a:r>
              <a:rPr lang="cs-CZ" sz="2000" dirty="0">
                <a:latin typeface="Calibri Light"/>
                <a:cs typeface="Calibri"/>
              </a:rPr>
              <a:t>a v roce 1860 byl klasicistně přestavěn. </a:t>
            </a:r>
            <a:r>
              <a:rPr lang="cs-CZ" sz="2000" dirty="0">
                <a:latin typeface="Calibri Light"/>
                <a:cs typeface="Calibri Light"/>
              </a:rPr>
              <a:t>Dnes je v objektu umístěn hotel, </a:t>
            </a:r>
            <a:br>
              <a:rPr lang="cs-CZ" sz="2000" dirty="0">
                <a:latin typeface="Calibri Light"/>
                <a:cs typeface="Calibri Light"/>
              </a:rPr>
            </a:br>
            <a:r>
              <a:rPr lang="cs-CZ" sz="2000" dirty="0">
                <a:latin typeface="Calibri Light"/>
                <a:cs typeface="Calibri Light"/>
              </a:rPr>
              <a:t>v jehož kavárně je vidět studna středověkého domu. Dům nese n</a:t>
            </a:r>
            <a:r>
              <a:rPr lang="cs-CZ" sz="2000" dirty="0">
                <a:latin typeface="Calibri Light"/>
                <a:cs typeface="Calibri"/>
              </a:rPr>
              <a:t>ázev po svém domovním znamení – Zlatý anděl. </a:t>
            </a:r>
            <a:endParaRPr lang="en-US" sz="2000" dirty="0">
              <a:latin typeface="Calibri Light"/>
              <a:ea typeface="Calibri"/>
              <a:cs typeface="Calibri"/>
            </a:endParaRPr>
          </a:p>
          <a:p>
            <a:pPr algn="just"/>
            <a:r>
              <a:rPr lang="cs-CZ" sz="2000" dirty="0">
                <a:latin typeface="Calibri Light"/>
                <a:cs typeface="Calibri"/>
              </a:rPr>
              <a:t>V 18. století zde bývala kavárna, kterou často a rád navštěvoval Wolfgang Amadeus Mozart a hrával zde kulečník. V kavárně vystupoval harfenista </a:t>
            </a:r>
            <a:r>
              <a:rPr lang="cs-CZ" sz="2000" dirty="0" err="1">
                <a:latin typeface="Calibri Light"/>
                <a:cs typeface="Calibri"/>
              </a:rPr>
              <a:t>Häussler</a:t>
            </a:r>
            <a:r>
              <a:rPr lang="cs-CZ" sz="2000" dirty="0">
                <a:latin typeface="Calibri Light"/>
                <a:cs typeface="Calibri"/>
              </a:rPr>
              <a:t> přezdívaný Copánek, pro kterého složil Mozart při jednom ze svých pobytů v Praze několik variací. </a:t>
            </a:r>
            <a:endParaRPr lang="cs-CZ" sz="2000" dirty="0">
              <a:latin typeface="Calibri Light"/>
              <a:ea typeface="Calibri Light"/>
              <a:cs typeface="Calibri"/>
            </a:endParaRPr>
          </a:p>
        </p:txBody>
      </p:sp>
      <p:pic>
        <p:nvPicPr>
          <p:cNvPr id="5" name="Picture 4">
            <a:extLst>
              <a:ext uri="{FF2B5EF4-FFF2-40B4-BE49-F238E27FC236}">
                <a16:creationId xmlns:a16="http://schemas.microsoft.com/office/drawing/2014/main" id="{EA44E0F9-4864-CA86-FBAC-F92511B5A30A}"/>
              </a:ext>
            </a:extLst>
          </p:cNvPr>
          <p:cNvPicPr>
            <a:picLocks noChangeAspect="1"/>
          </p:cNvPicPr>
          <p:nvPr/>
        </p:nvPicPr>
        <p:blipFill>
          <a:blip r:embed="rId3" cstate="print">
            <a:extLst>
              <a:ext uri="{28A0092B-C50C-407E-A947-70E740481C1C}">
                <a14:useLocalDpi xmlns:a14="http://schemas.microsoft.com/office/drawing/2010/main"/>
              </a:ext>
            </a:extLst>
          </a:blip>
          <a:srcRect r="-1"/>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934615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8E137EF-48B5-0C41-3E52-4B58B0E848C0}"/>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dpis 1">
            <a:extLst>
              <a:ext uri="{FF2B5EF4-FFF2-40B4-BE49-F238E27FC236}">
                <a16:creationId xmlns:a16="http://schemas.microsoft.com/office/drawing/2014/main" id="{2605971D-6750-384B-1591-29F09DE6D542}"/>
              </a:ext>
            </a:extLst>
          </p:cNvPr>
          <p:cNvSpPr>
            <a:spLocks noGrp="1"/>
          </p:cNvSpPr>
          <p:nvPr>
            <p:ph type="title"/>
          </p:nvPr>
        </p:nvSpPr>
        <p:spPr>
          <a:xfrm>
            <a:off x="8253504" y="375151"/>
            <a:ext cx="3310848" cy="716808"/>
          </a:xfrm>
        </p:spPr>
        <p:txBody>
          <a:bodyPr vert="horz" lIns="91440" tIns="45720" rIns="91440" bIns="45720" rtlCol="0" anchor="ctr">
            <a:noAutofit/>
          </a:bodyPr>
          <a:lstStyle/>
          <a:p>
            <a:pPr algn="ctr"/>
            <a:r>
              <a:rPr lang="cs-CZ" b="1" dirty="0">
                <a:cs typeface="Calibri Light"/>
              </a:rPr>
              <a:t>BERTRAMKA </a:t>
            </a:r>
            <a:endParaRPr lang="cs-CZ" b="1" dirty="0">
              <a:ea typeface="Calibri Light" panose="020F0302020204030204"/>
              <a:cs typeface="Calibri Light"/>
            </a:endParaRPr>
          </a:p>
        </p:txBody>
      </p:sp>
      <p:sp>
        <p:nvSpPr>
          <p:cNvPr id="3" name="Zástupný obsah 2">
            <a:extLst>
              <a:ext uri="{FF2B5EF4-FFF2-40B4-BE49-F238E27FC236}">
                <a16:creationId xmlns:a16="http://schemas.microsoft.com/office/drawing/2014/main" id="{96C43871-6C7B-B579-41C8-4DFD08A2C91A}"/>
              </a:ext>
            </a:extLst>
          </p:cNvPr>
          <p:cNvSpPr>
            <a:spLocks noGrp="1"/>
          </p:cNvSpPr>
          <p:nvPr>
            <p:ph idx="1"/>
          </p:nvPr>
        </p:nvSpPr>
        <p:spPr>
          <a:xfrm>
            <a:off x="6849822" y="1100702"/>
            <a:ext cx="5135634" cy="5286813"/>
          </a:xfrm>
        </p:spPr>
        <p:txBody>
          <a:bodyPr vert="horz" lIns="91440" tIns="45720" rIns="91440" bIns="45720" rtlCol="0" anchor="t">
            <a:noAutofit/>
          </a:bodyPr>
          <a:lstStyle/>
          <a:p>
            <a:pPr algn="just" fontAlgn="base"/>
            <a:r>
              <a:rPr lang="cs-CZ" sz="2000" dirty="0">
                <a:latin typeface="+mj-lt"/>
              </a:rPr>
              <a:t>Vila Bertramka je národní kulturní památka, která se nachází na Smíchově v Mozartově ulici 169/2. Viniční usedlost založenou v 17. století koupila v roce 1784 operní pěvkyně Josefína Dušková se svým manželem, skladatelem F. X. Duškem. Manželé Duškovi na Bertramce několikrát hostili W. A. Mozarta, který byl jejich dobrým přítelem. </a:t>
            </a:r>
            <a:endParaRPr lang="cs-CZ" sz="2000">
              <a:latin typeface="+mj-lt"/>
              <a:ea typeface="Calibri Light" panose="020F0302020204030204"/>
              <a:cs typeface="Calibri Light" panose="020F0302020204030204"/>
            </a:endParaRPr>
          </a:p>
          <a:p>
            <a:pPr algn="just"/>
            <a:r>
              <a:rPr lang="cs-CZ" sz="2000" dirty="0">
                <a:latin typeface="+mj-lt"/>
              </a:rPr>
              <a:t>V roce 1787 zde Mozart dokončil svou operu Don Giovanni a v posledních dnech pobytu na letohrádku složil Duškové árii na rozloučenou nazvanou Bella </a:t>
            </a:r>
            <a:r>
              <a:rPr lang="cs-CZ" sz="2000" dirty="0" err="1">
                <a:latin typeface="+mj-lt"/>
              </a:rPr>
              <a:t>mia</a:t>
            </a:r>
            <a:r>
              <a:rPr lang="cs-CZ" sz="2000" dirty="0">
                <a:latin typeface="+mj-lt"/>
              </a:rPr>
              <a:t> </a:t>
            </a:r>
            <a:r>
              <a:rPr lang="cs-CZ" sz="2000" dirty="0" err="1">
                <a:latin typeface="+mj-lt"/>
              </a:rPr>
              <a:t>fiamma</a:t>
            </a:r>
            <a:r>
              <a:rPr lang="cs-CZ" sz="2000" dirty="0">
                <a:latin typeface="+mj-lt"/>
              </a:rPr>
              <a:t>, </a:t>
            </a:r>
            <a:r>
              <a:rPr lang="cs-CZ" sz="2000" dirty="0" err="1">
                <a:latin typeface="+mj-lt"/>
              </a:rPr>
              <a:t>addio</a:t>
            </a:r>
            <a:r>
              <a:rPr lang="cs-CZ" sz="2000" dirty="0">
                <a:latin typeface="+mj-lt"/>
              </a:rPr>
              <a:t> (Sbohem, můj krásný </a:t>
            </a:r>
            <a:r>
              <a:rPr lang="cs-CZ" sz="2000" dirty="0" err="1">
                <a:latin typeface="+mj-lt"/>
              </a:rPr>
              <a:t>plameni</a:t>
            </a:r>
            <a:r>
              <a:rPr lang="cs-CZ" sz="2000" dirty="0">
                <a:latin typeface="+mj-lt"/>
              </a:rPr>
              <a:t>).  </a:t>
            </a:r>
            <a:endParaRPr lang="cs-CZ" sz="2000">
              <a:latin typeface="+mj-lt"/>
              <a:ea typeface="Calibri Light"/>
              <a:cs typeface="Calibri Light"/>
            </a:endParaRPr>
          </a:p>
          <a:p>
            <a:pPr algn="just" fontAlgn="base"/>
            <a:r>
              <a:rPr lang="cs-CZ" sz="2000" dirty="0">
                <a:latin typeface="+mj-lt"/>
              </a:rPr>
              <a:t>Dnes patří Bertramka spolku Mozartova obec a zahrnuje také park, fontánu a Mozartovu bustu. Objekt jsme nemohli navštívit, je pro veřejnost uzavřen a přístupný je jen příležitostně v době konání akcí.</a:t>
            </a:r>
            <a:endParaRPr lang="cs-CZ" sz="2000" dirty="0">
              <a:latin typeface="+mj-lt"/>
              <a:ea typeface="Calibri Light"/>
              <a:cs typeface="Calibri Light"/>
            </a:endParaRPr>
          </a:p>
          <a:p>
            <a:pPr fontAlgn="base"/>
            <a:endParaRPr lang="cs-CZ" sz="1300">
              <a:latin typeface="+mj-lt"/>
              <a:cs typeface="Calibri Light"/>
            </a:endParaRPr>
          </a:p>
          <a:p>
            <a:pPr marL="0" indent="0">
              <a:buNone/>
            </a:pPr>
            <a:endParaRPr lang="cs-CZ" sz="1300"/>
          </a:p>
        </p:txBody>
      </p:sp>
    </p:spTree>
    <p:extLst>
      <p:ext uri="{BB962C8B-B14F-4D97-AF65-F5344CB8AC3E}">
        <p14:creationId xmlns:p14="http://schemas.microsoft.com/office/powerpoint/2010/main" val="1014275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34" name="Rectangle 823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A302B33-CD5D-0756-03BD-A6E111AACC82}"/>
              </a:ext>
            </a:extLst>
          </p:cNvPr>
          <p:cNvSpPr>
            <a:spLocks noGrp="1"/>
          </p:cNvSpPr>
          <p:nvPr>
            <p:ph type="title"/>
          </p:nvPr>
        </p:nvSpPr>
        <p:spPr>
          <a:xfrm>
            <a:off x="838201" y="365125"/>
            <a:ext cx="5261342" cy="1155595"/>
          </a:xfrm>
        </p:spPr>
        <p:txBody>
          <a:bodyPr>
            <a:normAutofit/>
          </a:bodyPr>
          <a:lstStyle/>
          <a:p>
            <a:r>
              <a:rPr lang="cs-CZ" b="1" dirty="0">
                <a:cs typeface="Calibri Light"/>
              </a:rPr>
              <a:t>CHRÁM SV. MIKULÁŠE</a:t>
            </a:r>
            <a:endParaRPr lang="cs-CZ" b="1" dirty="0">
              <a:ea typeface="Calibri Light" panose="020F0302020204030204"/>
              <a:cs typeface="Calibri Light"/>
            </a:endParaRPr>
          </a:p>
        </p:txBody>
      </p:sp>
      <p:sp>
        <p:nvSpPr>
          <p:cNvPr id="3" name="Zástupný obsah 2">
            <a:extLst>
              <a:ext uri="{FF2B5EF4-FFF2-40B4-BE49-F238E27FC236}">
                <a16:creationId xmlns:a16="http://schemas.microsoft.com/office/drawing/2014/main" id="{1398FEF1-C5CE-A617-F912-2EB8E8E69C5B}"/>
              </a:ext>
            </a:extLst>
          </p:cNvPr>
          <p:cNvSpPr>
            <a:spLocks noGrp="1"/>
          </p:cNvSpPr>
          <p:nvPr>
            <p:ph idx="1"/>
          </p:nvPr>
        </p:nvSpPr>
        <p:spPr>
          <a:xfrm>
            <a:off x="677779" y="1531193"/>
            <a:ext cx="5582146" cy="4816217"/>
          </a:xfrm>
        </p:spPr>
        <p:txBody>
          <a:bodyPr vert="horz" lIns="91440" tIns="45720" rIns="91440" bIns="45720" rtlCol="0" anchor="t">
            <a:noAutofit/>
          </a:bodyPr>
          <a:lstStyle/>
          <a:p>
            <a:pPr algn="just"/>
            <a:r>
              <a:rPr lang="cs-CZ" sz="2000" dirty="0">
                <a:latin typeface="+mj-lt"/>
              </a:rPr>
              <a:t>Kostel sv. Mikuláše je považován za jednu </a:t>
            </a:r>
            <a:br>
              <a:rPr lang="cs-CZ" sz="2000" dirty="0">
                <a:latin typeface="+mj-lt"/>
              </a:rPr>
            </a:br>
            <a:r>
              <a:rPr lang="cs-CZ" sz="2000" dirty="0">
                <a:latin typeface="+mj-lt"/>
              </a:rPr>
              <a:t>z nejvýznamnějších pražských barokních památek. Nachází se na Malostranském náměstí. </a:t>
            </a:r>
            <a:endParaRPr lang="cs-CZ" sz="2000" dirty="0">
              <a:latin typeface="Calibri Light"/>
              <a:ea typeface="+mn-lt"/>
              <a:cs typeface="+mn-lt"/>
            </a:endParaRPr>
          </a:p>
          <a:p>
            <a:pPr algn="just"/>
            <a:r>
              <a:rPr lang="cs-CZ" sz="2000" dirty="0">
                <a:latin typeface="Calibri Light"/>
                <a:ea typeface="+mn-lt"/>
                <a:cs typeface="+mn-lt"/>
              </a:rPr>
              <a:t>Nalezneme zde hned troje varhany. Hlavní byly postaveny v letech 1745–47 a čítají na 4000 píšťal, které dosahují délky až šesti metrů. Barokní varhany v kostele zůstaly dodnes a bezpečně se ví, že na ně hrál W. A. Mozart během svého pobytu </a:t>
            </a:r>
            <a:br>
              <a:rPr lang="cs-CZ" sz="2000" dirty="0">
                <a:latin typeface="Calibri Light"/>
                <a:ea typeface="+mn-lt"/>
                <a:cs typeface="+mn-lt"/>
              </a:rPr>
            </a:br>
            <a:r>
              <a:rPr lang="cs-CZ" sz="2000" dirty="0">
                <a:latin typeface="Calibri Light"/>
                <a:ea typeface="+mn-lt"/>
                <a:cs typeface="+mn-lt"/>
              </a:rPr>
              <a:t>v Praze v roce 1787. </a:t>
            </a:r>
          </a:p>
          <a:p>
            <a:pPr algn="just"/>
            <a:r>
              <a:rPr lang="cs-CZ" sz="2000" dirty="0">
                <a:latin typeface="Calibri Light"/>
                <a:ea typeface="+mn-lt"/>
                <a:cs typeface="+mn-lt"/>
              </a:rPr>
              <a:t>Po Mozartově smrti (5. 12. 1791) zde umělci orchestru Stavovského divadla (tehdy Nosticova) uspořádali 14. 12. 1791 smuteční tryznu, při které zaznělo Requiem Františka Antonína Rösslera-</a:t>
            </a:r>
            <a:r>
              <a:rPr lang="cs-CZ" sz="2000" dirty="0" err="1">
                <a:latin typeface="Calibri Light"/>
                <a:ea typeface="+mn-lt"/>
                <a:cs typeface="+mn-lt"/>
              </a:rPr>
              <a:t>Rosettiho</a:t>
            </a:r>
            <a:r>
              <a:rPr lang="cs-CZ" sz="2000" dirty="0">
                <a:latin typeface="Calibri Light"/>
                <a:ea typeface="+mn-lt"/>
                <a:cs typeface="+mn-lt"/>
              </a:rPr>
              <a:t> a sólo zazpívala i Josefína Dušková, Mozartova blízká přítelkyně. Vzdát W. A. Mozartovi poslední poctu přišlo na 4000 Pražanů.</a:t>
            </a:r>
          </a:p>
          <a:p>
            <a:pPr algn="just"/>
            <a:endParaRPr lang="cs-CZ" sz="2000" dirty="0">
              <a:latin typeface="Calibri Light"/>
              <a:ea typeface="Calibri Light"/>
              <a:cs typeface="Calibri"/>
            </a:endParaRPr>
          </a:p>
          <a:p>
            <a:pPr algn="just"/>
            <a:endParaRPr lang="cs-CZ" sz="2000" dirty="0">
              <a:latin typeface="+mj-lt"/>
              <a:ea typeface="Calibri Light"/>
              <a:cs typeface="Calibri Light"/>
            </a:endParaRPr>
          </a:p>
          <a:p>
            <a:endParaRPr lang="cs-CZ" sz="1400">
              <a:latin typeface="Calibri"/>
              <a:cs typeface="Calibri"/>
            </a:endParaRPr>
          </a:p>
        </p:txBody>
      </p:sp>
      <p:pic>
        <p:nvPicPr>
          <p:cNvPr id="4" name="Picture 3">
            <a:extLst>
              <a:ext uri="{FF2B5EF4-FFF2-40B4-BE49-F238E27FC236}">
                <a16:creationId xmlns:a16="http://schemas.microsoft.com/office/drawing/2014/main" id="{3747396D-41AB-28F3-59FE-4065D46AFFB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914976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A72E43A-2FC3-43A9-8E8E-0BF749E66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54C0921-F8AE-9C86-E741-0B6B32182073}"/>
              </a:ext>
            </a:extLst>
          </p:cNvPr>
          <p:cNvPicPr>
            <a:picLocks noChangeAspect="1"/>
          </p:cNvPicPr>
          <p:nvPr/>
        </p:nvPicPr>
        <p:blipFill>
          <a:blip r:embed="rId2" cstate="print">
            <a:extLst>
              <a:ext uri="{28A0092B-C50C-407E-A947-70E740481C1C}">
                <a14:useLocalDpi xmlns:a14="http://schemas.microsoft.com/office/drawing/2010/main"/>
              </a:ext>
            </a:extLst>
          </a:blip>
          <a:srcRect b="-2"/>
          <a:stretch>
            <a:fillRect/>
          </a:stretch>
        </p:blipFill>
        <p:spPr>
          <a:xfrm>
            <a:off x="20" y="10"/>
            <a:ext cx="4003019" cy="3388883"/>
          </a:xfrm>
          <a:prstGeom prst="rect">
            <a:avLst/>
          </a:prstGeom>
        </p:spPr>
      </p:pic>
      <p:pic>
        <p:nvPicPr>
          <p:cNvPr id="6" name="Picture 5">
            <a:extLst>
              <a:ext uri="{FF2B5EF4-FFF2-40B4-BE49-F238E27FC236}">
                <a16:creationId xmlns:a16="http://schemas.microsoft.com/office/drawing/2014/main" id="{0CF61D59-257B-EB2A-F390-347F1F01484B}"/>
              </a:ext>
            </a:extLst>
          </p:cNvPr>
          <p:cNvPicPr>
            <a:picLocks noChangeAspect="1"/>
          </p:cNvPicPr>
          <p:nvPr/>
        </p:nvPicPr>
        <p:blipFill>
          <a:blip r:embed="rId3" cstate="print">
            <a:extLst>
              <a:ext uri="{28A0092B-C50C-407E-A947-70E740481C1C}">
                <a14:useLocalDpi xmlns:a14="http://schemas.microsoft.com/office/drawing/2010/main"/>
              </a:ext>
            </a:extLst>
          </a:blip>
          <a:srcRect b="-3"/>
          <a:stretch>
            <a:fillRect/>
          </a:stretch>
        </p:blipFill>
        <p:spPr>
          <a:xfrm>
            <a:off x="20" y="3469102"/>
            <a:ext cx="4003019" cy="3388893"/>
          </a:xfrm>
          <a:prstGeom prst="rect">
            <a:avLst/>
          </a:prstGeom>
        </p:spPr>
      </p:pic>
      <p:pic>
        <p:nvPicPr>
          <p:cNvPr id="3" name="Picture 2">
            <a:extLst>
              <a:ext uri="{FF2B5EF4-FFF2-40B4-BE49-F238E27FC236}">
                <a16:creationId xmlns:a16="http://schemas.microsoft.com/office/drawing/2014/main" id="{1C54578C-E2E6-C2A0-5B39-71B3C2214C1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094479" y="10"/>
            <a:ext cx="4014047" cy="6857990"/>
          </a:xfrm>
          <a:prstGeom prst="rect">
            <a:avLst/>
          </a:prstGeom>
        </p:spPr>
      </p:pic>
      <p:pic>
        <p:nvPicPr>
          <p:cNvPr id="4" name="Picture 3">
            <a:extLst>
              <a:ext uri="{FF2B5EF4-FFF2-40B4-BE49-F238E27FC236}">
                <a16:creationId xmlns:a16="http://schemas.microsoft.com/office/drawing/2014/main" id="{ECC7D371-1837-6462-D058-FC415860EDFA}"/>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8188960" y="10"/>
            <a:ext cx="4003039" cy="3383270"/>
          </a:xfrm>
          <a:prstGeom prst="rect">
            <a:avLst/>
          </a:prstGeom>
        </p:spPr>
      </p:pic>
      <p:pic>
        <p:nvPicPr>
          <p:cNvPr id="5" name="Picture 4">
            <a:extLst>
              <a:ext uri="{FF2B5EF4-FFF2-40B4-BE49-F238E27FC236}">
                <a16:creationId xmlns:a16="http://schemas.microsoft.com/office/drawing/2014/main" id="{BFB68B76-6663-86EF-2F03-DACC9D38CB16}"/>
              </a:ext>
            </a:extLst>
          </p:cNvPr>
          <p:cNvPicPr>
            <a:picLocks noChangeAspect="1"/>
          </p:cNvPicPr>
          <p:nvPr/>
        </p:nvPicPr>
        <p:blipFill>
          <a:blip r:embed="rId6" cstate="print">
            <a:extLst>
              <a:ext uri="{28A0092B-C50C-407E-A947-70E740481C1C}">
                <a14:useLocalDpi xmlns:a14="http://schemas.microsoft.com/office/drawing/2010/main"/>
              </a:ext>
            </a:extLst>
          </a:blip>
          <a:srcRect b="-3"/>
          <a:stretch>
            <a:fillRect/>
          </a:stretch>
        </p:blipFill>
        <p:spPr>
          <a:xfrm>
            <a:off x="8199966" y="3469102"/>
            <a:ext cx="3992034" cy="3388893"/>
          </a:xfrm>
          <a:prstGeom prst="rect">
            <a:avLst/>
          </a:prstGeom>
        </p:spPr>
      </p:pic>
    </p:spTree>
    <p:extLst>
      <p:ext uri="{BB962C8B-B14F-4D97-AF65-F5344CB8AC3E}">
        <p14:creationId xmlns:p14="http://schemas.microsoft.com/office/powerpoint/2010/main" val="1107749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94D8CF3-4AE3-A329-D4AD-4F5D8F08537D}"/>
              </a:ext>
            </a:extLst>
          </p:cNvPr>
          <p:cNvPicPr>
            <a:picLocks noChangeAspect="1"/>
          </p:cNvPicPr>
          <p:nvPr/>
        </p:nvPicPr>
        <p:blipFill>
          <a:blip r:embed="rId2" cstate="print">
            <a:extLst>
              <a:ext uri="{28A0092B-C50C-407E-A947-70E740481C1C}">
                <a14:useLocalDpi xmlns:a14="http://schemas.microsoft.com/office/drawing/2010/main"/>
              </a:ext>
            </a:extLst>
          </a:blip>
          <a:srcRect r="-3"/>
          <a:stretch>
            <a:fillRect/>
          </a:stretch>
        </p:blipFill>
        <p:spPr>
          <a:xfrm>
            <a:off x="20" y="10"/>
            <a:ext cx="7215381"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p:spPr>
      </p:pic>
      <p:pic>
        <p:nvPicPr>
          <p:cNvPr id="5" name="Picture 4">
            <a:extLst>
              <a:ext uri="{FF2B5EF4-FFF2-40B4-BE49-F238E27FC236}">
                <a16:creationId xmlns:a16="http://schemas.microsoft.com/office/drawing/2014/main" id="{73AEF01F-D778-94CA-9358-D368E07660C1}"/>
              </a:ext>
            </a:extLst>
          </p:cNvPr>
          <p:cNvPicPr>
            <a:picLocks noChangeAspect="1"/>
          </p:cNvPicPr>
          <p:nvPr/>
        </p:nvPicPr>
        <p:blipFill>
          <a:blip r:embed="rId3" cstate="print">
            <a:extLst>
              <a:ext uri="{28A0092B-C50C-407E-A947-70E740481C1C}">
                <a14:useLocalDpi xmlns:a14="http://schemas.microsoft.com/office/drawing/2010/main"/>
              </a:ext>
            </a:extLst>
          </a:blip>
          <a:srcRect r="-3"/>
          <a:stretch>
            <a:fillRect/>
          </a:stretch>
        </p:blipFill>
        <p:spPr>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2" name="Picture 1">
            <a:extLst>
              <a:ext uri="{FF2B5EF4-FFF2-40B4-BE49-F238E27FC236}">
                <a16:creationId xmlns:a16="http://schemas.microsoft.com/office/drawing/2014/main" id="{2030DE03-AAE8-5FD9-E3AB-9677F50DB5F9}"/>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3" name="Picture 2">
            <a:extLst>
              <a:ext uri="{FF2B5EF4-FFF2-40B4-BE49-F238E27FC236}">
                <a16:creationId xmlns:a16="http://schemas.microsoft.com/office/drawing/2014/main" id="{4BD742CB-1400-3D3D-7244-65534A3E0AA3}"/>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 y="3106464"/>
            <a:ext cx="6209553"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spTree>
    <p:extLst>
      <p:ext uri="{BB962C8B-B14F-4D97-AF65-F5344CB8AC3E}">
        <p14:creationId xmlns:p14="http://schemas.microsoft.com/office/powerpoint/2010/main" val="1044586179"/>
      </p:ext>
    </p:extLst>
  </p:cSld>
  <p:clrMapOvr>
    <a:masterClrMapping/>
  </p:clrMapOvr>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0EEA94D8144604C8BC62E4C86E32906" ma:contentTypeVersion="14" ma:contentTypeDescription="Vytvoří nový dokument" ma:contentTypeScope="" ma:versionID="163df9563b05242e4edf6a992280e07d">
  <xsd:schema xmlns:xsd="http://www.w3.org/2001/XMLSchema" xmlns:xs="http://www.w3.org/2001/XMLSchema" xmlns:p="http://schemas.microsoft.com/office/2006/metadata/properties" xmlns:ns2="3dcd50f4-be06-4f79-9b1a-222fd5dcae0d" xmlns:ns3="80c02a81-6adc-4473-8684-e1778df1b545" targetNamespace="http://schemas.microsoft.com/office/2006/metadata/properties" ma:root="true" ma:fieldsID="5860952dd628acf810618bcdb21324a3" ns2:_="" ns3:_="">
    <xsd:import namespace="3dcd50f4-be06-4f79-9b1a-222fd5dcae0d"/>
    <xsd:import namespace="80c02a81-6adc-4473-8684-e1778df1b54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cd50f4-be06-4f79-9b1a-222fd5dca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Značky obrázků" ma:readOnly="false" ma:fieldId="{5cf76f15-5ced-4ddc-b409-7134ff3c332f}" ma:taxonomyMulti="true" ma:sspId="4f0f02a1-672c-486a-ab74-97a533119f13"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c02a81-6adc-4473-8684-e1778df1b545" elementFormDefault="qualified">
    <xsd:import namespace="http://schemas.microsoft.com/office/2006/documentManagement/types"/>
    <xsd:import namespace="http://schemas.microsoft.com/office/infopath/2007/PartnerControls"/>
    <xsd:element name="SharedWithUsers" ma:index="11"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dílené s podrobnostmi" ma:internalName="SharedWithDetails" ma:readOnly="true">
      <xsd:simpleType>
        <xsd:restriction base="dms:Note">
          <xsd:maxLength value="255"/>
        </xsd:restriction>
      </xsd:simpleType>
    </xsd:element>
    <xsd:element name="TaxCatchAll" ma:index="15" nillable="true" ma:displayName="Taxonomy Catch All Column" ma:hidden="true" ma:list="{d3aa6a63-45bf-4015-875b-9e11fce40cbe}" ma:internalName="TaxCatchAll" ma:showField="CatchAllData" ma:web="80c02a81-6adc-4473-8684-e1778df1b5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0c02a81-6adc-4473-8684-e1778df1b545" xsi:nil="true"/>
    <lcf76f155ced4ddcb4097134ff3c332f xmlns="3dcd50f4-be06-4f79-9b1a-222fd5dcae0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AAD7C9-2DD5-432C-84FD-784FEAE319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cd50f4-be06-4f79-9b1a-222fd5dcae0d"/>
    <ds:schemaRef ds:uri="80c02a81-6adc-4473-8684-e1778df1b5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BCE87C-AC61-40DE-B35F-0EFAF9FC2990}">
  <ds:schemaRefs>
    <ds:schemaRef ds:uri="http://schemas.microsoft.com/sharepoint/v3/contenttype/forms"/>
  </ds:schemaRefs>
</ds:datastoreItem>
</file>

<file path=customXml/itemProps3.xml><?xml version="1.0" encoding="utf-8"?>
<ds:datastoreItem xmlns:ds="http://schemas.openxmlformats.org/officeDocument/2006/customXml" ds:itemID="{AFBCE41F-1DF4-4217-A685-230487C1F088}">
  <ds:schemaRefs>
    <ds:schemaRef ds:uri="http://purl.org/dc/terms/"/>
    <ds:schemaRef ds:uri="http://www.w3.org/XML/1998/namespace"/>
    <ds:schemaRef ds:uri="http://schemas.openxmlformats.org/package/2006/metadata/core-properties"/>
    <ds:schemaRef ds:uri="http://purl.org/dc/elements/1.1/"/>
    <ds:schemaRef ds:uri="http://schemas.microsoft.com/office/2006/documentManagement/types"/>
    <ds:schemaRef ds:uri="http://purl.org/dc/dcmitype/"/>
    <ds:schemaRef ds:uri="3dcd50f4-be06-4f79-9b1a-222fd5dcae0d"/>
    <ds:schemaRef ds:uri="http://schemas.microsoft.com/office/infopath/2007/PartnerControls"/>
    <ds:schemaRef ds:uri="80c02a81-6adc-4473-8684-e1778df1b54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Facet</Template>
  <TotalTime>15</TotalTime>
  <Words>1359</Words>
  <Application>Microsoft Macintosh PowerPoint</Application>
  <PresentationFormat>Širokoúhlá obrazovka</PresentationFormat>
  <Paragraphs>50</Paragraphs>
  <Slides>14</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14</vt:i4>
      </vt:variant>
    </vt:vector>
  </HeadingPairs>
  <TitlesOfParts>
    <vt:vector size="18" baseType="lpstr">
      <vt:lpstr>Arial</vt:lpstr>
      <vt:lpstr>Calibri</vt:lpstr>
      <vt:lpstr>Calibri Light</vt:lpstr>
      <vt:lpstr>Motiv systému Office</vt:lpstr>
      <vt:lpstr>Projektové dny  30. 10. – 31. 10. 2025</vt:lpstr>
      <vt:lpstr>Prezentace aplikace PowerPoint</vt:lpstr>
      <vt:lpstr>Start – 1 – STAVOVSKÉ DIVADLO</vt:lpstr>
      <vt:lpstr>2 – DŮM  U MODRÉHO HROZNU</vt:lpstr>
      <vt:lpstr>3 – PLATÝZ</vt:lpstr>
      <vt:lpstr>4 – DŮM  U TŘÍ ZLATÝCH LVŮ</vt:lpstr>
      <vt:lpstr>5 – KOSTEL SV. JILJÍ</vt:lpstr>
      <vt:lpstr>6 – ZRCADLOVÁ KAPLE V KLEMENTINU</vt:lpstr>
      <vt:lpstr>7 – DŮM  U ČERNÉHO SLUNCE </vt:lpstr>
      <vt:lpstr>Cíl – 8 – DŮM  U ZLATÉHO ANDĚLA</vt:lpstr>
      <vt:lpstr>BERTRAMKA </vt:lpstr>
      <vt:lpstr>CHRÁM SV. MIKULÁŠE</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Veronika Vamberová</dc:creator>
  <cp:lastModifiedBy>Martin Sourada</cp:lastModifiedBy>
  <cp:revision>1787</cp:revision>
  <dcterms:created xsi:type="dcterms:W3CDTF">2023-10-25T09:04:55Z</dcterms:created>
  <dcterms:modified xsi:type="dcterms:W3CDTF">2026-01-05T06:26:04Z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0x01010040EEA94D8144604C8BC62E4C86E32906</vt:lpwstr>
  </property>
  <property fmtid="{D5CDD505-2E9C-101B-9397-08002B2CF9AE}" pid="3" name="MediaServiceImageTags">
    <vt:lpwstr/>
  </property>
</Properties>
</file>