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CDFBDF4-FACE-4CE0-A6B5-465B35F4D95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subTitle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A108355-16B1-4306-B3B2-77E7A1F4096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A17DF8F-F487-4108-91D2-F7E14751D63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6878F43-D969-4E79-8BCA-A2878BCD3A6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1852228-551C-4774-A0C3-A17216FB18E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subTitle"/>
          </p:nvPr>
        </p:nvSpPr>
        <p:spPr>
          <a:xfrm>
            <a:off x="1154880" y="973800"/>
            <a:ext cx="8760960" cy="327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1E12B3B-AE9E-4800-927D-9B4357E974D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9E64FAB-88E2-48D7-8EF3-F4831E038F1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C057279-CE98-4FD2-9A8C-35BAB2F3F4B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3FB787E-1F27-4ED1-AD49-0D7B78F7EF0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88254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AB964B7-1388-49FD-B0E2-1C4E29CBE58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6E6ABD7-2E96-44E1-9CA8-A427DB31FDB5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138920" y="260352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7122600" y="260352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/>
          </p:nvPr>
        </p:nvSpPr>
        <p:spPr>
          <a:xfrm>
            <a:off x="1154880" y="438804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/>
          </p:nvPr>
        </p:nvSpPr>
        <p:spPr>
          <a:xfrm>
            <a:off x="4138920" y="438804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5" name="PlaceHolder 7"/>
          <p:cNvSpPr>
            <a:spLocks noGrp="1"/>
          </p:cNvSpPr>
          <p:nvPr>
            <p:ph/>
          </p:nvPr>
        </p:nvSpPr>
        <p:spPr>
          <a:xfrm>
            <a:off x="7122600" y="438804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97AAE81-EE73-41EF-85EA-626A9E3CCDBF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356F7DF-3B17-40F5-BD7C-3D1710DEBA6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A296B61-7D8E-4D93-BF03-E089089BEF6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454AA99-8083-44D6-B963-CE2329F6AD8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78F8A91-3E7A-45DD-9D8B-098C1C8FC86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667D4A1-6B53-415E-A542-6AF9D6CCB03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subTitle"/>
          </p:nvPr>
        </p:nvSpPr>
        <p:spPr>
          <a:xfrm>
            <a:off x="1154880" y="973800"/>
            <a:ext cx="8760960" cy="327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39BCF0C-5789-4D6F-B0E1-F0B4BE16801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455BF48-E1B3-4439-BCD1-5488AD1FA91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EA13698-40E3-4614-8EB9-6B234E7FEF7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1A8EFCF-8E98-4A74-BF78-022A5D0F56B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88254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157D6D7-5BF9-4EB0-A1BE-3C1C54B28C0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371B4A3-2D78-4191-A11B-2A485AAA02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4138920" y="260352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7122600" y="260352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5" name="PlaceHolder 5"/>
          <p:cNvSpPr>
            <a:spLocks noGrp="1"/>
          </p:cNvSpPr>
          <p:nvPr>
            <p:ph/>
          </p:nvPr>
        </p:nvSpPr>
        <p:spPr>
          <a:xfrm>
            <a:off x="1154880" y="438804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6" name="PlaceHolder 6"/>
          <p:cNvSpPr>
            <a:spLocks noGrp="1"/>
          </p:cNvSpPr>
          <p:nvPr>
            <p:ph/>
          </p:nvPr>
        </p:nvSpPr>
        <p:spPr>
          <a:xfrm>
            <a:off x="4138920" y="438804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7" name="PlaceHolder 7"/>
          <p:cNvSpPr>
            <a:spLocks noGrp="1"/>
          </p:cNvSpPr>
          <p:nvPr>
            <p:ph/>
          </p:nvPr>
        </p:nvSpPr>
        <p:spPr>
          <a:xfrm>
            <a:off x="7122600" y="438804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6DA12D5-B40E-4629-BEA5-552EE5D0C748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3D455BC-3BF8-406B-AD7D-81DBBEB3416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BD8614C-A54B-4440-97A6-28BF4C3E394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8248400-496B-4D5D-9CA2-73E98A2F1E0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5AC6C33-38CD-4ADA-9D78-ACEF909B6F9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AD865B5-3FDC-4830-ACE3-50E5AE1971A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ubTitle"/>
          </p:nvPr>
        </p:nvSpPr>
        <p:spPr>
          <a:xfrm>
            <a:off x="1154880" y="973800"/>
            <a:ext cx="8760960" cy="327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B9D0D0E-BED5-4812-BE65-2E52FE5CC38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F7E021D-B866-4EA5-B17A-9FB629A1E3A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BEC5892-5A23-40B1-83F8-9EC3C37F2DF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AFF29CA-1012-48A7-8736-50210102B08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88254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C8F1D32-B7C1-410E-8240-D762EC2DB3E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3CAED40-D4E7-41E7-A240-3F8CC9A1F481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4138920" y="260352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7122600" y="260352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/>
          </p:nvPr>
        </p:nvSpPr>
        <p:spPr>
          <a:xfrm>
            <a:off x="1154880" y="438804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58" name="PlaceHolder 6"/>
          <p:cNvSpPr>
            <a:spLocks noGrp="1"/>
          </p:cNvSpPr>
          <p:nvPr>
            <p:ph/>
          </p:nvPr>
        </p:nvSpPr>
        <p:spPr>
          <a:xfrm>
            <a:off x="4138920" y="438804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59" name="PlaceHolder 7"/>
          <p:cNvSpPr>
            <a:spLocks noGrp="1"/>
          </p:cNvSpPr>
          <p:nvPr>
            <p:ph/>
          </p:nvPr>
        </p:nvSpPr>
        <p:spPr>
          <a:xfrm>
            <a:off x="7122600" y="4388040"/>
            <a:ext cx="284148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9A1540F-183B-4B55-A3F6-BA1EF0D9436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7"/>
          <p:cNvGrpSpPr/>
          <p:nvPr/>
        </p:nvGrpSpPr>
        <p:grpSpPr>
          <a:xfrm>
            <a:off x="0" y="0"/>
            <a:ext cx="12191760" cy="6857640"/>
            <a:chOff x="0" y="0"/>
            <a:chExt cx="12191760" cy="6857640"/>
          </a:xfrm>
        </p:grpSpPr>
        <p:sp>
          <p:nvSpPr>
            <p:cNvPr id="21" name="Rectangle 6"/>
            <p:cNvSpPr/>
            <p:nvPr/>
          </p:nvSpPr>
          <p:spPr>
            <a:xfrm>
              <a:off x="0" y="0"/>
              <a:ext cx="12191760" cy="6857640"/>
            </a:xfrm>
            <a:prstGeom prst="rect">
              <a:avLst/>
            </a:prstGeom>
            <a:blipFill rotWithShape="0">
              <a:blip r:embed="rId14"/>
              <a:srcRect/>
              <a:stretch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" name="Oval 12"/>
            <p:cNvSpPr/>
            <p:nvPr/>
          </p:nvSpPr>
          <p:spPr>
            <a:xfrm>
              <a:off x="0" y="2666880"/>
              <a:ext cx="4190760" cy="41907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11372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3" name="Oval 14"/>
            <p:cNvSpPr/>
            <p:nvPr/>
          </p:nvSpPr>
          <p:spPr>
            <a:xfrm>
              <a:off x="0" y="2895480"/>
              <a:ext cx="2361960" cy="23619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8235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4" name="Oval 17"/>
            <p:cNvSpPr/>
            <p:nvPr/>
          </p:nvSpPr>
          <p:spPr>
            <a:xfrm>
              <a:off x="8609040" y="5867280"/>
              <a:ext cx="990360" cy="9903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14117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" name="Oval 15"/>
            <p:cNvSpPr/>
            <p:nvPr/>
          </p:nvSpPr>
          <p:spPr>
            <a:xfrm>
              <a:off x="8609040" y="1676520"/>
              <a:ext cx="2819160" cy="28191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7058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" name="Oval 16"/>
            <p:cNvSpPr/>
            <p:nvPr/>
          </p:nvSpPr>
          <p:spPr>
            <a:xfrm>
              <a:off x="7999560" y="8640"/>
              <a:ext cx="1599840" cy="159984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14117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7" name="Freeform 5"/>
            <p:cNvSpPr/>
            <p:nvPr/>
          </p:nvSpPr>
          <p:spPr>
            <a:xfrm rot="21010200">
              <a:off x="8490960" y="1797480"/>
              <a:ext cx="3299040" cy="440640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Freeform 5"/>
            <p:cNvSpPr/>
            <p:nvPr/>
          </p:nvSpPr>
          <p:spPr>
            <a:xfrm>
              <a:off x="459360" y="1866240"/>
              <a:ext cx="11277360" cy="4533480"/>
            </a:xfrm>
            <a:custGeom>
              <a:avLst/>
              <a:gdLst/>
              <a:ahLst/>
              <a:cxnLst/>
              <a:rect l="l" t="t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Freeform 5"/>
            <p:cNvSpPr/>
            <p:nvPr/>
          </p:nvSpPr>
          <p:spPr>
            <a:xfrm>
              <a:off x="0" y="1440"/>
              <a:ext cx="12191760" cy="6856200"/>
            </a:xfrm>
            <a:custGeom>
              <a:avLst/>
              <a:gdLst/>
              <a:ahLst/>
              <a:cxnLst/>
              <a:rect l="l" t="t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0" name="Rectangle 20" hidden="1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grpSp>
        <p:nvGrpSpPr>
          <p:cNvPr id="11" name="Group 6"/>
          <p:cNvGrpSpPr/>
          <p:nvPr/>
        </p:nvGrpSpPr>
        <p:grpSpPr>
          <a:xfrm>
            <a:off x="0" y="0"/>
            <a:ext cx="12191760" cy="6857640"/>
            <a:chOff x="0" y="0"/>
            <a:chExt cx="12191760" cy="6857640"/>
          </a:xfrm>
        </p:grpSpPr>
        <p:sp>
          <p:nvSpPr>
            <p:cNvPr id="12" name="Rectangle 8"/>
            <p:cNvSpPr/>
            <p:nvPr/>
          </p:nvSpPr>
          <p:spPr>
            <a:xfrm>
              <a:off x="0" y="0"/>
              <a:ext cx="12191760" cy="6857640"/>
            </a:xfrm>
            <a:prstGeom prst="rect">
              <a:avLst/>
            </a:prstGeom>
            <a:blipFill rotWithShape="0">
              <a:blip r:embed="rId14"/>
              <a:srcRect/>
              <a:stretch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3" name="Freeform 5"/>
            <p:cNvSpPr/>
            <p:nvPr/>
          </p:nvSpPr>
          <p:spPr>
            <a:xfrm>
              <a:off x="0" y="1440"/>
              <a:ext cx="12191760" cy="6856200"/>
            </a:xfrm>
            <a:custGeom>
              <a:avLst/>
              <a:gdLst/>
              <a:ahLst/>
              <a:cxnLst/>
              <a:rect l="l" t="t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154880" y="2099880"/>
            <a:ext cx="8825400" cy="26773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5400" b="0" strike="noStrike" spc="-1">
                <a:solidFill>
                  <a:srgbClr val="EBEBEB"/>
                </a:solidFill>
                <a:latin typeface="Century Gothic"/>
              </a:rPr>
              <a:t>Kliknutím lze upravit styl.</a:t>
            </a:r>
            <a:endParaRPr lang="en-US" sz="54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dt" idx="1"/>
          </p:nvPr>
        </p:nvSpPr>
        <p:spPr>
          <a:xfrm rot="5400000">
            <a:off x="10159200" y="179208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>
              <a:lnSpc>
                <a:spcPct val="100000"/>
              </a:lnSpc>
              <a:buNone/>
              <a:defRPr lang="cs-CZ" sz="1000" b="0" strike="noStrike" spc="-1">
                <a:solidFill>
                  <a:srgbClr val="FFFFFF">
                    <a:alpha val="60000"/>
                  </a:srgbClr>
                </a:solidFill>
                <a:latin typeface="Century Gothic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cs-CZ" sz="1000" b="0" strike="noStrike" spc="-1">
                <a:solidFill>
                  <a:srgbClr val="FFFFFF">
                    <a:alpha val="60000"/>
                  </a:srgbClr>
                </a:solidFill>
                <a:latin typeface="Century Gothic"/>
              </a:rPr>
              <a:t>&lt;datum/čas&gt;</a:t>
            </a:r>
            <a:endParaRPr lang="cs-CZ" sz="1000" b="0" strike="noStrike" spc="-1"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ftr" idx="2"/>
          </p:nvPr>
        </p:nvSpPr>
        <p:spPr>
          <a:xfrm rot="5400000">
            <a:off x="8952120" y="322776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cs-CZ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17" name="Rectangle 10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" name="PlaceHolder 4"/>
          <p:cNvSpPr>
            <a:spLocks noGrp="1"/>
          </p:cNvSpPr>
          <p:nvPr>
            <p:ph type="sldNum" idx="3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buNone/>
              <a:defRPr lang="cs-CZ" sz="2800" b="0" strike="noStrike" spc="-1">
                <a:solidFill>
                  <a:srgbClr val="FFFFFF"/>
                </a:solidFill>
                <a:latin typeface="Century Gothic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3719F085-DEE8-489B-A054-6CEC54B32EC7}" type="slidenum">
              <a:rPr lang="cs-CZ" sz="2800" b="0" strike="noStrike" spc="-1">
                <a:solidFill>
                  <a:srgbClr val="FFFFFF"/>
                </a:solidFill>
                <a:latin typeface="Century Gothic"/>
              </a:rPr>
              <a:t>‹#›</a:t>
            </a:fld>
            <a:endParaRPr lang="cs-CZ" sz="2800" b="0" strike="noStrike" spc="-1"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7"/>
          <p:cNvGrpSpPr/>
          <p:nvPr/>
        </p:nvGrpSpPr>
        <p:grpSpPr>
          <a:xfrm>
            <a:off x="0" y="0"/>
            <a:ext cx="12191760" cy="6857640"/>
            <a:chOff x="0" y="0"/>
            <a:chExt cx="12191760" cy="6857640"/>
          </a:xfrm>
        </p:grpSpPr>
        <p:sp>
          <p:nvSpPr>
            <p:cNvPr id="57" name="Rectangle 6"/>
            <p:cNvSpPr/>
            <p:nvPr/>
          </p:nvSpPr>
          <p:spPr>
            <a:xfrm>
              <a:off x="0" y="0"/>
              <a:ext cx="12191760" cy="6857640"/>
            </a:xfrm>
            <a:prstGeom prst="rect">
              <a:avLst/>
            </a:prstGeom>
            <a:blipFill rotWithShape="0">
              <a:blip r:embed="rId14"/>
              <a:srcRect/>
              <a:stretch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58" name="Oval 12"/>
            <p:cNvSpPr/>
            <p:nvPr/>
          </p:nvSpPr>
          <p:spPr>
            <a:xfrm>
              <a:off x="0" y="2666880"/>
              <a:ext cx="4190760" cy="41907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11372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9" name="Oval 14"/>
            <p:cNvSpPr/>
            <p:nvPr/>
          </p:nvSpPr>
          <p:spPr>
            <a:xfrm>
              <a:off x="0" y="2895480"/>
              <a:ext cx="2361960" cy="23619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8235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0" name="Oval 17"/>
            <p:cNvSpPr/>
            <p:nvPr/>
          </p:nvSpPr>
          <p:spPr>
            <a:xfrm>
              <a:off x="8609040" y="5867280"/>
              <a:ext cx="990360" cy="9903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14117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1" name="Oval 15"/>
            <p:cNvSpPr/>
            <p:nvPr/>
          </p:nvSpPr>
          <p:spPr>
            <a:xfrm>
              <a:off x="8609040" y="1676520"/>
              <a:ext cx="2819160" cy="28191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7058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2" name="Oval 16"/>
            <p:cNvSpPr/>
            <p:nvPr/>
          </p:nvSpPr>
          <p:spPr>
            <a:xfrm>
              <a:off x="7999560" y="8640"/>
              <a:ext cx="1599840" cy="159984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14117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3" name="Freeform 5"/>
            <p:cNvSpPr/>
            <p:nvPr/>
          </p:nvSpPr>
          <p:spPr>
            <a:xfrm rot="21010200">
              <a:off x="8490960" y="1797480"/>
              <a:ext cx="3299040" cy="440640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" name="Freeform 5"/>
            <p:cNvSpPr/>
            <p:nvPr/>
          </p:nvSpPr>
          <p:spPr>
            <a:xfrm>
              <a:off x="459360" y="1866240"/>
              <a:ext cx="11277360" cy="4533480"/>
            </a:xfrm>
            <a:custGeom>
              <a:avLst/>
              <a:gdLst/>
              <a:ahLst/>
              <a:cxnLst/>
              <a:rect l="l" t="t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" name="Freeform 5"/>
            <p:cNvSpPr/>
            <p:nvPr/>
          </p:nvSpPr>
          <p:spPr>
            <a:xfrm>
              <a:off x="0" y="1440"/>
              <a:ext cx="12191760" cy="6856200"/>
            </a:xfrm>
            <a:custGeom>
              <a:avLst/>
              <a:gdLst/>
              <a:ahLst/>
              <a:cxnLst/>
              <a:rect l="l" t="t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66" name="Rectangle 20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0" strike="noStrike" spc="-1">
                <a:solidFill>
                  <a:srgbClr val="EBEBEB"/>
                </a:solidFill>
                <a:latin typeface="Century Gothic"/>
              </a:rPr>
              <a:t>Kliknutím lze upravit styl.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Po kliknutí můžete upravovat styly textu v předloze.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  <a:p>
            <a:pPr marL="743040" lvl="1" indent="-28584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cs-CZ" sz="1600" b="0" strike="noStrike" spc="-1">
                <a:solidFill>
                  <a:srgbClr val="404040"/>
                </a:solidFill>
                <a:latin typeface="Century Gothic"/>
              </a:rPr>
              <a:t>Druhá úroveň</a:t>
            </a:r>
            <a:endParaRPr lang="en-US" sz="1600" b="0" strike="noStrike" spc="-1">
              <a:solidFill>
                <a:srgbClr val="404040"/>
              </a:solidFill>
              <a:latin typeface="Century Gothic"/>
            </a:endParaRPr>
          </a:p>
          <a:p>
            <a:pPr marL="1143000" lvl="2" indent="-22860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cs-CZ" sz="1400" b="0" strike="noStrike" spc="-1">
                <a:solidFill>
                  <a:srgbClr val="404040"/>
                </a:solidFill>
                <a:latin typeface="Century Gothic"/>
              </a:rPr>
              <a:t>Třetí úroveň</a:t>
            </a:r>
            <a:endParaRPr lang="en-US" sz="1400" b="0" strike="noStrike" spc="-1">
              <a:solidFill>
                <a:srgbClr val="404040"/>
              </a:solidFill>
              <a:latin typeface="Century Gothic"/>
            </a:endParaRPr>
          </a:p>
          <a:p>
            <a:pPr marL="1600200" lvl="3" indent="-22860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cs-CZ" sz="1200" b="0" strike="noStrike" spc="-1">
                <a:solidFill>
                  <a:srgbClr val="404040"/>
                </a:solidFill>
                <a:latin typeface="Century Gothic"/>
              </a:rPr>
              <a:t>Čtvrtá úroveň</a:t>
            </a:r>
            <a:endParaRPr lang="en-US" sz="1200" b="0" strike="noStrike" spc="-1">
              <a:solidFill>
                <a:srgbClr val="404040"/>
              </a:solidFill>
              <a:latin typeface="Century Gothic"/>
            </a:endParaRPr>
          </a:p>
          <a:p>
            <a:pPr marL="2057400" lvl="4" indent="-22860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cs-CZ" sz="1200" b="0" strike="noStrike" spc="-1">
                <a:solidFill>
                  <a:srgbClr val="404040"/>
                </a:solidFill>
                <a:latin typeface="Century Gothic"/>
              </a:rPr>
              <a:t>Pátá úroveň</a:t>
            </a:r>
            <a:endParaRPr lang="en-US" sz="12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dt" idx="4"/>
          </p:nvPr>
        </p:nvSpPr>
        <p:spPr>
          <a:xfrm>
            <a:off x="10653120" y="639180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cs-CZ" sz="1000" b="1" strike="noStrike" spc="-1">
                <a:solidFill>
                  <a:srgbClr val="B31166"/>
                </a:solidFill>
                <a:latin typeface="Century Gothic"/>
              </a:defRPr>
            </a:lvl1pPr>
          </a:lstStyle>
          <a:p>
            <a:pPr algn="r">
              <a:lnSpc>
                <a:spcPct val="100000"/>
              </a:lnSpc>
              <a:buNone/>
            </a:pPr>
            <a:r>
              <a:rPr lang="cs-CZ" sz="1000" b="1" strike="noStrike" spc="-1">
                <a:solidFill>
                  <a:srgbClr val="B31166"/>
                </a:solidFill>
                <a:latin typeface="Century Gothic"/>
              </a:rPr>
              <a:t>&lt;datum/čas&gt;</a:t>
            </a:r>
            <a:endParaRPr lang="cs-CZ" sz="1000" b="0" strike="noStrike" spc="-1"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ftr" idx="5"/>
          </p:nvPr>
        </p:nvSpPr>
        <p:spPr>
          <a:xfrm>
            <a:off x="561240" y="639180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cs-CZ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71" name="PlaceHolder 5"/>
          <p:cNvSpPr>
            <a:spLocks noGrp="1"/>
          </p:cNvSpPr>
          <p:nvPr>
            <p:ph type="sldNum" idx="6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buNone/>
              <a:defRPr lang="cs-CZ" sz="2800" b="0" strike="noStrike" spc="-1">
                <a:solidFill>
                  <a:srgbClr val="FFFFFF"/>
                </a:solidFill>
                <a:latin typeface="Century Gothic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369CDC37-FCFB-407D-A460-846F1331EBBC}" type="slidenum">
              <a:rPr lang="cs-CZ" sz="2800" b="0" strike="noStrike" spc="-1">
                <a:solidFill>
                  <a:srgbClr val="FFFFFF"/>
                </a:solidFill>
                <a:latin typeface="Century Gothic"/>
              </a:rPr>
              <a:t>‹#›</a:t>
            </a:fld>
            <a:endParaRPr lang="cs-CZ" sz="2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7"/>
          <p:cNvGrpSpPr/>
          <p:nvPr/>
        </p:nvGrpSpPr>
        <p:grpSpPr>
          <a:xfrm>
            <a:off x="0" y="0"/>
            <a:ext cx="12191760" cy="6857640"/>
            <a:chOff x="0" y="0"/>
            <a:chExt cx="12191760" cy="6857640"/>
          </a:xfrm>
        </p:grpSpPr>
        <p:sp>
          <p:nvSpPr>
            <p:cNvPr id="109" name="Rectangle 6"/>
            <p:cNvSpPr/>
            <p:nvPr/>
          </p:nvSpPr>
          <p:spPr>
            <a:xfrm>
              <a:off x="0" y="0"/>
              <a:ext cx="12191760" cy="6857640"/>
            </a:xfrm>
            <a:prstGeom prst="rect">
              <a:avLst/>
            </a:prstGeom>
            <a:blipFill rotWithShape="0">
              <a:blip r:embed="rId14"/>
              <a:srcRect/>
              <a:stretch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10" name="Oval 12"/>
            <p:cNvSpPr/>
            <p:nvPr/>
          </p:nvSpPr>
          <p:spPr>
            <a:xfrm>
              <a:off x="0" y="2666880"/>
              <a:ext cx="4190760" cy="41907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11372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11" name="Oval 14"/>
            <p:cNvSpPr/>
            <p:nvPr/>
          </p:nvSpPr>
          <p:spPr>
            <a:xfrm>
              <a:off x="0" y="2895480"/>
              <a:ext cx="2361960" cy="23619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8235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12" name="Oval 17"/>
            <p:cNvSpPr/>
            <p:nvPr/>
          </p:nvSpPr>
          <p:spPr>
            <a:xfrm>
              <a:off x="8609040" y="5867280"/>
              <a:ext cx="990360" cy="9903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14117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13" name="Oval 15"/>
            <p:cNvSpPr/>
            <p:nvPr/>
          </p:nvSpPr>
          <p:spPr>
            <a:xfrm>
              <a:off x="8609040" y="1676520"/>
              <a:ext cx="2819160" cy="281916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7058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14" name="Oval 16"/>
            <p:cNvSpPr/>
            <p:nvPr/>
          </p:nvSpPr>
          <p:spPr>
            <a:xfrm>
              <a:off x="7999560" y="8640"/>
              <a:ext cx="1599840" cy="1599840"/>
            </a:xfrm>
            <a:prstGeom prst="ellipse">
              <a:avLst/>
            </a:prstGeom>
            <a:gradFill rotWithShape="0">
              <a:gsLst>
                <a:gs pos="0">
                  <a:srgbClr val="9B6BF2">
                    <a:alpha val="14117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6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15" name="Freeform 5"/>
            <p:cNvSpPr/>
            <p:nvPr/>
          </p:nvSpPr>
          <p:spPr>
            <a:xfrm rot="21010200">
              <a:off x="8490960" y="1797480"/>
              <a:ext cx="3299040" cy="440640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" name="Freeform 5"/>
            <p:cNvSpPr/>
            <p:nvPr/>
          </p:nvSpPr>
          <p:spPr>
            <a:xfrm>
              <a:off x="459360" y="1866240"/>
              <a:ext cx="11277360" cy="4533480"/>
            </a:xfrm>
            <a:custGeom>
              <a:avLst/>
              <a:gdLst/>
              <a:ahLst/>
              <a:cxnLst/>
              <a:rect l="l" t="t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7" name="Freeform 5"/>
            <p:cNvSpPr/>
            <p:nvPr/>
          </p:nvSpPr>
          <p:spPr>
            <a:xfrm>
              <a:off x="0" y="1440"/>
              <a:ext cx="12191760" cy="6856200"/>
            </a:xfrm>
            <a:custGeom>
              <a:avLst/>
              <a:gdLst/>
              <a:ahLst/>
              <a:cxnLst/>
              <a:rect l="l" t="t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18" name="Rectangle 20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0" strike="noStrike" spc="-1">
                <a:solidFill>
                  <a:srgbClr val="EBEBEB"/>
                </a:solidFill>
                <a:latin typeface="Century Gothic"/>
              </a:rPr>
              <a:t>Kliknutím lze upravit styl.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Po kliknutí můžete upravovat styly textu v předloze.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  <a:p>
            <a:pPr marL="743040" lvl="1" indent="-28584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cs-CZ" sz="1600" b="0" strike="noStrike" spc="-1">
                <a:solidFill>
                  <a:srgbClr val="404040"/>
                </a:solidFill>
                <a:latin typeface="Century Gothic"/>
              </a:rPr>
              <a:t>Druhá úroveň</a:t>
            </a:r>
            <a:endParaRPr lang="en-US" sz="1600" b="0" strike="noStrike" spc="-1">
              <a:solidFill>
                <a:srgbClr val="404040"/>
              </a:solidFill>
              <a:latin typeface="Century Gothic"/>
            </a:endParaRPr>
          </a:p>
          <a:p>
            <a:pPr marL="1143000" lvl="2" indent="-22860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cs-CZ" sz="1400" b="0" strike="noStrike" spc="-1">
                <a:solidFill>
                  <a:srgbClr val="404040"/>
                </a:solidFill>
                <a:latin typeface="Century Gothic"/>
              </a:rPr>
              <a:t>Třetí úroveň</a:t>
            </a:r>
            <a:endParaRPr lang="en-US" sz="1400" b="0" strike="noStrike" spc="-1">
              <a:solidFill>
                <a:srgbClr val="404040"/>
              </a:solidFill>
              <a:latin typeface="Century Gothic"/>
            </a:endParaRPr>
          </a:p>
          <a:p>
            <a:pPr marL="1600200" lvl="3" indent="-22860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cs-CZ" sz="1200" b="0" strike="noStrike" spc="-1">
                <a:solidFill>
                  <a:srgbClr val="404040"/>
                </a:solidFill>
                <a:latin typeface="Century Gothic"/>
              </a:rPr>
              <a:t>Čtvrtá úroveň</a:t>
            </a:r>
            <a:endParaRPr lang="en-US" sz="1200" b="0" strike="noStrike" spc="-1">
              <a:solidFill>
                <a:srgbClr val="404040"/>
              </a:solidFill>
              <a:latin typeface="Century Gothic"/>
            </a:endParaRPr>
          </a:p>
          <a:p>
            <a:pPr marL="2057400" lvl="4" indent="-22860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cs-CZ" sz="1200" b="0" strike="noStrike" spc="-1">
                <a:solidFill>
                  <a:srgbClr val="404040"/>
                </a:solidFill>
                <a:latin typeface="Century Gothic"/>
              </a:rPr>
              <a:t>Pátá úroveň</a:t>
            </a:r>
            <a:endParaRPr lang="en-US" sz="12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dt" idx="7"/>
          </p:nvPr>
        </p:nvSpPr>
        <p:spPr>
          <a:xfrm>
            <a:off x="10653120" y="639180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cs-CZ" sz="1000" b="1" strike="noStrike" spc="-1">
                <a:solidFill>
                  <a:srgbClr val="B31166"/>
                </a:solidFill>
                <a:latin typeface="Century Gothic"/>
              </a:defRPr>
            </a:lvl1pPr>
          </a:lstStyle>
          <a:p>
            <a:pPr algn="r">
              <a:lnSpc>
                <a:spcPct val="100000"/>
              </a:lnSpc>
              <a:buNone/>
            </a:pPr>
            <a:r>
              <a:rPr lang="cs-CZ" sz="1000" b="1" strike="noStrike" spc="-1">
                <a:solidFill>
                  <a:srgbClr val="B31166"/>
                </a:solidFill>
                <a:latin typeface="Century Gothic"/>
              </a:rPr>
              <a:t>&lt;datum/čas&gt;</a:t>
            </a:r>
            <a:endParaRPr lang="cs-CZ" sz="1000" b="0" strike="noStrike" spc="-1">
              <a:latin typeface="Times New Roman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ftr" idx="8"/>
          </p:nvPr>
        </p:nvSpPr>
        <p:spPr>
          <a:xfrm>
            <a:off x="561240" y="639180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cs-CZ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123" name="PlaceHolder 5"/>
          <p:cNvSpPr>
            <a:spLocks noGrp="1"/>
          </p:cNvSpPr>
          <p:nvPr>
            <p:ph type="sldNum" idx="9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buNone/>
              <a:defRPr lang="cs-CZ" sz="2800" b="0" strike="noStrike" spc="-1">
                <a:solidFill>
                  <a:srgbClr val="FFFFFF"/>
                </a:solidFill>
                <a:latin typeface="Century Gothic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08557718-726F-41B1-8FF8-9F51C0172A71}" type="slidenum">
              <a:rPr lang="cs-CZ" sz="2800" b="0" strike="noStrike" spc="-1">
                <a:solidFill>
                  <a:srgbClr val="FFFFFF"/>
                </a:solidFill>
                <a:latin typeface="Century Gothic"/>
              </a:rPr>
              <a:t>‹#›</a:t>
            </a:fld>
            <a:endParaRPr lang="cs-CZ" sz="2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subTitle"/>
          </p:nvPr>
        </p:nvSpPr>
        <p:spPr>
          <a:xfrm>
            <a:off x="4309920" y="5139360"/>
            <a:ext cx="8825400" cy="861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1800" b="0" strike="noStrike" cap="all" spc="-1">
                <a:solidFill>
                  <a:srgbClr val="FFFFFF"/>
                </a:solidFill>
                <a:latin typeface="Century Gothic"/>
              </a:rPr>
              <a:t>Tomáš Ludvík, Filip Benda s6A</a:t>
            </a:r>
            <a:endParaRPr lang="cs-CZ" sz="1800" b="0" strike="noStrike" spc="-1">
              <a:latin typeface="Arial"/>
            </a:endParaRPr>
          </a:p>
        </p:txBody>
      </p:sp>
      <p:pic>
        <p:nvPicPr>
          <p:cNvPr id="161" name="Picture 2" descr="عد الدرجة العلمية شاكوش الصدف فهد بليند ftvs den otevřených dveří -  pantessa.com"/>
          <p:cNvPicPr/>
          <p:nvPr/>
        </p:nvPicPr>
        <p:blipFill>
          <a:blip r:embed="rId2"/>
          <a:stretch/>
        </p:blipFill>
        <p:spPr>
          <a:xfrm>
            <a:off x="2519280" y="1467720"/>
            <a:ext cx="7152840" cy="357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0" strike="noStrike" spc="-1">
                <a:solidFill>
                  <a:srgbClr val="EBEBEB"/>
                </a:solidFill>
                <a:latin typeface="Century Gothic"/>
              </a:rPr>
              <a:t>Úvod kurzu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63" name="TextovéPole 2"/>
          <p:cNvSpPr/>
          <p:nvPr/>
        </p:nvSpPr>
        <p:spPr>
          <a:xfrm>
            <a:off x="704880" y="2361240"/>
            <a:ext cx="4790880" cy="36918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 dirty="0">
                <a:latin typeface="Century Gothic"/>
              </a:rPr>
              <a:t>Zahájení kurzu proběhlo v aule na UK FTVS, kde proběhlo rozřazení do pracovních skupin, evidence našich pohybových možností podle aktuálního zdraví, na základě kterých jsme se pak mohli zúčastnit jednotlivých testů. </a:t>
            </a:r>
            <a:endParaRPr lang="cs-CZ" sz="1800" b="0" strike="noStrike" spc="-1" dirty="0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cs-CZ" sz="1800" b="0" strike="noStrike" spc="-1" dirty="0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 dirty="0">
                <a:solidFill>
                  <a:srgbClr val="000000"/>
                </a:solidFill>
                <a:latin typeface="Century Gothic"/>
              </a:rPr>
              <a:t>Testování probíhalo první den v laboratoři tréninkové adaptace, druhý den v laboratoři sportovní motoriky. </a:t>
            </a:r>
            <a:endParaRPr lang="cs-CZ" sz="1800" b="0" strike="noStrike" spc="-1" dirty="0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cs-CZ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cs-CZ" sz="1800" b="0" strike="noStrike" spc="-1" dirty="0">
              <a:latin typeface="Arial"/>
            </a:endParaRPr>
          </a:p>
        </p:txBody>
      </p:sp>
      <p:pic>
        <p:nvPicPr>
          <p:cNvPr id="164" name="Obrázek 163"/>
          <p:cNvPicPr/>
          <p:nvPr/>
        </p:nvPicPr>
        <p:blipFill>
          <a:blip r:embed="rId2"/>
          <a:stretch/>
        </p:blipFill>
        <p:spPr>
          <a:xfrm>
            <a:off x="7020000" y="2322720"/>
            <a:ext cx="3780000" cy="378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0" strike="noStrike" spc="-1">
                <a:solidFill>
                  <a:srgbClr val="EBEBEB"/>
                </a:solidFill>
                <a:latin typeface="Century Gothic"/>
              </a:rPr>
              <a:t>Izokinetický dynamometr (CYBEX)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pic>
        <p:nvPicPr>
          <p:cNvPr id="166" name="Zástupný obsah 12"/>
          <p:cNvPicPr/>
          <p:nvPr/>
        </p:nvPicPr>
        <p:blipFill>
          <a:blip r:embed="rId2"/>
          <a:stretch/>
        </p:blipFill>
        <p:spPr>
          <a:xfrm>
            <a:off x="5630400" y="2361240"/>
            <a:ext cx="5766480" cy="4324680"/>
          </a:xfrm>
          <a:prstGeom prst="rect">
            <a:avLst/>
          </a:prstGeom>
          <a:ln w="0">
            <a:noFill/>
          </a:ln>
        </p:spPr>
      </p:pic>
      <p:pic>
        <p:nvPicPr>
          <p:cNvPr id="167" name="Obrázek 15"/>
          <p:cNvPicPr/>
          <p:nvPr/>
        </p:nvPicPr>
        <p:blipFill>
          <a:blip r:embed="rId3"/>
          <a:srcRect l="24622" t="57897" r="26203" b="39843"/>
          <a:stretch/>
        </p:blipFill>
        <p:spPr>
          <a:xfrm>
            <a:off x="5630400" y="2291760"/>
            <a:ext cx="5766480" cy="147600"/>
          </a:xfrm>
          <a:prstGeom prst="rect">
            <a:avLst/>
          </a:prstGeom>
          <a:ln w="0">
            <a:noFill/>
          </a:ln>
        </p:spPr>
      </p:pic>
      <p:sp>
        <p:nvSpPr>
          <p:cNvPr id="168" name="TextovéPole 16"/>
          <p:cNvSpPr/>
          <p:nvPr/>
        </p:nvSpPr>
        <p:spPr>
          <a:xfrm>
            <a:off x="704880" y="2361240"/>
            <a:ext cx="4790880" cy="310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Umožňuje monitoring</a:t>
            </a:r>
            <a:r>
              <a:rPr lang="cs-CZ" sz="1800" b="0" strike="noStrike" spc="-1">
                <a:solidFill>
                  <a:srgbClr val="FF0000"/>
                </a:solidFill>
                <a:latin typeface="Century Gothic"/>
              </a:rPr>
              <a:t> </a:t>
            </a: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izokinetických svalových kontrakcí při různých rychlostech až po limit stroje.</a:t>
            </a:r>
            <a:endParaRPr lang="cs-CZ" sz="1800" b="0" strike="noStrike" spc="-1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Využívá se pro odhalení dysbalancí, změření izokinetické síly svalových partií a předcházení nebo pro návrat po zranění.</a:t>
            </a:r>
            <a:endParaRPr lang="cs-CZ" sz="1800" b="0" strike="noStrike" spc="-1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Izokinetická síla je schopnost dosáhnout maximálního silového výkonu v celém rozsahu pohybu při poměrně konstantní rychlosti.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cs-CZ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0" strike="noStrike" spc="-1">
                <a:solidFill>
                  <a:srgbClr val="EBEBEB"/>
                </a:solidFill>
                <a:latin typeface="Century Gothic"/>
              </a:rPr>
              <a:t>Gym aware sorinex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pic>
        <p:nvPicPr>
          <p:cNvPr id="170" name="Zástupný obsah 5"/>
          <p:cNvPicPr/>
          <p:nvPr/>
        </p:nvPicPr>
        <p:blipFill>
          <a:blip r:embed="rId2"/>
          <a:stretch/>
        </p:blipFill>
        <p:spPr>
          <a:xfrm>
            <a:off x="7166880" y="2332440"/>
            <a:ext cx="3510360" cy="4311720"/>
          </a:xfrm>
          <a:prstGeom prst="rect">
            <a:avLst/>
          </a:prstGeom>
          <a:ln w="0">
            <a:noFill/>
          </a:ln>
        </p:spPr>
      </p:pic>
      <p:sp>
        <p:nvSpPr>
          <p:cNvPr id="171" name="TextovéPole 6"/>
          <p:cNvSpPr/>
          <p:nvPr/>
        </p:nvSpPr>
        <p:spPr>
          <a:xfrm>
            <a:off x="971640" y="2762280"/>
            <a:ext cx="5619240" cy="118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Přístroj pro změření rychlosti, síly a výšky při pohybu osy u daného cviku</a:t>
            </a:r>
            <a:endParaRPr lang="cs-CZ" sz="1800" b="0" strike="noStrike" spc="-1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Využívá se k optimalizaci tréninkového plánu, zahrnující ovlivňující faktory jednotlivých jedinců. </a:t>
            </a:r>
            <a:endParaRPr lang="cs-CZ" sz="1800" b="0" strike="noStrike" spc="-1">
              <a:latin typeface="Arial"/>
            </a:endParaRPr>
          </a:p>
        </p:txBody>
      </p:sp>
      <p:pic>
        <p:nvPicPr>
          <p:cNvPr id="172" name="Picture 4" descr="Products - GymAware"/>
          <p:cNvPicPr/>
          <p:nvPr/>
        </p:nvPicPr>
        <p:blipFill>
          <a:blip r:embed="rId3"/>
          <a:stretch/>
        </p:blipFill>
        <p:spPr>
          <a:xfrm>
            <a:off x="2502000" y="3961440"/>
            <a:ext cx="3889080" cy="2837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0" strike="noStrike" spc="-1">
                <a:solidFill>
                  <a:srgbClr val="EBEBEB"/>
                </a:solidFill>
                <a:latin typeface="Century Gothic"/>
              </a:rPr>
              <a:t>Elektromyografie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pic>
        <p:nvPicPr>
          <p:cNvPr id="174" name="Zástupný obsah 4"/>
          <p:cNvPicPr/>
          <p:nvPr/>
        </p:nvPicPr>
        <p:blipFill>
          <a:blip r:embed="rId2"/>
          <a:stretch/>
        </p:blipFill>
        <p:spPr>
          <a:xfrm>
            <a:off x="5535720" y="2468160"/>
            <a:ext cx="2920680" cy="3894480"/>
          </a:xfrm>
          <a:prstGeom prst="rect">
            <a:avLst/>
          </a:prstGeom>
          <a:ln w="0">
            <a:noFill/>
          </a:ln>
        </p:spPr>
      </p:pic>
      <p:pic>
        <p:nvPicPr>
          <p:cNvPr id="175" name="Obrázek 6"/>
          <p:cNvPicPr/>
          <p:nvPr/>
        </p:nvPicPr>
        <p:blipFill>
          <a:blip r:embed="rId3"/>
          <a:stretch/>
        </p:blipFill>
        <p:spPr>
          <a:xfrm>
            <a:off x="8672400" y="2468160"/>
            <a:ext cx="2920680" cy="3894480"/>
          </a:xfrm>
          <a:prstGeom prst="rect">
            <a:avLst/>
          </a:prstGeom>
          <a:ln w="0">
            <a:noFill/>
          </a:ln>
        </p:spPr>
      </p:pic>
      <p:sp>
        <p:nvSpPr>
          <p:cNvPr id="176" name="TextovéPole 7"/>
          <p:cNvSpPr/>
          <p:nvPr/>
        </p:nvSpPr>
        <p:spPr>
          <a:xfrm>
            <a:off x="714240" y="2468160"/>
            <a:ext cx="4524120" cy="228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Měření rychlosti svalové kontrakce pomocí elektrických podnětů</a:t>
            </a:r>
            <a:endParaRPr lang="cs-CZ" sz="1800" b="0" strike="noStrike" spc="-1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Jehla na konci aparátu se využívá ke změření velikosti kontrakce.</a:t>
            </a:r>
            <a:endParaRPr lang="cs-CZ" sz="1800" b="0" strike="noStrike" spc="-1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Jehla je přiložena vždy přesně do 60% délky svalu.  </a:t>
            </a:r>
            <a:endParaRPr lang="cs-CZ" sz="1800" b="0" strike="noStrike" spc="-1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Dá se také využít k diagnostice poruch nervosvalového aparátu. </a:t>
            </a:r>
            <a:endParaRPr lang="cs-CZ" sz="1800" b="0" strike="noStrike" spc="-1">
              <a:latin typeface="Arial"/>
            </a:endParaRPr>
          </a:p>
        </p:txBody>
      </p:sp>
      <p:pic>
        <p:nvPicPr>
          <p:cNvPr id="177" name="Picture 2"/>
          <p:cNvPicPr/>
          <p:nvPr/>
        </p:nvPicPr>
        <p:blipFill>
          <a:blip r:embed="rId4"/>
          <a:stretch/>
        </p:blipFill>
        <p:spPr>
          <a:xfrm>
            <a:off x="1236960" y="4776480"/>
            <a:ext cx="3478680" cy="1828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0" strike="noStrike" spc="-1">
                <a:solidFill>
                  <a:srgbClr val="EBEBEB"/>
                </a:solidFill>
                <a:latin typeface="Century Gothic"/>
              </a:rPr>
              <a:t>Windgate test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pic>
        <p:nvPicPr>
          <p:cNvPr id="179" name="Zástupný obsah 4"/>
          <p:cNvPicPr/>
          <p:nvPr/>
        </p:nvPicPr>
        <p:blipFill>
          <a:blip r:embed="rId2"/>
          <a:stretch/>
        </p:blipFill>
        <p:spPr>
          <a:xfrm>
            <a:off x="8705880" y="2439360"/>
            <a:ext cx="2953080" cy="3937680"/>
          </a:xfrm>
          <a:prstGeom prst="rect">
            <a:avLst/>
          </a:prstGeom>
          <a:ln w="0">
            <a:noFill/>
          </a:ln>
        </p:spPr>
      </p:pic>
      <p:pic>
        <p:nvPicPr>
          <p:cNvPr id="180" name="Picture 2" descr="Exercise Database – Fitness and Health Promotion"/>
          <p:cNvPicPr/>
          <p:nvPr/>
        </p:nvPicPr>
        <p:blipFill>
          <a:blip r:embed="rId3"/>
          <a:stretch/>
        </p:blipFill>
        <p:spPr>
          <a:xfrm>
            <a:off x="4981680" y="2439360"/>
            <a:ext cx="3571560" cy="3937680"/>
          </a:xfrm>
          <a:prstGeom prst="rect">
            <a:avLst/>
          </a:prstGeom>
          <a:ln w="0">
            <a:noFill/>
          </a:ln>
        </p:spPr>
      </p:pic>
      <p:sp>
        <p:nvSpPr>
          <p:cNvPr id="181" name="TextovéPole 5"/>
          <p:cNvSpPr/>
          <p:nvPr/>
        </p:nvSpPr>
        <p:spPr>
          <a:xfrm>
            <a:off x="438120" y="2514600"/>
            <a:ext cx="4390560" cy="283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Patří mezi anaerobní testy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   -&gt; stanovují zejména krátkodobé                 rychlostně silové předpoklady.</a:t>
            </a:r>
            <a:endParaRPr lang="cs-CZ" sz="1800" b="0" strike="noStrike" spc="-1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Při anaerobním tréninku se jako odpad vytváří ve svalech laktát(kys. mléčná) způsobující svalovou únavu, která se dá po testu změřit.</a:t>
            </a:r>
            <a:endParaRPr lang="cs-CZ" sz="1800" b="0" strike="noStrike" spc="-1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Century Gothic"/>
              </a:rPr>
              <a:t>Za pomocí výsledné křivky můžeme určit, zda je daný sportovec spíše aerobního, či anaerobního rázu. </a:t>
            </a:r>
            <a:endParaRPr lang="cs-CZ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0" strike="noStrike" spc="-1">
                <a:solidFill>
                  <a:srgbClr val="EBEBEB"/>
                </a:solidFill>
                <a:latin typeface="Century Gothic"/>
              </a:rPr>
              <a:t>Test explozivní síly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3483360" cy="3416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404040"/>
              </a:buClr>
              <a:buSzPct val="80000"/>
              <a:buFont typeface="Arial"/>
              <a:buChar char="•"/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Měření explozivnosti dolních končetin a jejich asymetrie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404040"/>
              </a:buClr>
              <a:buSzPct val="80000"/>
              <a:buFont typeface="Arial"/>
              <a:buChar char="•"/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Deska změří sílu odrazu a výšku výskoku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-&gt;Relativní síla na kilogram hmotnosti (ukazatel, který dokáže objektivně porovnat svalovou sílu vzhledem k vlastní tělesné hmotnosti)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84" name="Picture 2" descr="Image"/>
          <p:cNvPicPr/>
          <p:nvPr/>
        </p:nvPicPr>
        <p:blipFill>
          <a:blip r:embed="rId2"/>
          <a:stretch/>
        </p:blipFill>
        <p:spPr>
          <a:xfrm>
            <a:off x="8279640" y="2363760"/>
            <a:ext cx="3064320" cy="4086000"/>
          </a:xfrm>
          <a:prstGeom prst="rect">
            <a:avLst/>
          </a:prstGeom>
          <a:ln w="0">
            <a:noFill/>
          </a:ln>
        </p:spPr>
      </p:pic>
      <p:pic>
        <p:nvPicPr>
          <p:cNvPr id="185" name="Picture 6" descr="Image"/>
          <p:cNvPicPr/>
          <p:nvPr/>
        </p:nvPicPr>
        <p:blipFill>
          <a:blip r:embed="rId3"/>
          <a:stretch/>
        </p:blipFill>
        <p:spPr>
          <a:xfrm>
            <a:off x="5114880" y="2363760"/>
            <a:ext cx="3064320" cy="4086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0" strike="noStrike" spc="-1">
                <a:solidFill>
                  <a:srgbClr val="EBEBEB"/>
                </a:solidFill>
                <a:latin typeface="Century Gothic"/>
              </a:rPr>
              <a:t>Postulární stabilita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3921480" cy="3416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SzPct val="80000"/>
              <a:buFont typeface="Arial"/>
              <a:buChar char="•"/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Základním ukazatelem je schopnost udržovat rovnováhu.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SzPct val="80000"/>
              <a:buFont typeface="Arial"/>
              <a:buChar char="•"/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Měření probíhá čtyřikrát – stoj na obou nohou, stoj se zavřenýma očima na obou nohou, stoje nejdříve na levé a poté na pravé noze.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SzPct val="80000"/>
              <a:buFont typeface="Arial"/>
              <a:buChar char="•"/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Výsledky testů ukazují aktuální stav především kotníků dolních končetin, kde existuje vysoké riziko zranění.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88" name="Picture 2" descr="Image"/>
          <p:cNvPicPr/>
          <p:nvPr/>
        </p:nvPicPr>
        <p:blipFill>
          <a:blip r:embed="rId2"/>
          <a:stretch/>
        </p:blipFill>
        <p:spPr>
          <a:xfrm>
            <a:off x="8556480" y="2352600"/>
            <a:ext cx="3171600" cy="4228920"/>
          </a:xfrm>
          <a:prstGeom prst="rect">
            <a:avLst/>
          </a:prstGeom>
          <a:ln w="0">
            <a:noFill/>
          </a:ln>
        </p:spPr>
      </p:pic>
      <p:pic>
        <p:nvPicPr>
          <p:cNvPr id="189" name="Picture 4" descr="Image"/>
          <p:cNvPicPr/>
          <p:nvPr/>
        </p:nvPicPr>
        <p:blipFill>
          <a:blip r:embed="rId3"/>
          <a:stretch/>
        </p:blipFill>
        <p:spPr>
          <a:xfrm>
            <a:off x="5305320" y="2352600"/>
            <a:ext cx="3171600" cy="4228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0" strike="noStrike" spc="-1">
                <a:solidFill>
                  <a:srgbClr val="EBEBEB"/>
                </a:solidFill>
                <a:latin typeface="Century Gothic"/>
              </a:rPr>
              <a:t>Komplexní diagnostika běhu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3318480" cy="3416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404040"/>
              </a:buClr>
              <a:buSzPct val="80000"/>
              <a:buFont typeface="Arial"/>
              <a:buChar char="•"/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Speciální běžecký pás dokáže snímat bezpočet parametrů, které odhalují asymetrie při běhu.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404040"/>
              </a:buClr>
              <a:buSzPct val="80000"/>
              <a:buFont typeface="Arial"/>
              <a:buChar char="•"/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Pomáhá při návratu po zranění, kdy dysbalance dosahují až 20 %.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92" name="Picture 2" descr="Image"/>
          <p:cNvPicPr/>
          <p:nvPr/>
        </p:nvPicPr>
        <p:blipFill>
          <a:blip r:embed="rId2"/>
          <a:stretch/>
        </p:blipFill>
        <p:spPr>
          <a:xfrm>
            <a:off x="8556480" y="2365200"/>
            <a:ext cx="3190680" cy="4254120"/>
          </a:xfrm>
          <a:prstGeom prst="rect">
            <a:avLst/>
          </a:prstGeom>
          <a:ln w="0">
            <a:noFill/>
          </a:ln>
        </p:spPr>
      </p:pic>
      <p:pic>
        <p:nvPicPr>
          <p:cNvPr id="193" name="Picture 4" descr="Image"/>
          <p:cNvPicPr/>
          <p:nvPr/>
        </p:nvPicPr>
        <p:blipFill>
          <a:blip r:embed="rId3"/>
          <a:stretch/>
        </p:blipFill>
        <p:spPr>
          <a:xfrm>
            <a:off x="5194440" y="2365200"/>
            <a:ext cx="2998800" cy="3330360"/>
          </a:xfrm>
          <a:prstGeom prst="rect">
            <a:avLst/>
          </a:prstGeom>
          <a:ln w="0">
            <a:noFill/>
          </a:ln>
        </p:spPr>
      </p:pic>
      <p:pic>
        <p:nvPicPr>
          <p:cNvPr id="194" name="Picture 6" descr="Image"/>
          <p:cNvPicPr/>
          <p:nvPr/>
        </p:nvPicPr>
        <p:blipFill>
          <a:blip r:embed="rId4"/>
          <a:srcRect l="40134" t="29302" r="24962" b="19026"/>
          <a:stretch/>
        </p:blipFill>
        <p:spPr>
          <a:xfrm>
            <a:off x="4691880" y="2365200"/>
            <a:ext cx="3719520" cy="4130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0" strike="noStrike" spc="-1">
                <a:solidFill>
                  <a:srgbClr val="EBEBEB"/>
                </a:solidFill>
                <a:latin typeface="Century Gothic"/>
              </a:rPr>
              <a:t>Test tělesného složení (inbody)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1154880" y="2603520"/>
            <a:ext cx="4416840" cy="3911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404040"/>
              </a:buClr>
              <a:buSzPct val="80000"/>
              <a:buFont typeface="Arial"/>
              <a:buChar char="•"/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Za pomocí přístroje inbody měřený zjistí svoje tělesné hodnoty jako třeba procento tuku, zavodnění těla, velikost svalové hmoty, nebo vlastní hodnotu BMR - přibližné množství energetického příjmu potřebné pro zachování základních životních funkcí.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404040"/>
              </a:buClr>
              <a:buSzPct val="80000"/>
              <a:buFont typeface="Arial"/>
              <a:buChar char="•"/>
            </a:pPr>
            <a:r>
              <a:rPr lang="cs-CZ" sz="1800" b="0" strike="noStrike" spc="-1">
                <a:solidFill>
                  <a:srgbClr val="404040"/>
                </a:solidFill>
                <a:latin typeface="Century Gothic"/>
              </a:rPr>
              <a:t>S těmito výsledky může sportovec v dlouhodobém horizontu pracovat k optimalizaci sportovních výkonů, úpravám tréninkového plánu a nastavení jídelníčku.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97" name="Picture 2" descr="Image"/>
          <p:cNvPicPr/>
          <p:nvPr/>
        </p:nvPicPr>
        <p:blipFill>
          <a:blip r:embed="rId2"/>
          <a:stretch/>
        </p:blipFill>
        <p:spPr>
          <a:xfrm>
            <a:off x="8588880" y="2315880"/>
            <a:ext cx="3227760" cy="4303440"/>
          </a:xfrm>
          <a:prstGeom prst="rect">
            <a:avLst/>
          </a:prstGeom>
          <a:ln w="0">
            <a:noFill/>
          </a:ln>
        </p:spPr>
      </p:pic>
      <p:pic>
        <p:nvPicPr>
          <p:cNvPr id="198" name="Obrázek 4"/>
          <p:cNvPicPr/>
          <p:nvPr/>
        </p:nvPicPr>
        <p:blipFill>
          <a:blip r:embed="rId3"/>
          <a:stretch/>
        </p:blipFill>
        <p:spPr>
          <a:xfrm>
            <a:off x="5572080" y="2315880"/>
            <a:ext cx="2914560" cy="413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00" name="Nadpis 2"/>
          <p:cNvSpPr txBox="1"/>
          <p:nvPr/>
        </p:nvSpPr>
        <p:spPr>
          <a:xfrm>
            <a:off x="1154880" y="974160"/>
            <a:ext cx="8760960" cy="70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cs-CZ" sz="3600" b="1" strike="noStrike" spc="-1">
                <a:solidFill>
                  <a:srgbClr val="EBEBEB"/>
                </a:solidFill>
                <a:latin typeface="Century Gothic"/>
              </a:rPr>
              <a:t>Závěr projektu</a:t>
            </a:r>
            <a:endParaRPr lang="en-US" sz="3600" b="1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01" name="TextovéPole 200"/>
          <p:cNvSpPr txBox="1"/>
          <p:nvPr/>
        </p:nvSpPr>
        <p:spPr>
          <a:xfrm>
            <a:off x="789840" y="2340000"/>
            <a:ext cx="4610160" cy="3417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 dirty="0">
                <a:solidFill>
                  <a:srgbClr val="000000"/>
                </a:solidFill>
                <a:latin typeface="Century Gothic"/>
              </a:rPr>
              <a:t>Zatímco první den jsme se více věnovali hloubce a teorii sportovního měření, druhý den jsme byli svědky profesionálního přístupu několika členů laboratoří, kteří nás otestovali a podali za pomocí všech kolegů vyčerpávající informace o všech měřeních a výstupech. </a:t>
            </a:r>
            <a:endParaRPr lang="cs-CZ" sz="1800" b="0" strike="noStrike" spc="-1" dirty="0">
              <a:latin typeface="Arial"/>
            </a:endParaRPr>
          </a:p>
          <a:p>
            <a:endParaRPr lang="cs-CZ" sz="1800" b="0" strike="noStrike" spc="-1" dirty="0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 dirty="0">
                <a:solidFill>
                  <a:srgbClr val="000000"/>
                </a:solidFill>
                <a:latin typeface="Century Gothic"/>
              </a:rPr>
              <a:t>Po skončení celého projektu jsme dostali zpětnou vazbu v seminární místnosti, kde nám byla vysvětlena problematika testování v praxi, zejména z pohledu trenérské praxe. </a:t>
            </a:r>
            <a:endParaRPr lang="cs-CZ" sz="1800" b="0" strike="noStrike" spc="-1" dirty="0">
              <a:latin typeface="Arial"/>
            </a:endParaRPr>
          </a:p>
        </p:txBody>
      </p:sp>
      <p:pic>
        <p:nvPicPr>
          <p:cNvPr id="202" name="Obrázek 201"/>
          <p:cNvPicPr/>
          <p:nvPr/>
        </p:nvPicPr>
        <p:blipFill>
          <a:blip r:embed="rId2"/>
          <a:stretch/>
        </p:blipFill>
        <p:spPr>
          <a:xfrm>
            <a:off x="6120000" y="2340000"/>
            <a:ext cx="5567760" cy="4176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182</TotalTime>
  <Words>495</Words>
  <Application>Microsoft Office PowerPoint</Application>
  <PresentationFormat>Širokoúhlá obrazovka</PresentationFormat>
  <Paragraphs>40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11</vt:i4>
      </vt:variant>
    </vt:vector>
  </HeadingPairs>
  <TitlesOfParts>
    <vt:vector size="20" baseType="lpstr">
      <vt:lpstr>Arial</vt:lpstr>
      <vt:lpstr>Century Gothic</vt:lpstr>
      <vt:lpstr>Symbol</vt:lpstr>
      <vt:lpstr>Times New Roman</vt:lpstr>
      <vt:lpstr>Wingdings</vt:lpstr>
      <vt:lpstr>Wingdings 3</vt:lpstr>
      <vt:lpstr>Office Theme</vt:lpstr>
      <vt:lpstr>Office Theme</vt:lpstr>
      <vt:lpstr>Office Theme</vt:lpstr>
      <vt:lpstr>Prezentace aplikace PowerPoint</vt:lpstr>
      <vt:lpstr>Úvod kurzu</vt:lpstr>
      <vt:lpstr>Izokinetický dynamometr (CYBEX)</vt:lpstr>
      <vt:lpstr>Gym aware sorinex</vt:lpstr>
      <vt:lpstr>Elektromyografie</vt:lpstr>
      <vt:lpstr>Windgate test</vt:lpstr>
      <vt:lpstr>Test explozivní síly</vt:lpstr>
      <vt:lpstr>Postulární stabilita</vt:lpstr>
      <vt:lpstr>Komplexní diagnostika běhu</vt:lpstr>
      <vt:lpstr>Test tělesného složení (inbody)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Tomáš Ludvík</dc:creator>
  <dc:description/>
  <cp:lastModifiedBy>Denisa Neubauerová</cp:lastModifiedBy>
  <cp:revision>8</cp:revision>
  <dcterms:created xsi:type="dcterms:W3CDTF">2022-10-24T12:15:29Z</dcterms:created>
  <dcterms:modified xsi:type="dcterms:W3CDTF">2022-11-01T10:45:55Z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Širokoúhlá obrazovka</vt:lpwstr>
  </property>
  <property fmtid="{D5CDD505-2E9C-101B-9397-08002B2CF9AE}" pid="3" name="Slides">
    <vt:i4>9</vt:i4>
  </property>
</Properties>
</file>