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7" r:id="rId3"/>
    <p:sldId id="259" r:id="rId4"/>
    <p:sldId id="260" r:id="rId5"/>
    <p:sldId id="262" r:id="rId6"/>
    <p:sldId id="261" r:id="rId7"/>
    <p:sldId id="276" r:id="rId8"/>
    <p:sldId id="270" r:id="rId9"/>
    <p:sldId id="269" r:id="rId10"/>
    <p:sldId id="263" r:id="rId11"/>
    <p:sldId id="264" r:id="rId12"/>
    <p:sldId id="266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3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459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746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6699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5623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50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952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578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300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406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9623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793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F741A-8E41-4CED-A668-E088EC0EBDA6}" type="datetimeFigureOut">
              <a:rPr lang="cs-CZ" smtClean="0"/>
              <a:t>02.11.2022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3838E-B445-4104-A946-E5353A9D1D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720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architizer.com/projects/changsha-meixihu-international-culture-arts-centre/" TargetMode="External"/><Relationship Id="rId3" Type="http://schemas.openxmlformats.org/officeDocument/2006/relationships/hyperlink" Target="https://www.designmag.cz/udalosti/61246-zemrela-nejslavnejsi-architektka-sveta-zaha-hadid.html" TargetMode="External"/><Relationship Id="rId7" Type="http://schemas.openxmlformats.org/officeDocument/2006/relationships/hyperlink" Target="https://www.theguardian.com/artanddesign/2016/mar/31/zaha-hadid-10-best-buildings-in-pictures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kyscrapercenter.com/complex/4783" TargetMode="External"/><Relationship Id="rId5" Type="http://schemas.openxmlformats.org/officeDocument/2006/relationships/hyperlink" Target="https://cs.wikipedia.org/wiki/Zaha_Hadid" TargetMode="External"/><Relationship Id="rId4" Type="http://schemas.openxmlformats.org/officeDocument/2006/relationships/hyperlink" Target="https://www.archiweb.cz/zaha-m-hadid" TargetMode="External"/><Relationship Id="rId9" Type="http://schemas.openxmlformats.org/officeDocument/2006/relationships/hyperlink" Target="https://www.zaha-hadid.com/architecture/heydar-aliyev-centr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Zaha Hadid – Wikipedie">
            <a:extLst>
              <a:ext uri="{FF2B5EF4-FFF2-40B4-BE49-F238E27FC236}">
                <a16:creationId xmlns:a16="http://schemas.microsoft.com/office/drawing/2014/main" id="{F1D5FF92-C7E3-14B0-36C3-706679AA53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r="-1" b="10395"/>
          <a:stretch/>
        </p:blipFill>
        <p:spPr bwMode="auto">
          <a:xfrm>
            <a:off x="20" y="584909"/>
            <a:ext cx="5718616" cy="5509675"/>
          </a:xfrm>
          <a:custGeom>
            <a:avLst/>
            <a:gdLst/>
            <a:ahLst/>
            <a:cxnLst/>
            <a:rect l="l" t="t" r="r" b="b"/>
            <a:pathLst>
              <a:path w="5718636" h="5509675">
                <a:moveTo>
                  <a:pt x="0" y="0"/>
                </a:moveTo>
                <a:lnTo>
                  <a:pt x="2672821" y="0"/>
                </a:lnTo>
                <a:lnTo>
                  <a:pt x="2673116" y="639"/>
                </a:lnTo>
                <a:lnTo>
                  <a:pt x="3175662" y="639"/>
                </a:lnTo>
                <a:lnTo>
                  <a:pt x="5718636" y="5509675"/>
                </a:lnTo>
                <a:lnTo>
                  <a:pt x="502842" y="5509675"/>
                </a:lnTo>
                <a:lnTo>
                  <a:pt x="502842" y="5509036"/>
                </a:lnTo>
                <a:lnTo>
                  <a:pt x="0" y="550903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Freeform: Shape 1032">
            <a:extLst>
              <a:ext uri="{FF2B5EF4-FFF2-40B4-BE49-F238E27FC236}">
                <a16:creationId xmlns:a16="http://schemas.microsoft.com/office/drawing/2014/main" id="{17CDB40A-75BB-4498-A20B-59C3984A3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2619" y="585526"/>
            <a:ext cx="8349381" cy="5509038"/>
          </a:xfrm>
          <a:custGeom>
            <a:avLst/>
            <a:gdLst>
              <a:gd name="connsiteX0" fmla="*/ 0 w 8349381"/>
              <a:gd name="connsiteY0" fmla="*/ 0 h 5509038"/>
              <a:gd name="connsiteX1" fmla="*/ 8349381 w 8349381"/>
              <a:gd name="connsiteY1" fmla="*/ 0 h 5509038"/>
              <a:gd name="connsiteX2" fmla="*/ 5806407 w 8349381"/>
              <a:gd name="connsiteY2" fmla="*/ 5509038 h 5509038"/>
              <a:gd name="connsiteX3" fmla="*/ 0 w 8349381"/>
              <a:gd name="connsiteY3" fmla="*/ 5509038 h 550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9381" h="5509038">
                <a:moveTo>
                  <a:pt x="0" y="0"/>
                </a:moveTo>
                <a:lnTo>
                  <a:pt x="8349381" y="0"/>
                </a:lnTo>
                <a:lnTo>
                  <a:pt x="5806407" y="5509038"/>
                </a:lnTo>
                <a:lnTo>
                  <a:pt x="0" y="550903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9696D51-97A6-56F9-BE73-16B380700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6272" y="3651047"/>
            <a:ext cx="5370576" cy="911117"/>
          </a:xfrm>
        </p:spPr>
        <p:txBody>
          <a:bodyPr>
            <a:normAutofit/>
          </a:bodyPr>
          <a:lstStyle/>
          <a:p>
            <a:pPr algn="l"/>
            <a:r>
              <a:rPr lang="cs-CZ" sz="2000">
                <a:solidFill>
                  <a:srgbClr val="FFFFFF"/>
                </a:solidFill>
                <a:latin typeface="Century" panose="02040604050505020304" pitchFamily="18" charset="0"/>
              </a:rPr>
              <a:t>Marie Trieu 2.B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7218D5-E710-7703-EF01-81DB4ED34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3747" y="1408814"/>
            <a:ext cx="5683102" cy="2235277"/>
          </a:xfrm>
        </p:spPr>
        <p:txBody>
          <a:bodyPr>
            <a:normAutofit/>
          </a:bodyPr>
          <a:lstStyle/>
          <a:p>
            <a:pPr algn="l"/>
            <a:r>
              <a:rPr lang="cs-CZ" sz="5400" b="1">
                <a:solidFill>
                  <a:srgbClr val="FFFFFF"/>
                </a:solidFill>
                <a:latin typeface="Century" panose="02040604050505020304" pitchFamily="18" charset="0"/>
              </a:rPr>
              <a:t>Zaha Hadid</a:t>
            </a:r>
          </a:p>
        </p:txBody>
      </p:sp>
    </p:spTree>
    <p:extLst>
      <p:ext uri="{BB962C8B-B14F-4D97-AF65-F5344CB8AC3E}">
        <p14:creationId xmlns:p14="http://schemas.microsoft.com/office/powerpoint/2010/main" val="2491414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Zaha Hadid Architects">
            <a:extLst>
              <a:ext uri="{FF2B5EF4-FFF2-40B4-BE49-F238E27FC236}">
                <a16:creationId xmlns:a16="http://schemas.microsoft.com/office/drawing/2014/main" id="{6495574D-8B5E-F393-0DC7-8E91B336A9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5" r="1" b="21028"/>
          <a:stretch/>
        </p:blipFill>
        <p:spPr bwMode="auto">
          <a:xfrm>
            <a:off x="-1" y="10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49EFB4F-DFC6-DEFB-7311-44ADBB109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cs-CZ" sz="4000">
                <a:solidFill>
                  <a:srgbClr val="FFFFFF"/>
                </a:solidFill>
              </a:rPr>
              <a:t>Kdo to je?</a:t>
            </a:r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39C7F00-E893-DC96-4CCD-40B3A78A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r>
              <a:rPr lang="cs-CZ" sz="2500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Architektka vytrvale posouvající hranice architektury a urbanismu</a:t>
            </a:r>
          </a:p>
          <a:p>
            <a:r>
              <a:rPr lang="cs-CZ" sz="2500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Její práce experimentují s prostorovými kvalitami, rozšiřují a zvyšují působivost stávajícího prostředí svou vizionářskou estetikou</a:t>
            </a:r>
            <a:endParaRPr lang="cs-CZ" sz="2500" b="1" dirty="0">
              <a:solidFill>
                <a:srgbClr val="FFFFFF"/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9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rchitectural Association seeks applications for Director position -  Announcements - e-flux">
            <a:extLst>
              <a:ext uri="{FF2B5EF4-FFF2-40B4-BE49-F238E27FC236}">
                <a16:creationId xmlns:a16="http://schemas.microsoft.com/office/drawing/2014/main" id="{E7C8E3B9-1129-AFC2-7AC8-1D5A556FC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49"/>
          <a:stretch/>
        </p:blipFill>
        <p:spPr bwMode="auto">
          <a:xfrm>
            <a:off x="-198100" y="148231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7B810F1-8F70-C12C-9F15-88552E09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cs-CZ" sz="5400">
                <a:solidFill>
                  <a:srgbClr val="FFFFFF"/>
                </a:solidFill>
              </a:rPr>
              <a:t>Životopis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3744CE-B6FA-8CEB-B58A-1D2C59181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921" y="172449"/>
            <a:ext cx="6229604" cy="6364879"/>
          </a:xfrm>
        </p:spPr>
        <p:txBody>
          <a:bodyPr anchor="ctr">
            <a:normAutofit/>
          </a:bodyPr>
          <a:lstStyle/>
          <a:p>
            <a:pPr indent="-1800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2000" dirty="0">
                <a:solidFill>
                  <a:srgbClr val="FFFFFF"/>
                </a:solidFill>
              </a:rPr>
              <a:t> </a:t>
            </a:r>
            <a:r>
              <a:rPr lang="cs-CZ" sz="2000" b="1" dirty="0">
                <a:solidFill>
                  <a:srgbClr val="FFFFFF"/>
                </a:solidFill>
                <a:latin typeface="Bahnschrift SemiLight SemiConde" panose="020B0502040204020203" pitchFamily="34" charset="0"/>
              </a:rPr>
              <a:t>narozena 31.10.1950 v Iráckém Bagdádu – 31.3.2016 Miami, USA </a:t>
            </a:r>
          </a:p>
          <a:p>
            <a:pPr indent="-1800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2000" b="1" dirty="0">
                <a:solidFill>
                  <a:srgbClr val="FFFFFF"/>
                </a:solidFill>
                <a:latin typeface="Bahnschrift SemiLight SemiConde" panose="020B0502040204020203" pitchFamily="34" charset="0"/>
              </a:rPr>
              <a:t> nejprve studovala matematiku na Americké univerzitě, odtamtud se dostala ke studiu architektury v </a:t>
            </a:r>
            <a:r>
              <a:rPr lang="cs-CZ" sz="2000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Architectural</a:t>
            </a:r>
            <a:r>
              <a:rPr lang="cs-CZ" sz="2000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sz="2000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Association</a:t>
            </a:r>
            <a:r>
              <a:rPr lang="cs-CZ" sz="2000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v Londýně</a:t>
            </a:r>
          </a:p>
          <a:p>
            <a:pPr indent="-1800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2000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vedla katedru architektury na </a:t>
            </a:r>
            <a:r>
              <a:rPr lang="cs-CZ" sz="2000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Graduate</a:t>
            </a:r>
            <a:r>
              <a:rPr lang="cs-CZ" sz="2000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sz="2000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School</a:t>
            </a:r>
            <a:r>
              <a:rPr lang="cs-CZ" sz="2000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sz="2000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of</a:t>
            </a:r>
            <a:r>
              <a:rPr lang="cs-CZ" sz="2000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Design na Harvardu na fakultě architektury Chicagské university</a:t>
            </a:r>
          </a:p>
          <a:p>
            <a:pPr indent="-1800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2000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působila jako hostující profesorka </a:t>
            </a:r>
          </a:p>
          <a:p>
            <a:pPr lvl="2" indent="-1800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na </a:t>
            </a: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Hochschule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für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Bildende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Künste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v Hamburku</a:t>
            </a:r>
          </a:p>
          <a:p>
            <a:pPr lvl="2" indent="-1800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Knolton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School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of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Architecture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v Ohio</a:t>
            </a:r>
          </a:p>
          <a:p>
            <a:pPr lvl="2" indent="-1800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Columbia University v New Yorku </a:t>
            </a:r>
          </a:p>
          <a:p>
            <a:pPr lvl="2" indent="-1800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Yale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University v New </a:t>
            </a:r>
            <a:r>
              <a:rPr lang="cs-CZ" b="1" i="0" dirty="0" err="1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Havenu</a:t>
            </a:r>
            <a:r>
              <a:rPr lang="cs-CZ" b="1" i="0" dirty="0">
                <a:solidFill>
                  <a:srgbClr val="FFFFFF"/>
                </a:solidFill>
                <a:effectLst/>
                <a:latin typeface="Bahnschrift SemiLight SemiConde" panose="020B0502040204020203" pitchFamily="34" charset="0"/>
              </a:rPr>
              <a:t> v Connecticutu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220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6">
            <a:extLst>
              <a:ext uri="{FF2B5EF4-FFF2-40B4-BE49-F238E27FC236}">
                <a16:creationId xmlns:a16="http://schemas.microsoft.com/office/drawing/2014/main" id="{91793900-90FA-49F2-B935-C199708F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655F7E6-4D27-A212-DB6A-4E24AA4E3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590" y="411480"/>
            <a:ext cx="3319114" cy="1698432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>
                <a:latin typeface="Century" panose="02040604050505020304" pitchFamily="18" charset="0"/>
              </a:rPr>
              <a:t>Kariéra</a:t>
            </a:r>
          </a:p>
        </p:txBody>
      </p:sp>
      <p:pic>
        <p:nvPicPr>
          <p:cNvPr id="1030" name="Picture 6" descr="Transportation | THE PEAK HONG KONG">
            <a:extLst>
              <a:ext uri="{FF2B5EF4-FFF2-40B4-BE49-F238E27FC236}">
                <a16:creationId xmlns:a16="http://schemas.microsoft.com/office/drawing/2014/main" id="{C2BF4AC0-DC3F-495F-2957-17FFA76050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-3" b="-4"/>
          <a:stretch/>
        </p:blipFill>
        <p:spPr bwMode="auto">
          <a:xfrm>
            <a:off x="4381498" y="10"/>
            <a:ext cx="4394336" cy="250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Kurfürstendamm och Joachimstaler Straße (Ku'damm-Eck)">
            <a:extLst>
              <a:ext uri="{FF2B5EF4-FFF2-40B4-BE49-F238E27FC236}">
                <a16:creationId xmlns:a16="http://schemas.microsoft.com/office/drawing/2014/main" id="{CBB5B98E-A253-B6C1-0175-93CD56A87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6" r="-3" b="-3"/>
          <a:stretch/>
        </p:blipFill>
        <p:spPr bwMode="auto">
          <a:xfrm>
            <a:off x="-1" y="2509525"/>
            <a:ext cx="4381499" cy="43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Peak Tower | THE PEAK HONG KONG">
            <a:extLst>
              <a:ext uri="{FF2B5EF4-FFF2-40B4-BE49-F238E27FC236}">
                <a16:creationId xmlns:a16="http://schemas.microsoft.com/office/drawing/2014/main" id="{C1D9D282-10FD-46AA-1CCD-19187B493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" r="7513" b="4"/>
          <a:stretch/>
        </p:blipFill>
        <p:spPr bwMode="auto">
          <a:xfrm>
            <a:off x="8807838" y="-2"/>
            <a:ext cx="3384162" cy="255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8">
            <a:extLst>
              <a:ext uri="{FF2B5EF4-FFF2-40B4-BE49-F238E27FC236}">
                <a16:creationId xmlns:a16="http://schemas.microsoft.com/office/drawing/2014/main" id="{A2CDF4EC-7B47-436E-927B-57540425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89421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Rectangle 1040">
            <a:extLst>
              <a:ext uri="{FF2B5EF4-FFF2-40B4-BE49-F238E27FC236}">
                <a16:creationId xmlns:a16="http://schemas.microsoft.com/office/drawing/2014/main" id="{EF273D9E-5BEA-459A-918F-AF5ACA25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20494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7D7FF4-DC19-CA01-8BBD-1D0833291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009" y="3156202"/>
            <a:ext cx="3452345" cy="3011213"/>
          </a:xfrm>
        </p:spPr>
        <p:txBody>
          <a:bodyPr anchor="ctr">
            <a:normAutofit/>
          </a:bodyPr>
          <a:lstStyle/>
          <a:p>
            <a:r>
              <a:rPr lang="cs-CZ" sz="2200" b="1" dirty="0">
                <a:latin typeface="Bahnschrift SemiLight SemiConde" panose="020B0502040204020203" pitchFamily="34" charset="0"/>
              </a:rPr>
              <a:t>v</a:t>
            </a:r>
            <a:r>
              <a:rPr lang="cs-CZ" sz="2200" b="1" i="0" dirty="0">
                <a:effectLst/>
                <a:latin typeface="Bahnschrift SemiLight SemiConde" panose="020B0502040204020203" pitchFamily="34" charset="0"/>
              </a:rPr>
              <a:t> r. 1979 si založila studio </a:t>
            </a:r>
            <a:r>
              <a:rPr lang="cs-CZ" sz="2200" b="1" i="0" dirty="0" err="1">
                <a:effectLst/>
                <a:latin typeface="Bahnschrift SemiLight SemiConde" panose="020B0502040204020203" pitchFamily="34" charset="0"/>
              </a:rPr>
              <a:t>Zaha</a:t>
            </a:r>
            <a:r>
              <a:rPr lang="cs-CZ" sz="2200" b="1" i="0" dirty="0"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sz="2200" b="1" i="0" dirty="0" err="1">
                <a:effectLst/>
                <a:latin typeface="Bahnschrift SemiLight SemiConde" panose="020B0502040204020203" pitchFamily="34" charset="0"/>
              </a:rPr>
              <a:t>Hadid</a:t>
            </a:r>
            <a:r>
              <a:rPr lang="cs-CZ" sz="2200" b="1" i="0" dirty="0"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sz="2200" b="1" i="0" dirty="0" err="1">
                <a:effectLst/>
                <a:latin typeface="Bahnschrift SemiLight SemiConde" panose="020B0502040204020203" pitchFamily="34" charset="0"/>
              </a:rPr>
              <a:t>Architects</a:t>
            </a:r>
            <a:r>
              <a:rPr lang="cs-CZ" sz="2200" b="1" i="0" dirty="0">
                <a:effectLst/>
                <a:latin typeface="Bahnschrift SemiLight SemiConde" panose="020B0502040204020203" pitchFamily="34" charset="0"/>
              </a:rPr>
              <a:t> </a:t>
            </a:r>
          </a:p>
          <a:p>
            <a:r>
              <a:rPr lang="cs-CZ" sz="2200" b="1" i="0" dirty="0">
                <a:effectLst/>
                <a:latin typeface="Bahnschrift SemiLight SemiConde" panose="020B0502040204020203" pitchFamily="34" charset="0"/>
              </a:rPr>
              <a:t>a chvíli nato zrealizovala hned </a:t>
            </a:r>
            <a:r>
              <a:rPr lang="cs-CZ" sz="2200" b="1" dirty="0">
                <a:latin typeface="Bahnschrift SemiLight SemiConde" panose="020B0502040204020203" pitchFamily="34" charset="0"/>
              </a:rPr>
              <a:t>dvě</a:t>
            </a:r>
            <a:r>
              <a:rPr lang="cs-CZ" sz="2200" b="1" i="0" dirty="0">
                <a:effectLst/>
                <a:latin typeface="Bahnschrift SemiLight SemiConde" panose="020B0502040204020203" pitchFamily="34" charset="0"/>
              </a:rPr>
              <a:t> významné budovy: </a:t>
            </a:r>
          </a:p>
          <a:p>
            <a:pPr marL="0" indent="0">
              <a:buNone/>
            </a:pPr>
            <a:r>
              <a:rPr lang="cs-CZ" sz="2200" b="1" dirty="0">
                <a:latin typeface="Bahnschrift SemiLight SemiConde" panose="020B0502040204020203" pitchFamily="34" charset="0"/>
              </a:rPr>
              <a:t>	</a:t>
            </a:r>
            <a:r>
              <a:rPr lang="cs-CZ" sz="2200" b="1" i="0" dirty="0">
                <a:effectLst/>
                <a:latin typeface="Bahnschrift SemiLight SemiConde" panose="020B0502040204020203" pitchFamily="34" charset="0"/>
              </a:rPr>
              <a:t>-</a:t>
            </a:r>
            <a:r>
              <a:rPr lang="cs-CZ" sz="2200" b="1" i="0" dirty="0" err="1">
                <a:effectLst/>
                <a:latin typeface="Bahnschrift SemiLight SemiConde" panose="020B0502040204020203" pitchFamily="34" charset="0"/>
              </a:rPr>
              <a:t>The</a:t>
            </a:r>
            <a:r>
              <a:rPr lang="cs-CZ" sz="2200" b="1" i="0" dirty="0">
                <a:effectLst/>
                <a:latin typeface="Bahnschrift SemiLight SemiConde" panose="020B0502040204020203" pitchFamily="34" charset="0"/>
              </a:rPr>
              <a:t> </a:t>
            </a:r>
            <a:r>
              <a:rPr lang="cs-CZ" sz="2200" b="1" i="0" dirty="0" err="1">
                <a:effectLst/>
                <a:latin typeface="Bahnschrift SemiLight SemiConde" panose="020B0502040204020203" pitchFamily="34" charset="0"/>
              </a:rPr>
              <a:t>Peak</a:t>
            </a:r>
            <a:r>
              <a:rPr lang="cs-CZ" sz="2200" b="1" dirty="0">
                <a:latin typeface="Bahnschrift SemiLight SemiConde" panose="020B0502040204020203" pitchFamily="34" charset="0"/>
              </a:rPr>
              <a:t> 	</a:t>
            </a:r>
            <a:r>
              <a:rPr lang="cs-CZ" sz="2200" b="1" i="0" dirty="0">
                <a:effectLst/>
                <a:latin typeface="Bahnschrift SemiLight SemiConde" panose="020B0502040204020203" pitchFamily="34" charset="0"/>
              </a:rPr>
              <a:t>v Hongkongu v r. 1983</a:t>
            </a:r>
          </a:p>
          <a:p>
            <a:pPr marL="0" indent="0">
              <a:buNone/>
            </a:pPr>
            <a:r>
              <a:rPr lang="cs-CZ" sz="2200" b="1" dirty="0">
                <a:latin typeface="Bahnschrift SemiLight SemiConde" panose="020B0502040204020203" pitchFamily="34" charset="0"/>
              </a:rPr>
              <a:t>	- </a:t>
            </a:r>
            <a:r>
              <a:rPr lang="de-DE" sz="2200" b="1" dirty="0" err="1">
                <a:latin typeface="Bahnschrift SemiLight SemiConde" panose="020B0502040204020203" pitchFamily="34" charset="0"/>
              </a:rPr>
              <a:t>Kurfürstendamm</a:t>
            </a:r>
            <a:r>
              <a:rPr lang="de-DE" sz="2200" b="1" dirty="0">
                <a:latin typeface="Bahnschrift SemiLight SemiConde" panose="020B0502040204020203" pitchFamily="34" charset="0"/>
              </a:rPr>
              <a:t> </a:t>
            </a:r>
            <a:r>
              <a:rPr lang="cs-CZ" sz="2200" b="1" dirty="0">
                <a:latin typeface="Bahnschrift SemiLight SemiConde" panose="020B0502040204020203" pitchFamily="34" charset="0"/>
              </a:rPr>
              <a:t>	</a:t>
            </a:r>
            <a:r>
              <a:rPr lang="de-DE" sz="2200" b="1" dirty="0">
                <a:latin typeface="Bahnschrift SemiLight SemiConde" panose="020B0502040204020203" pitchFamily="34" charset="0"/>
              </a:rPr>
              <a:t>v </a:t>
            </a:r>
            <a:r>
              <a:rPr lang="de-DE" sz="2200" b="1" dirty="0" err="1">
                <a:latin typeface="Bahnschrift SemiLight SemiConde" panose="020B0502040204020203" pitchFamily="34" charset="0"/>
              </a:rPr>
              <a:t>Berlíně</a:t>
            </a:r>
            <a:r>
              <a:rPr lang="de-DE" sz="2200" b="1" dirty="0">
                <a:latin typeface="Bahnschrift SemiLight SemiConde" panose="020B0502040204020203" pitchFamily="34" charset="0"/>
              </a:rPr>
              <a:t> v r. 1986</a:t>
            </a:r>
            <a:endParaRPr lang="cs-CZ" sz="2200" b="1" i="0" dirty="0">
              <a:effectLst/>
              <a:latin typeface="Bahnschrift SemiLight SemiConde" panose="020B0502040204020203" pitchFamily="34" charset="0"/>
            </a:endParaRPr>
          </a:p>
          <a:p>
            <a:pPr marL="0" indent="0">
              <a:buNone/>
            </a:pPr>
            <a:endParaRPr lang="cs-CZ" sz="1600" b="0" i="0" dirty="0">
              <a:effectLst/>
              <a:latin typeface="Titillium Web" panose="00000500000000000000" pitchFamily="2" charset="-18"/>
            </a:endParaRPr>
          </a:p>
        </p:txBody>
      </p:sp>
      <p:pic>
        <p:nvPicPr>
          <p:cNvPr id="1032" name="Picture 8" descr="Best View Of Hong Kong Skyline From Victoria Peak travel notes and guides –  Trip.com travel guides">
            <a:extLst>
              <a:ext uri="{FF2B5EF4-FFF2-40B4-BE49-F238E27FC236}">
                <a16:creationId xmlns:a16="http://schemas.microsoft.com/office/drawing/2014/main" id="{D9511BD8-1502-C4A9-6E93-2A6A2F0B08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r="35607" b="2"/>
          <a:stretch/>
        </p:blipFill>
        <p:spPr bwMode="auto">
          <a:xfrm>
            <a:off x="8775834" y="2553429"/>
            <a:ext cx="3416166" cy="430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" name="Rectangle 1042">
            <a:extLst>
              <a:ext uri="{FF2B5EF4-FFF2-40B4-BE49-F238E27FC236}">
                <a16:creationId xmlns:a16="http://schemas.microsoft.com/office/drawing/2014/main" id="{5DFA5EF5-56B1-49EE-B0BB-69B6399FA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46833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ravoúhlý trojúhelník 3">
            <a:extLst>
              <a:ext uri="{FF2B5EF4-FFF2-40B4-BE49-F238E27FC236}">
                <a16:creationId xmlns:a16="http://schemas.microsoft.com/office/drawing/2014/main" id="{14524DAD-B1FE-9E52-E999-39D8305B503E}"/>
              </a:ext>
            </a:extLst>
          </p:cNvPr>
          <p:cNvSpPr/>
          <p:nvPr/>
        </p:nvSpPr>
        <p:spPr>
          <a:xfrm rot="10800000">
            <a:off x="11173215" y="-2"/>
            <a:ext cx="1015735" cy="749623"/>
          </a:xfrm>
          <a:prstGeom prst="rt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91750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9" name="Rectangle 4104">
            <a:extLst>
              <a:ext uri="{FF2B5EF4-FFF2-40B4-BE49-F238E27FC236}">
                <a16:creationId xmlns:a16="http://schemas.microsoft.com/office/drawing/2014/main" id="{AC0749D4-5D79-415F-A4FE-C04AA9FAF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0" name="Rectangle 4106">
            <a:extLst>
              <a:ext uri="{FF2B5EF4-FFF2-40B4-BE49-F238E27FC236}">
                <a16:creationId xmlns:a16="http://schemas.microsoft.com/office/drawing/2014/main" id="{E8C1EE2C-97A4-4801-8BC8-9D18F259B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9D4ACDF-58DB-F8D2-75BE-7BABC4D6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524" y="5012942"/>
            <a:ext cx="7819236" cy="13268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Pár</a:t>
            </a:r>
            <a:r>
              <a:rPr lang="en-US" sz="3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 (</a:t>
            </a:r>
            <a:r>
              <a:rPr lang="en-US" sz="3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podle</a:t>
            </a:r>
            <a:r>
              <a:rPr lang="en-US" sz="3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r>
              <a:rPr lang="en-US" sz="3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mě</a:t>
            </a:r>
            <a:r>
              <a:rPr lang="en-US" sz="3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) </a:t>
            </a:r>
            <a:r>
              <a:rPr lang="en-US" sz="3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nejúžasnějších</a:t>
            </a:r>
            <a:r>
              <a:rPr lang="en-US" sz="3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r>
              <a:rPr lang="en-US" sz="3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projektů</a:t>
            </a:r>
            <a:r>
              <a:rPr lang="en-US" sz="3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r>
              <a:rPr lang="en-US" sz="3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Zahy</a:t>
            </a:r>
            <a:r>
              <a:rPr lang="en-US" sz="3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:</a:t>
            </a:r>
          </a:p>
        </p:txBody>
      </p:sp>
      <p:pic>
        <p:nvPicPr>
          <p:cNvPr id="4098" name="Picture 2" descr="Zaha Hadid’s 2022 Qatar World Cup Stadium Unveiled">
            <a:extLst>
              <a:ext uri="{FF2B5EF4-FFF2-40B4-BE49-F238E27FC236}">
                <a16:creationId xmlns:a16="http://schemas.microsoft.com/office/drawing/2014/main" id="{447A8EDD-567D-BD12-8FC3-1A126AC22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" r="2" b="2"/>
          <a:stretch/>
        </p:blipFill>
        <p:spPr bwMode="auto">
          <a:xfrm>
            <a:off x="20" y="10"/>
            <a:ext cx="6095980" cy="4777732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ew National Stadium – Zaha Hadid Architects">
            <a:extLst>
              <a:ext uri="{FF2B5EF4-FFF2-40B4-BE49-F238E27FC236}">
                <a16:creationId xmlns:a16="http://schemas.microsoft.com/office/drawing/2014/main" id="{B19D1877-042A-B362-4C55-171D3C2944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4" r="17794" b="2"/>
          <a:stretch/>
        </p:blipFill>
        <p:spPr bwMode="auto">
          <a:xfrm>
            <a:off x="6096000" y="15322"/>
            <a:ext cx="6096000" cy="5455552"/>
          </a:xfrm>
          <a:custGeom>
            <a:avLst/>
            <a:gdLst/>
            <a:ahLst/>
            <a:cxnLst/>
            <a:rect l="l" t="t" r="r" b="b"/>
            <a:pathLst>
              <a:path w="6096000" h="5455552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57775" y="469980"/>
                  <a:pt x="3063039" y="478620"/>
                  <a:pt x="3083171" y="475230"/>
                </a:cubicBezTo>
                <a:cubicBezTo>
                  <a:pt x="3117108" y="477415"/>
                  <a:pt x="3095622" y="493457"/>
                  <a:pt x="3134778" y="480540"/>
                </a:cubicBezTo>
                <a:cubicBezTo>
                  <a:pt x="3124076" y="494276"/>
                  <a:pt x="3153178" y="476814"/>
                  <a:pt x="3173314" y="487873"/>
                </a:cubicBezTo>
                <a:cubicBezTo>
                  <a:pt x="3201556" y="479719"/>
                  <a:pt x="3230591" y="489990"/>
                  <a:pt x="3247734" y="491186"/>
                </a:cubicBezTo>
                <a:cubicBezTo>
                  <a:pt x="3264877" y="492382"/>
                  <a:pt x="3251612" y="496143"/>
                  <a:pt x="3276172" y="495050"/>
                </a:cubicBezTo>
                <a:lnTo>
                  <a:pt x="3310856" y="500586"/>
                </a:lnTo>
                <a:cubicBezTo>
                  <a:pt x="3309045" y="496015"/>
                  <a:pt x="3314063" y="497362"/>
                  <a:pt x="3327824" y="498077"/>
                </a:cubicBezTo>
                <a:lnTo>
                  <a:pt x="3364782" y="494003"/>
                </a:lnTo>
                <a:lnTo>
                  <a:pt x="3390144" y="498112"/>
                </a:lnTo>
                <a:cubicBezTo>
                  <a:pt x="3393544" y="497973"/>
                  <a:pt x="3417720" y="493499"/>
                  <a:pt x="3417235" y="489988"/>
                </a:cubicBezTo>
                <a:cubicBezTo>
                  <a:pt x="3443685" y="504716"/>
                  <a:pt x="3446332" y="495464"/>
                  <a:pt x="3473455" y="491710"/>
                </a:cubicBezTo>
                <a:cubicBezTo>
                  <a:pt x="3496710" y="493093"/>
                  <a:pt x="3476665" y="493558"/>
                  <a:pt x="3532861" y="495298"/>
                </a:cubicBezTo>
                <a:cubicBezTo>
                  <a:pt x="3554737" y="511467"/>
                  <a:pt x="3539011" y="483579"/>
                  <a:pt x="3581951" y="506221"/>
                </a:cubicBezTo>
                <a:cubicBezTo>
                  <a:pt x="3584053" y="504456"/>
                  <a:pt x="3610563" y="506075"/>
                  <a:pt x="3624438" y="507850"/>
                </a:cubicBezTo>
                <a:cubicBezTo>
                  <a:pt x="3638313" y="509625"/>
                  <a:pt x="3650849" y="507462"/>
                  <a:pt x="3665204" y="516874"/>
                </a:cubicBezTo>
                <a:cubicBezTo>
                  <a:pt x="3675692" y="519769"/>
                  <a:pt x="3656949" y="515532"/>
                  <a:pt x="3689747" y="520459"/>
                </a:cubicBezTo>
                <a:cubicBezTo>
                  <a:pt x="3722545" y="525386"/>
                  <a:pt x="3829449" y="542068"/>
                  <a:pt x="3861993" y="546434"/>
                </a:cubicBezTo>
                <a:cubicBezTo>
                  <a:pt x="3894537" y="550800"/>
                  <a:pt x="3871648" y="553364"/>
                  <a:pt x="3885009" y="553797"/>
                </a:cubicBezTo>
                <a:cubicBezTo>
                  <a:pt x="3898370" y="554230"/>
                  <a:pt x="3927139" y="547164"/>
                  <a:pt x="3942159" y="549034"/>
                </a:cubicBezTo>
                <a:cubicBezTo>
                  <a:pt x="3961015" y="550940"/>
                  <a:pt x="3963811" y="558241"/>
                  <a:pt x="3975129" y="557872"/>
                </a:cubicBezTo>
                <a:cubicBezTo>
                  <a:pt x="3985593" y="547655"/>
                  <a:pt x="3996704" y="547768"/>
                  <a:pt x="4014830" y="553964"/>
                </a:cubicBezTo>
                <a:cubicBezTo>
                  <a:pt x="4048643" y="556748"/>
                  <a:pt x="4048670" y="546238"/>
                  <a:pt x="4081323" y="547753"/>
                </a:cubicBezTo>
                <a:cubicBezTo>
                  <a:pt x="4095652" y="547174"/>
                  <a:pt x="4103318" y="550468"/>
                  <a:pt x="4127224" y="547194"/>
                </a:cubicBezTo>
                <a:cubicBezTo>
                  <a:pt x="4144245" y="547892"/>
                  <a:pt x="4178444" y="549648"/>
                  <a:pt x="4201489" y="539366"/>
                </a:cubicBezTo>
                <a:cubicBezTo>
                  <a:pt x="4226484" y="538057"/>
                  <a:pt x="4208332" y="537593"/>
                  <a:pt x="4235612" y="540183"/>
                </a:cubicBezTo>
                <a:cubicBezTo>
                  <a:pt x="4268938" y="540701"/>
                  <a:pt x="4282810" y="534470"/>
                  <a:pt x="4302068" y="535952"/>
                </a:cubicBezTo>
                <a:cubicBezTo>
                  <a:pt x="4314608" y="531697"/>
                  <a:pt x="4300406" y="536768"/>
                  <a:pt x="4348604" y="531427"/>
                </a:cubicBezTo>
                <a:cubicBezTo>
                  <a:pt x="4367706" y="540886"/>
                  <a:pt x="4384046" y="527950"/>
                  <a:pt x="4400391" y="529988"/>
                </a:cubicBezTo>
                <a:cubicBezTo>
                  <a:pt x="4426313" y="528954"/>
                  <a:pt x="4490025" y="529067"/>
                  <a:pt x="4513659" y="527603"/>
                </a:cubicBezTo>
                <a:cubicBezTo>
                  <a:pt x="4537293" y="526139"/>
                  <a:pt x="4512137" y="523958"/>
                  <a:pt x="4542198" y="521206"/>
                </a:cubicBezTo>
                <a:cubicBezTo>
                  <a:pt x="4597566" y="533455"/>
                  <a:pt x="4628464" y="511410"/>
                  <a:pt x="4684502" y="508712"/>
                </a:cubicBezTo>
                <a:cubicBezTo>
                  <a:pt x="4718519" y="491640"/>
                  <a:pt x="4742626" y="509374"/>
                  <a:pt x="4779821" y="496309"/>
                </a:cubicBezTo>
                <a:cubicBezTo>
                  <a:pt x="4804992" y="492314"/>
                  <a:pt x="4808648" y="496131"/>
                  <a:pt x="4822825" y="494266"/>
                </a:cubicBezTo>
                <a:cubicBezTo>
                  <a:pt x="4837002" y="492401"/>
                  <a:pt x="4852992" y="487905"/>
                  <a:pt x="4864884" y="485118"/>
                </a:cubicBezTo>
                <a:cubicBezTo>
                  <a:pt x="4871249" y="488756"/>
                  <a:pt x="4920720" y="482346"/>
                  <a:pt x="4919578" y="477542"/>
                </a:cubicBezTo>
                <a:cubicBezTo>
                  <a:pt x="4926928" y="479188"/>
                  <a:pt x="4947247" y="485560"/>
                  <a:pt x="4949541" y="477954"/>
                </a:cubicBezTo>
                <a:cubicBezTo>
                  <a:pt x="4987069" y="477873"/>
                  <a:pt x="5008152" y="476806"/>
                  <a:pt x="5040980" y="486944"/>
                </a:cubicBezTo>
                <a:cubicBezTo>
                  <a:pt x="5064311" y="490721"/>
                  <a:pt x="5048016" y="488694"/>
                  <a:pt x="5062537" y="491091"/>
                </a:cubicBezTo>
                <a:cubicBezTo>
                  <a:pt x="5077058" y="493488"/>
                  <a:pt x="5101248" y="489194"/>
                  <a:pt x="5124930" y="488624"/>
                </a:cubicBezTo>
                <a:cubicBezTo>
                  <a:pt x="5148941" y="488756"/>
                  <a:pt x="5176916" y="492838"/>
                  <a:pt x="5194697" y="494266"/>
                </a:cubicBezTo>
                <a:cubicBezTo>
                  <a:pt x="5212478" y="495694"/>
                  <a:pt x="5216720" y="495351"/>
                  <a:pt x="5231615" y="497193"/>
                </a:cubicBezTo>
                <a:cubicBezTo>
                  <a:pt x="5256471" y="493743"/>
                  <a:pt x="5277358" y="495561"/>
                  <a:pt x="5295973" y="502936"/>
                </a:cubicBezTo>
                <a:cubicBezTo>
                  <a:pt x="5310458" y="504829"/>
                  <a:pt x="5303034" y="509138"/>
                  <a:pt x="5313760" y="510935"/>
                </a:cubicBezTo>
                <a:cubicBezTo>
                  <a:pt x="5324486" y="512732"/>
                  <a:pt x="5331325" y="504608"/>
                  <a:pt x="5360330" y="506574"/>
                </a:cubicBezTo>
                <a:cubicBezTo>
                  <a:pt x="5370649" y="506971"/>
                  <a:pt x="5370304" y="514592"/>
                  <a:pt x="5392341" y="515697"/>
                </a:cubicBezTo>
                <a:cubicBezTo>
                  <a:pt x="5414378" y="516802"/>
                  <a:pt x="5502983" y="521559"/>
                  <a:pt x="5535415" y="522731"/>
                </a:cubicBezTo>
                <a:cubicBezTo>
                  <a:pt x="5567847" y="523903"/>
                  <a:pt x="5554717" y="520685"/>
                  <a:pt x="5570264" y="520350"/>
                </a:cubicBezTo>
                <a:cubicBezTo>
                  <a:pt x="5585811" y="520015"/>
                  <a:pt x="5604204" y="511612"/>
                  <a:pt x="5628698" y="520719"/>
                </a:cubicBezTo>
                <a:cubicBezTo>
                  <a:pt x="5647020" y="515874"/>
                  <a:pt x="5647491" y="526993"/>
                  <a:pt x="5667807" y="529861"/>
                </a:cubicBezTo>
                <a:cubicBezTo>
                  <a:pt x="5679016" y="533919"/>
                  <a:pt x="5693046" y="532742"/>
                  <a:pt x="5702300" y="535541"/>
                </a:cubicBezTo>
                <a:cubicBezTo>
                  <a:pt x="5711554" y="538340"/>
                  <a:pt x="5718870" y="538844"/>
                  <a:pt x="5725716" y="541891"/>
                </a:cubicBezTo>
                <a:cubicBezTo>
                  <a:pt x="5732562" y="544938"/>
                  <a:pt x="5734643" y="551045"/>
                  <a:pt x="5743374" y="553823"/>
                </a:cubicBezTo>
                <a:cubicBezTo>
                  <a:pt x="5752105" y="556601"/>
                  <a:pt x="5765759" y="561491"/>
                  <a:pt x="5775722" y="563322"/>
                </a:cubicBezTo>
                <a:cubicBezTo>
                  <a:pt x="5785685" y="565153"/>
                  <a:pt x="5784173" y="562319"/>
                  <a:pt x="5803154" y="564811"/>
                </a:cubicBezTo>
                <a:cubicBezTo>
                  <a:pt x="5834093" y="570132"/>
                  <a:pt x="5861956" y="573987"/>
                  <a:pt x="5896753" y="573511"/>
                </a:cubicBezTo>
                <a:cubicBezTo>
                  <a:pt x="5903276" y="583218"/>
                  <a:pt x="5913663" y="578812"/>
                  <a:pt x="5927554" y="573675"/>
                </a:cubicBezTo>
                <a:cubicBezTo>
                  <a:pt x="5953522" y="580755"/>
                  <a:pt x="5997380" y="586240"/>
                  <a:pt x="6041802" y="602069"/>
                </a:cubicBezTo>
                <a:cubicBezTo>
                  <a:pt x="6060710" y="611771"/>
                  <a:pt x="6064884" y="613437"/>
                  <a:pt x="6078434" y="616108"/>
                </a:cubicBezTo>
                <a:lnTo>
                  <a:pt x="6096000" y="619448"/>
                </a:lnTo>
                <a:lnTo>
                  <a:pt x="6096000" y="5455552"/>
                </a:lnTo>
                <a:lnTo>
                  <a:pt x="6069997" y="5451207"/>
                </a:lnTo>
                <a:cubicBezTo>
                  <a:pt x="6053823" y="5455294"/>
                  <a:pt x="6044686" y="5455132"/>
                  <a:pt x="6037984" y="5444964"/>
                </a:cubicBezTo>
                <a:cubicBezTo>
                  <a:pt x="5998377" y="5442843"/>
                  <a:pt x="5957550" y="5417208"/>
                  <a:pt x="5932185" y="5429303"/>
                </a:cubicBezTo>
                <a:cubicBezTo>
                  <a:pt x="5933795" y="5407890"/>
                  <a:pt x="5919598" y="5415926"/>
                  <a:pt x="5891978" y="5410773"/>
                </a:cubicBezTo>
                <a:cubicBezTo>
                  <a:pt x="5872223" y="5404775"/>
                  <a:pt x="5829555" y="5392164"/>
                  <a:pt x="5813654" y="5386399"/>
                </a:cubicBezTo>
                <a:cubicBezTo>
                  <a:pt x="5797753" y="5380634"/>
                  <a:pt x="5785570" y="5384842"/>
                  <a:pt x="5769613" y="5379294"/>
                </a:cubicBezTo>
                <a:cubicBezTo>
                  <a:pt x="5776777" y="5360980"/>
                  <a:pt x="5681621" y="5373475"/>
                  <a:pt x="5717914" y="5360029"/>
                </a:cubicBezTo>
                <a:cubicBezTo>
                  <a:pt x="5690732" y="5349118"/>
                  <a:pt x="5700727" y="5354575"/>
                  <a:pt x="5686355" y="5359511"/>
                </a:cubicBezTo>
                <a:cubicBezTo>
                  <a:pt x="5652173" y="5354756"/>
                  <a:pt x="5649150" y="5353330"/>
                  <a:pt x="5609707" y="5357833"/>
                </a:cubicBezTo>
                <a:cubicBezTo>
                  <a:pt x="5592195" y="5357127"/>
                  <a:pt x="5585993" y="5354659"/>
                  <a:pt x="5570413" y="5353209"/>
                </a:cubicBezTo>
                <a:cubicBezTo>
                  <a:pt x="5554833" y="5351759"/>
                  <a:pt x="5546238" y="5352814"/>
                  <a:pt x="5516227" y="5349136"/>
                </a:cubicBezTo>
                <a:cubicBezTo>
                  <a:pt x="5492490" y="5344525"/>
                  <a:pt x="5475257" y="5345814"/>
                  <a:pt x="5456088" y="5343158"/>
                </a:cubicBezTo>
                <a:cubicBezTo>
                  <a:pt x="5436918" y="5340503"/>
                  <a:pt x="5425237" y="5336331"/>
                  <a:pt x="5401214" y="5333202"/>
                </a:cubicBezTo>
                <a:cubicBezTo>
                  <a:pt x="5380590" y="5324458"/>
                  <a:pt x="5302803" y="5345416"/>
                  <a:pt x="5287223" y="5319212"/>
                </a:cubicBezTo>
                <a:cubicBezTo>
                  <a:pt x="5230819" y="5324494"/>
                  <a:pt x="5214860" y="5313910"/>
                  <a:pt x="5168498" y="5309267"/>
                </a:cubicBezTo>
                <a:cubicBezTo>
                  <a:pt x="5123665" y="5304413"/>
                  <a:pt x="5118021" y="5307363"/>
                  <a:pt x="5071189" y="5294765"/>
                </a:cubicBezTo>
                <a:cubicBezTo>
                  <a:pt x="5034607" y="5282205"/>
                  <a:pt x="5014978" y="5278240"/>
                  <a:pt x="4972297" y="5275521"/>
                </a:cubicBezTo>
                <a:cubicBezTo>
                  <a:pt x="4969126" y="5282935"/>
                  <a:pt x="4918210" y="5268072"/>
                  <a:pt x="4909975" y="5265882"/>
                </a:cubicBezTo>
                <a:cubicBezTo>
                  <a:pt x="4910918" y="5270758"/>
                  <a:pt x="4884027" y="5272900"/>
                  <a:pt x="4877057" y="5268795"/>
                </a:cubicBezTo>
                <a:cubicBezTo>
                  <a:pt x="4815399" y="5271659"/>
                  <a:pt x="4796579" y="5290311"/>
                  <a:pt x="4750368" y="5280515"/>
                </a:cubicBezTo>
                <a:cubicBezTo>
                  <a:pt x="4714297" y="5280446"/>
                  <a:pt x="4716019" y="5289985"/>
                  <a:pt x="4664197" y="5289876"/>
                </a:cubicBezTo>
                <a:cubicBezTo>
                  <a:pt x="4642396" y="5294034"/>
                  <a:pt x="4648926" y="5285802"/>
                  <a:pt x="4621801" y="5286109"/>
                </a:cubicBezTo>
                <a:cubicBezTo>
                  <a:pt x="4587181" y="5303707"/>
                  <a:pt x="4550367" y="5292240"/>
                  <a:pt x="4501450" y="5291718"/>
                </a:cubicBezTo>
                <a:cubicBezTo>
                  <a:pt x="4441618" y="5290413"/>
                  <a:pt x="4391602" y="5297669"/>
                  <a:pt x="4339538" y="5289896"/>
                </a:cubicBezTo>
                <a:cubicBezTo>
                  <a:pt x="4320399" y="5296143"/>
                  <a:pt x="4294824" y="5304547"/>
                  <a:pt x="4273798" y="5293687"/>
                </a:cubicBezTo>
                <a:cubicBezTo>
                  <a:pt x="4218595" y="5295417"/>
                  <a:pt x="4225039" y="5300366"/>
                  <a:pt x="4204001" y="5294046"/>
                </a:cubicBezTo>
                <a:cubicBezTo>
                  <a:pt x="4162118" y="5296469"/>
                  <a:pt x="4168874" y="5290927"/>
                  <a:pt x="4131013" y="5287923"/>
                </a:cubicBezTo>
                <a:cubicBezTo>
                  <a:pt x="4100184" y="5283304"/>
                  <a:pt x="4115521" y="5283729"/>
                  <a:pt x="4087000" y="5283169"/>
                </a:cubicBezTo>
                <a:cubicBezTo>
                  <a:pt x="4060034" y="5291706"/>
                  <a:pt x="4041568" y="5281154"/>
                  <a:pt x="4034328" y="5278941"/>
                </a:cubicBezTo>
                <a:cubicBezTo>
                  <a:pt x="4008845" y="5280382"/>
                  <a:pt x="3971113" y="5268624"/>
                  <a:pt x="3975385" y="5283804"/>
                </a:cubicBezTo>
                <a:cubicBezTo>
                  <a:pt x="3939593" y="5263231"/>
                  <a:pt x="3940927" y="5284115"/>
                  <a:pt x="3902682" y="5278816"/>
                </a:cubicBezTo>
                <a:cubicBezTo>
                  <a:pt x="3882526" y="5271283"/>
                  <a:pt x="3856417" y="5267233"/>
                  <a:pt x="3843763" y="5276642"/>
                </a:cubicBezTo>
                <a:cubicBezTo>
                  <a:pt x="3766863" y="5264696"/>
                  <a:pt x="3813381" y="5261088"/>
                  <a:pt x="3734981" y="5248544"/>
                </a:cubicBezTo>
                <a:cubicBezTo>
                  <a:pt x="3694311" y="5242227"/>
                  <a:pt x="3633976" y="5239795"/>
                  <a:pt x="3602355" y="5230777"/>
                </a:cubicBezTo>
                <a:cubicBezTo>
                  <a:pt x="3570735" y="5221759"/>
                  <a:pt x="3562983" y="5225833"/>
                  <a:pt x="3538517" y="5219315"/>
                </a:cubicBezTo>
                <a:cubicBezTo>
                  <a:pt x="3514052" y="5212798"/>
                  <a:pt x="3482747" y="5212305"/>
                  <a:pt x="3463058" y="5208965"/>
                </a:cubicBezTo>
                <a:cubicBezTo>
                  <a:pt x="3443369" y="5205624"/>
                  <a:pt x="3422900" y="5197673"/>
                  <a:pt x="3420380" y="5199276"/>
                </a:cubicBezTo>
                <a:cubicBezTo>
                  <a:pt x="3380714" y="5190779"/>
                  <a:pt x="3368868" y="5201274"/>
                  <a:pt x="3345184" y="5183516"/>
                </a:cubicBezTo>
                <a:cubicBezTo>
                  <a:pt x="3324916" y="5181274"/>
                  <a:pt x="3320333" y="5179327"/>
                  <a:pt x="3298771" y="5178904"/>
                </a:cubicBezTo>
                <a:cubicBezTo>
                  <a:pt x="3277209" y="5178481"/>
                  <a:pt x="3245843" y="5181014"/>
                  <a:pt x="3215809" y="5180977"/>
                </a:cubicBezTo>
                <a:cubicBezTo>
                  <a:pt x="3184688" y="5182696"/>
                  <a:pt x="3183910" y="5199151"/>
                  <a:pt x="3154917" y="5182487"/>
                </a:cubicBezTo>
                <a:cubicBezTo>
                  <a:pt x="3155210" y="5186026"/>
                  <a:pt x="3140142" y="5187176"/>
                  <a:pt x="3136265" y="5187060"/>
                </a:cubicBezTo>
                <a:lnTo>
                  <a:pt x="3105563" y="5188768"/>
                </a:lnTo>
                <a:lnTo>
                  <a:pt x="3102974" y="5183180"/>
                </a:lnTo>
                <a:cubicBezTo>
                  <a:pt x="3091506" y="5180875"/>
                  <a:pt x="3071814" y="5186387"/>
                  <a:pt x="3060354" y="5187376"/>
                </a:cubicBezTo>
                <a:lnTo>
                  <a:pt x="3034213" y="5189113"/>
                </a:lnTo>
                <a:lnTo>
                  <a:pt x="3024272" y="5188328"/>
                </a:lnTo>
                <a:lnTo>
                  <a:pt x="3020033" y="5188388"/>
                </a:lnTo>
                <a:lnTo>
                  <a:pt x="3009083" y="5184215"/>
                </a:lnTo>
                <a:cubicBezTo>
                  <a:pt x="2998901" y="5183170"/>
                  <a:pt x="2991286" y="5176456"/>
                  <a:pt x="2985198" y="5175435"/>
                </a:cubicBezTo>
                <a:cubicBezTo>
                  <a:pt x="2979110" y="5174414"/>
                  <a:pt x="2977314" y="5182166"/>
                  <a:pt x="2972552" y="5178092"/>
                </a:cubicBezTo>
                <a:cubicBezTo>
                  <a:pt x="2978585" y="5175121"/>
                  <a:pt x="2969122" y="5172700"/>
                  <a:pt x="2964948" y="5170542"/>
                </a:cubicBezTo>
                <a:lnTo>
                  <a:pt x="2927081" y="5167883"/>
                </a:lnTo>
                <a:cubicBezTo>
                  <a:pt x="2881315" y="5170765"/>
                  <a:pt x="2897505" y="5157632"/>
                  <a:pt x="2883507" y="5165948"/>
                </a:cubicBezTo>
                <a:cubicBezTo>
                  <a:pt x="2848802" y="5172562"/>
                  <a:pt x="2841183" y="5172540"/>
                  <a:pt x="2828808" y="5171024"/>
                </a:cubicBezTo>
                <a:cubicBezTo>
                  <a:pt x="2789723" y="5176358"/>
                  <a:pt x="2783598" y="5178552"/>
                  <a:pt x="2733350" y="5182954"/>
                </a:cubicBezTo>
                <a:cubicBezTo>
                  <a:pt x="2705294" y="5195484"/>
                  <a:pt x="2697276" y="5196299"/>
                  <a:pt x="2676026" y="5201528"/>
                </a:cubicBezTo>
                <a:cubicBezTo>
                  <a:pt x="2649850" y="5209688"/>
                  <a:pt x="2656777" y="5215631"/>
                  <a:pt x="2624966" y="5219503"/>
                </a:cubicBezTo>
                <a:cubicBezTo>
                  <a:pt x="2608822" y="5223802"/>
                  <a:pt x="2596717" y="5233960"/>
                  <a:pt x="2586657" y="5237693"/>
                </a:cubicBezTo>
                <a:cubicBezTo>
                  <a:pt x="2576598" y="5241426"/>
                  <a:pt x="2572560" y="5240215"/>
                  <a:pt x="2555604" y="5242950"/>
                </a:cubicBezTo>
                <a:cubicBezTo>
                  <a:pt x="2544327" y="5242024"/>
                  <a:pt x="2507818" y="5241999"/>
                  <a:pt x="2501014" y="5243732"/>
                </a:cubicBezTo>
                <a:cubicBezTo>
                  <a:pt x="2481627" y="5253849"/>
                  <a:pt x="2464234" y="5242512"/>
                  <a:pt x="2430333" y="5242347"/>
                </a:cubicBezTo>
                <a:lnTo>
                  <a:pt x="2390297" y="5243718"/>
                </a:lnTo>
                <a:cubicBezTo>
                  <a:pt x="2383025" y="5238323"/>
                  <a:pt x="2325738" y="5236407"/>
                  <a:pt x="2321676" y="5229096"/>
                </a:cubicBezTo>
                <a:cubicBezTo>
                  <a:pt x="2300682" y="5221752"/>
                  <a:pt x="2300605" y="5203239"/>
                  <a:pt x="2268081" y="5196194"/>
                </a:cubicBezTo>
                <a:cubicBezTo>
                  <a:pt x="2250549" y="5189151"/>
                  <a:pt x="2260291" y="5206888"/>
                  <a:pt x="2216485" y="5186836"/>
                </a:cubicBezTo>
                <a:cubicBezTo>
                  <a:pt x="2176812" y="5155811"/>
                  <a:pt x="2009284" y="5133290"/>
                  <a:pt x="2001494" y="5079343"/>
                </a:cubicBezTo>
                <a:cubicBezTo>
                  <a:pt x="1930452" y="5061834"/>
                  <a:pt x="1990088" y="5062662"/>
                  <a:pt x="1894629" y="5047832"/>
                </a:cubicBezTo>
                <a:cubicBezTo>
                  <a:pt x="1809963" y="5035276"/>
                  <a:pt x="1557661" y="5013588"/>
                  <a:pt x="1500237" y="4994679"/>
                </a:cubicBezTo>
                <a:cubicBezTo>
                  <a:pt x="1422590" y="4985100"/>
                  <a:pt x="1462550" y="4984560"/>
                  <a:pt x="1428745" y="4990358"/>
                </a:cubicBezTo>
                <a:cubicBezTo>
                  <a:pt x="1371818" y="4998904"/>
                  <a:pt x="1368586" y="4981591"/>
                  <a:pt x="1331117" y="4982813"/>
                </a:cubicBezTo>
                <a:cubicBezTo>
                  <a:pt x="1275392" y="4969813"/>
                  <a:pt x="1167811" y="4963517"/>
                  <a:pt x="1094400" y="4949677"/>
                </a:cubicBezTo>
                <a:cubicBezTo>
                  <a:pt x="1032555" y="4940283"/>
                  <a:pt x="1020613" y="4926459"/>
                  <a:pt x="960420" y="4921601"/>
                </a:cubicBezTo>
                <a:cubicBezTo>
                  <a:pt x="926461" y="4913284"/>
                  <a:pt x="907935" y="4932317"/>
                  <a:pt x="890651" y="4899776"/>
                </a:cubicBezTo>
                <a:cubicBezTo>
                  <a:pt x="868932" y="4886871"/>
                  <a:pt x="828943" y="4886321"/>
                  <a:pt x="792786" y="4879490"/>
                </a:cubicBezTo>
                <a:cubicBezTo>
                  <a:pt x="774601" y="4877972"/>
                  <a:pt x="755410" y="4883422"/>
                  <a:pt x="715957" y="4873155"/>
                </a:cubicBezTo>
                <a:cubicBezTo>
                  <a:pt x="685950" y="4865367"/>
                  <a:pt x="651097" y="4849744"/>
                  <a:pt x="647625" y="4870967"/>
                </a:cubicBezTo>
                <a:cubicBezTo>
                  <a:pt x="617175" y="4843306"/>
                  <a:pt x="628363" y="4862320"/>
                  <a:pt x="588833" y="4861867"/>
                </a:cubicBezTo>
                <a:cubicBezTo>
                  <a:pt x="485840" y="4832827"/>
                  <a:pt x="444489" y="4851587"/>
                  <a:pt x="366769" y="4836563"/>
                </a:cubicBezTo>
                <a:cubicBezTo>
                  <a:pt x="347086" y="4818158"/>
                  <a:pt x="343282" y="4863016"/>
                  <a:pt x="293285" y="4819988"/>
                </a:cubicBezTo>
                <a:cubicBezTo>
                  <a:pt x="289569" y="4822136"/>
                  <a:pt x="267030" y="4799681"/>
                  <a:pt x="251789" y="4793960"/>
                </a:cubicBezTo>
                <a:cubicBezTo>
                  <a:pt x="236548" y="4788239"/>
                  <a:pt x="215411" y="4786648"/>
                  <a:pt x="201835" y="4785664"/>
                </a:cubicBezTo>
                <a:cubicBezTo>
                  <a:pt x="188258" y="4784679"/>
                  <a:pt x="186209" y="4788050"/>
                  <a:pt x="170329" y="4788050"/>
                </a:cubicBezTo>
                <a:cubicBezTo>
                  <a:pt x="154448" y="4788050"/>
                  <a:pt x="132774" y="4775085"/>
                  <a:pt x="103478" y="4797957"/>
                </a:cubicBezTo>
                <a:cubicBezTo>
                  <a:pt x="89551" y="4796239"/>
                  <a:pt x="97852" y="4783571"/>
                  <a:pt x="86767" y="4777747"/>
                </a:cubicBezTo>
                <a:cubicBezTo>
                  <a:pt x="81225" y="4774835"/>
                  <a:pt x="72809" y="4772046"/>
                  <a:pt x="63762" y="4769537"/>
                </a:cubicBezTo>
                <a:lnTo>
                  <a:pt x="37001" y="4763022"/>
                </a:lnTo>
                <a:lnTo>
                  <a:pt x="37482" y="4761597"/>
                </a:lnTo>
                <a:cubicBezTo>
                  <a:pt x="35277" y="4760236"/>
                  <a:pt x="31697" y="4759001"/>
                  <a:pt x="30394" y="4758901"/>
                </a:cubicBezTo>
                <a:cubicBezTo>
                  <a:pt x="29091" y="4758801"/>
                  <a:pt x="30066" y="4759837"/>
                  <a:pt x="36971" y="4763015"/>
                </a:cubicBezTo>
                <a:lnTo>
                  <a:pt x="37001" y="4763022"/>
                </a:lnTo>
                <a:lnTo>
                  <a:pt x="36315" y="4765055"/>
                </a:lnTo>
                <a:cubicBezTo>
                  <a:pt x="32115" y="4765663"/>
                  <a:pt x="22886" y="4765389"/>
                  <a:pt x="4975" y="4763227"/>
                </a:cubicBezTo>
                <a:lnTo>
                  <a:pt x="0" y="476242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006923B-6135-6F35-99C8-98DA31E5E545}"/>
              </a:ext>
            </a:extLst>
          </p:cNvPr>
          <p:cNvSpPr txBox="1"/>
          <p:nvPr/>
        </p:nvSpPr>
        <p:spPr>
          <a:xfrm>
            <a:off x="547523" y="4952277"/>
            <a:ext cx="6274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latin typeface="Century" panose="02040604050505020304" pitchFamily="18" charset="0"/>
              </a:rPr>
              <a:t>Nový národní stadion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98B75A4-1FD2-9E7B-ADFD-351E1FDC3590}"/>
              </a:ext>
            </a:extLst>
          </p:cNvPr>
          <p:cNvSpPr txBox="1"/>
          <p:nvPr/>
        </p:nvSpPr>
        <p:spPr>
          <a:xfrm>
            <a:off x="1645919" y="5593434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Bahnschrift" panose="020B0502040204020203" pitchFamily="34" charset="0"/>
              </a:rPr>
              <a:t>V Tokiu, Japonsko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Bahnschrift" panose="020B0502040204020203" pitchFamily="34" charset="0"/>
              </a:rPr>
              <a:t>Kapacita 80 000 lidí</a:t>
            </a:r>
          </a:p>
        </p:txBody>
      </p:sp>
    </p:spTree>
    <p:extLst>
      <p:ext uri="{BB962C8B-B14F-4D97-AF65-F5344CB8AC3E}">
        <p14:creationId xmlns:p14="http://schemas.microsoft.com/office/powerpoint/2010/main" val="3741755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Heydar Aliyev Center | Zaha Hadid Architects">
            <a:extLst>
              <a:ext uri="{FF2B5EF4-FFF2-40B4-BE49-F238E27FC236}">
                <a16:creationId xmlns:a16="http://schemas.microsoft.com/office/drawing/2014/main" id="{1B2314F0-0720-8700-31C1-E739909A15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0" b="2220"/>
          <a:stretch/>
        </p:blipFill>
        <p:spPr bwMode="auto">
          <a:xfrm>
            <a:off x="4267201" y="10"/>
            <a:ext cx="7924800" cy="33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eydar Aliyev Center / Zaha Hadid Architects | ArchDaily">
            <a:extLst>
              <a:ext uri="{FF2B5EF4-FFF2-40B4-BE49-F238E27FC236}">
                <a16:creationId xmlns:a16="http://schemas.microsoft.com/office/drawing/2014/main" id="{C511711B-8D87-0C2B-673D-16B5FF6B9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6" r="2" b="894"/>
          <a:stretch/>
        </p:blipFill>
        <p:spPr bwMode="auto">
          <a:xfrm>
            <a:off x="4650916" y="3474720"/>
            <a:ext cx="7555832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059" name="Freeform: Shape 2058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B54B6F7-33E5-8F97-5E34-4FCB48EC1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16" y="-493917"/>
            <a:ext cx="3992700" cy="38771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i="0" kern="1200" dirty="0">
                <a:solidFill>
                  <a:schemeClr val="tx1"/>
                </a:solidFill>
                <a:effectLst/>
                <a:latin typeface="Century" panose="02040604050505020304" pitchFamily="18" charset="0"/>
              </a:rPr>
              <a:t>Heydar Aliyev Centre</a:t>
            </a:r>
            <a:endParaRPr lang="en-US" kern="1200" dirty="0">
              <a:solidFill>
                <a:schemeClr val="tx1"/>
              </a:solidFill>
              <a:latin typeface="Century" panose="020406040505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85EB79C-CD92-8F0F-4D1F-DC59F0B7851C}"/>
              </a:ext>
            </a:extLst>
          </p:cNvPr>
          <p:cNvSpPr txBox="1"/>
          <p:nvPr/>
        </p:nvSpPr>
        <p:spPr>
          <a:xfrm>
            <a:off x="944880" y="3779520"/>
            <a:ext cx="3535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Stavba trvala : 2007-2012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V </a:t>
            </a:r>
            <a:r>
              <a:rPr lang="cs-CZ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Azerbajdžánu</a:t>
            </a:r>
            <a:endParaRPr lang="cs-CZ" sz="2000" b="1" dirty="0">
              <a:solidFill>
                <a:schemeClr val="tx1">
                  <a:lumMod val="75000"/>
                  <a:lumOff val="25000"/>
                </a:schemeClr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anose="020B0502040204020203" pitchFamily="34" charset="0"/>
              </a:rPr>
              <a:t>Postavená primárně pro národní kulturní programy</a:t>
            </a:r>
          </a:p>
        </p:txBody>
      </p:sp>
    </p:spTree>
    <p:extLst>
      <p:ext uri="{BB962C8B-B14F-4D97-AF65-F5344CB8AC3E}">
        <p14:creationId xmlns:p14="http://schemas.microsoft.com/office/powerpoint/2010/main" val="2209234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0" name="Rectangle 1032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Rectangle 1034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Zaha Hadid Architects - The Skyscraper Center">
            <a:extLst>
              <a:ext uri="{FF2B5EF4-FFF2-40B4-BE49-F238E27FC236}">
                <a16:creationId xmlns:a16="http://schemas.microsoft.com/office/drawing/2014/main" id="{C7ED76B3-5F7F-BEA6-CD7E-70BB4610C1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2" r="1" b="1"/>
          <a:stretch/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D5398CE5-4D3D-8F16-E4DC-6F2715869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4" y="5077802"/>
            <a:ext cx="5251316" cy="16276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900" b="1" i="0" kern="1200" dirty="0">
                <a:solidFill>
                  <a:schemeClr val="bg1"/>
                </a:solidFill>
                <a:effectLst/>
                <a:latin typeface="Century" panose="02040604050505020304" pitchFamily="18" charset="0"/>
              </a:rPr>
              <a:t>Shenzhen Bay Super Headquarters Base Tower C</a:t>
            </a:r>
            <a:br>
              <a:rPr lang="en-US" sz="3900" b="1" i="0" kern="1200" dirty="0">
                <a:solidFill>
                  <a:schemeClr val="bg1"/>
                </a:solidFill>
                <a:effectLst/>
                <a:latin typeface="Century" panose="02040604050505020304" pitchFamily="18" charset="0"/>
              </a:rPr>
            </a:br>
            <a:endParaRPr lang="en-US" sz="3900" b="1" kern="12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1DC8EFE-5EAD-E8F4-FE2A-84323D91E456}"/>
              </a:ext>
            </a:extLst>
          </p:cNvPr>
          <p:cNvSpPr txBox="1"/>
          <p:nvPr/>
        </p:nvSpPr>
        <p:spPr>
          <a:xfrm>
            <a:off x="0" y="560317"/>
            <a:ext cx="4619621" cy="3957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Hotel/</a:t>
            </a:r>
            <a:r>
              <a:rPr lang="cs-CZ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kancelář</a:t>
            </a:r>
            <a:endParaRPr lang="en-US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V </a:t>
            </a:r>
            <a:r>
              <a:rPr lang="en-US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Šen-čenu</a:t>
            </a: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v </a:t>
            </a:r>
            <a:r>
              <a:rPr lang="en-US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Číně</a:t>
            </a:r>
            <a:endParaRPr lang="en-US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Dostav</a:t>
            </a:r>
            <a:r>
              <a:rPr lang="cs-CZ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í se </a:t>
            </a:r>
            <a:r>
              <a:rPr lang="en-US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v r. 2027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028" name="Picture 4" descr="Obsah obrázku text, exteriér, město, cestování&#10;&#10;Popis byl vytvořen automaticky">
            <a:extLst>
              <a:ext uri="{FF2B5EF4-FFF2-40B4-BE49-F238E27FC236}">
                <a16:creationId xmlns:a16="http://schemas.microsoft.com/office/drawing/2014/main" id="{1FBF0041-846F-E621-B21E-67B880D75E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7" r="1" b="1"/>
          <a:stretch/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62217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57" name="Rectangle 5156">
            <a:extLst>
              <a:ext uri="{FF2B5EF4-FFF2-40B4-BE49-F238E27FC236}">
                <a16:creationId xmlns:a16="http://schemas.microsoft.com/office/drawing/2014/main" id="{848F64AA-5BE2-4280-BEFA-DC288118F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Zaha Hadid Architects">
            <a:extLst>
              <a:ext uri="{FF2B5EF4-FFF2-40B4-BE49-F238E27FC236}">
                <a16:creationId xmlns:a16="http://schemas.microsoft.com/office/drawing/2014/main" id="{A8059038-00E0-4288-A326-F62C93E9EA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5" r="14124" b="3"/>
          <a:stretch/>
        </p:blipFill>
        <p:spPr bwMode="auto">
          <a:xfrm>
            <a:off x="7653536" y="1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35FB69E-7444-CBB8-B394-3B90BE9570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29" r="-1" b="-1"/>
          <a:stretch/>
        </p:blipFill>
        <p:spPr bwMode="auto">
          <a:xfrm>
            <a:off x="1" y="4316255"/>
            <a:ext cx="6836850" cy="2541737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9D4ACDF-58DB-F8D2-75BE-7BABC4D6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0" y="3996130"/>
            <a:ext cx="5505814" cy="16426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b="1" i="0" kern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" panose="02040604050505020304" pitchFamily="18" charset="0"/>
              </a:rPr>
              <a:t>Changsha </a:t>
            </a:r>
            <a:r>
              <a:rPr lang="en-US" sz="2400" b="1" i="0" kern="12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" panose="02040604050505020304" pitchFamily="18" charset="0"/>
              </a:rPr>
              <a:t>Meixihu</a:t>
            </a:r>
            <a:r>
              <a:rPr lang="en-US" sz="2400" b="1" i="0" kern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" panose="02040604050505020304" pitchFamily="18" charset="0"/>
              </a:rPr>
              <a:t> International Culture &amp; Arts Centre</a:t>
            </a:r>
            <a:br>
              <a:rPr lang="en-US" sz="2400" b="1" i="0" kern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" panose="02040604050505020304" pitchFamily="18" charset="0"/>
              </a:rPr>
            </a:br>
            <a:br>
              <a:rPr lang="en-US" sz="2400" b="1" i="0" kern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" panose="02040604050505020304" pitchFamily="18" charset="0"/>
              </a:rPr>
            </a:br>
            <a:endParaRPr lang="en-US" sz="2400" b="1" kern="1200" dirty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42ABEF-F0BA-3A01-2891-AED460558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3650" y="5233182"/>
            <a:ext cx="5505814" cy="105240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Divadlo</a:t>
            </a:r>
            <a:r>
              <a:rPr lang="en-US" sz="2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 v </a:t>
            </a:r>
            <a:r>
              <a:rPr lang="en-US" sz="2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Číně</a:t>
            </a:r>
            <a:r>
              <a:rPr lang="en-US" sz="2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endParaRPr lang="cs-CZ" sz="2100" b="1" kern="12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en-US" sz="2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s 1800 </a:t>
            </a:r>
            <a:r>
              <a:rPr lang="en-US" sz="2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místy</a:t>
            </a:r>
            <a:r>
              <a:rPr lang="en-US" sz="2100" b="1" kern="1200" dirty="0">
                <a:solidFill>
                  <a:schemeClr val="tx1"/>
                </a:solidFill>
                <a:latin typeface="Bahnschrift" panose="020B0502040204020203" pitchFamily="34" charset="0"/>
              </a:rPr>
              <a:t> k </a:t>
            </a:r>
            <a:r>
              <a:rPr lang="en-US" sz="2100" b="1" kern="1200" dirty="0" err="1">
                <a:solidFill>
                  <a:schemeClr val="tx1"/>
                </a:solidFill>
                <a:latin typeface="Bahnschrift" panose="020B0502040204020203" pitchFamily="34" charset="0"/>
              </a:rPr>
              <a:t>sezení</a:t>
            </a:r>
            <a:endParaRPr lang="en-US" sz="2100" b="1" kern="12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pic>
        <p:nvPicPr>
          <p:cNvPr id="5128" name="Picture 8">
            <a:extLst>
              <a:ext uri="{FF2B5EF4-FFF2-40B4-BE49-F238E27FC236}">
                <a16:creationId xmlns:a16="http://schemas.microsoft.com/office/drawing/2014/main" id="{2F40F22C-15DC-039C-DBF4-323AC1501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45" r="2" b="27256"/>
          <a:stretch/>
        </p:blipFill>
        <p:spPr bwMode="auto">
          <a:xfrm>
            <a:off x="20" y="2"/>
            <a:ext cx="7534620" cy="4197368"/>
          </a:xfrm>
          <a:custGeom>
            <a:avLst/>
            <a:gdLst/>
            <a:ahLst/>
            <a:cxnLst/>
            <a:rect l="l" t="t" r="r" b="b"/>
            <a:pathLst>
              <a:path w="7534640" h="4197368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509063" y="4095753"/>
                  <a:pt x="4453918" y="4128339"/>
                  <a:pt x="4430941" y="4172622"/>
                </a:cubicBezTo>
                <a:lnTo>
                  <a:pt x="4423415" y="4197368"/>
                </a:lnTo>
                <a:lnTo>
                  <a:pt x="0" y="419736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79480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14" name="Rectangle 8213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6" name="Rectangle 8215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9D4ACDF-58DB-F8D2-75BE-7BABC4D6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692" y="4966731"/>
            <a:ext cx="8804444" cy="1004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Opus Dubai, </a:t>
            </a:r>
            <a:r>
              <a:rPr lang="en-US" sz="36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Spojené</a:t>
            </a:r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Arabské</a:t>
            </a:r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Emiráty</a:t>
            </a:r>
            <a:endParaRPr lang="en-US" sz="3600" b="1" kern="1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Opus – Zaha Hadid Architects">
            <a:extLst>
              <a:ext uri="{FF2B5EF4-FFF2-40B4-BE49-F238E27FC236}">
                <a16:creationId xmlns:a16="http://schemas.microsoft.com/office/drawing/2014/main" id="{C2A87154-3D85-D1A5-8B77-A707A75171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3" r="19476" b="-1"/>
          <a:stretch/>
        </p:blipFill>
        <p:spPr bwMode="auto"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2A14BFCA-A3CB-864F-8DD1-06214B6246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1" r="21323" b="2"/>
          <a:stretch/>
        </p:blipFill>
        <p:spPr bwMode="auto"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3" name="Freeform: Shape 8217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20" name="Freeform: Shape 8219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DC415854-200C-76C4-78AD-940730BD9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8" r="14530"/>
          <a:stretch/>
        </p:blipFill>
        <p:spPr bwMode="auto"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4554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4">
            <a:extLst>
              <a:ext uri="{FF2B5EF4-FFF2-40B4-BE49-F238E27FC236}">
                <a16:creationId xmlns:a16="http://schemas.microsoft.com/office/drawing/2014/main" id="{151F3819-4351-4730-8E02-40BF286E0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6" name="Rectangle 4106">
            <a:extLst>
              <a:ext uri="{FF2B5EF4-FFF2-40B4-BE49-F238E27FC236}">
                <a16:creationId xmlns:a16="http://schemas.microsoft.com/office/drawing/2014/main" id="{7DAE5130-F148-4C5A-A6CB-48165DC76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91996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83E6DAA-331A-0A46-FF55-8B2875406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887" y="609600"/>
            <a:ext cx="6564574" cy="1330518"/>
          </a:xfrm>
        </p:spPr>
        <p:txBody>
          <a:bodyPr>
            <a:normAutofit/>
          </a:bodyPr>
          <a:lstStyle/>
          <a:p>
            <a:r>
              <a:rPr lang="cs-CZ" b="1">
                <a:latin typeface="Century" panose="02040604050505020304" pitchFamily="18" charset="0"/>
              </a:rPr>
              <a:t>Spolupráce</a:t>
            </a:r>
          </a:p>
        </p:txBody>
      </p:sp>
      <p:pic>
        <p:nvPicPr>
          <p:cNvPr id="4100" name="Picture 4" descr="archiweb.cz - Vitra Fire Station">
            <a:extLst>
              <a:ext uri="{FF2B5EF4-FFF2-40B4-BE49-F238E27FC236}">
                <a16:creationId xmlns:a16="http://schemas.microsoft.com/office/drawing/2014/main" id="{F11EC747-E7BE-9194-28C0-FA55B7B2F7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4" r="-1" b="-1"/>
          <a:stretch/>
        </p:blipFill>
        <p:spPr bwMode="auto">
          <a:xfrm>
            <a:off x="-8" y="3429008"/>
            <a:ext cx="4038600" cy="3428999"/>
          </a:xfrm>
          <a:custGeom>
            <a:avLst/>
            <a:gdLst/>
            <a:ahLst/>
            <a:cxnLst/>
            <a:rect l="l" t="t" r="r" b="b"/>
            <a:pathLst>
              <a:path w="4038600" h="3428999">
                <a:moveTo>
                  <a:pt x="0" y="0"/>
                </a:moveTo>
                <a:lnTo>
                  <a:pt x="3832764" y="0"/>
                </a:lnTo>
                <a:lnTo>
                  <a:pt x="3833410" y="4411"/>
                </a:lnTo>
                <a:cubicBezTo>
                  <a:pt x="3834310" y="12542"/>
                  <a:pt x="3834933" y="20617"/>
                  <a:pt x="3835321" y="28434"/>
                </a:cubicBezTo>
                <a:cubicBezTo>
                  <a:pt x="3843020" y="30350"/>
                  <a:pt x="3840588" y="61692"/>
                  <a:pt x="3852266" y="50998"/>
                </a:cubicBezTo>
                <a:cubicBezTo>
                  <a:pt x="3853153" y="61314"/>
                  <a:pt x="3849223" y="70391"/>
                  <a:pt x="3856614" y="62023"/>
                </a:cubicBezTo>
                <a:cubicBezTo>
                  <a:pt x="3857136" y="65272"/>
                  <a:pt x="3858208" y="66796"/>
                  <a:pt x="3859557" y="67517"/>
                </a:cubicBezTo>
                <a:lnTo>
                  <a:pt x="3860141" y="67604"/>
                </a:lnTo>
                <a:lnTo>
                  <a:pt x="3861913" y="90672"/>
                </a:lnTo>
                <a:lnTo>
                  <a:pt x="3863084" y="93141"/>
                </a:lnTo>
                <a:cubicBezTo>
                  <a:pt x="3863070" y="98407"/>
                  <a:pt x="3863057" y="103672"/>
                  <a:pt x="3863043" y="108938"/>
                </a:cubicBezTo>
                <a:lnTo>
                  <a:pt x="3863660" y="116693"/>
                </a:lnTo>
                <a:lnTo>
                  <a:pt x="3862518" y="119721"/>
                </a:lnTo>
                <a:cubicBezTo>
                  <a:pt x="3862017" y="122528"/>
                  <a:pt x="3862239" y="125949"/>
                  <a:pt x="3864097" y="130743"/>
                </a:cubicBezTo>
                <a:lnTo>
                  <a:pt x="3864775" y="131693"/>
                </a:lnTo>
                <a:lnTo>
                  <a:pt x="3864231" y="141960"/>
                </a:lnTo>
                <a:cubicBezTo>
                  <a:pt x="3863734" y="145469"/>
                  <a:pt x="3862886" y="148837"/>
                  <a:pt x="3861543" y="151981"/>
                </a:cubicBezTo>
                <a:cubicBezTo>
                  <a:pt x="3876816" y="176028"/>
                  <a:pt x="3873891" y="209754"/>
                  <a:pt x="3881956" y="241275"/>
                </a:cubicBezTo>
                <a:cubicBezTo>
                  <a:pt x="3880805" y="282291"/>
                  <a:pt x="3871108" y="290637"/>
                  <a:pt x="3883245" y="317540"/>
                </a:cubicBezTo>
                <a:cubicBezTo>
                  <a:pt x="3887431" y="330343"/>
                  <a:pt x="3884915" y="349601"/>
                  <a:pt x="3894824" y="382132"/>
                </a:cubicBezTo>
                <a:cubicBezTo>
                  <a:pt x="3902184" y="412768"/>
                  <a:pt x="3905028" y="440981"/>
                  <a:pt x="3912029" y="468465"/>
                </a:cubicBezTo>
                <a:cubicBezTo>
                  <a:pt x="3918870" y="501219"/>
                  <a:pt x="3919171" y="493504"/>
                  <a:pt x="3923563" y="512872"/>
                </a:cubicBezTo>
                <a:cubicBezTo>
                  <a:pt x="3925161" y="516259"/>
                  <a:pt x="3933257" y="548851"/>
                  <a:pt x="3935302" y="551780"/>
                </a:cubicBezTo>
                <a:cubicBezTo>
                  <a:pt x="3940193" y="569420"/>
                  <a:pt x="3948108" y="591435"/>
                  <a:pt x="3952908" y="618713"/>
                </a:cubicBezTo>
                <a:cubicBezTo>
                  <a:pt x="3949597" y="640336"/>
                  <a:pt x="3968857" y="662091"/>
                  <a:pt x="3964097" y="689135"/>
                </a:cubicBezTo>
                <a:cubicBezTo>
                  <a:pt x="3963409" y="698730"/>
                  <a:pt x="3967777" y="726290"/>
                  <a:pt x="3972561" y="730194"/>
                </a:cubicBezTo>
                <a:cubicBezTo>
                  <a:pt x="3974287" y="735671"/>
                  <a:pt x="3973869" y="742863"/>
                  <a:pt x="3978553" y="744105"/>
                </a:cubicBezTo>
                <a:cubicBezTo>
                  <a:pt x="3984369" y="746793"/>
                  <a:pt x="3979392" y="769550"/>
                  <a:pt x="3985056" y="764665"/>
                </a:cubicBezTo>
                <a:cubicBezTo>
                  <a:pt x="3981721" y="780759"/>
                  <a:pt x="3994221" y="788526"/>
                  <a:pt x="3998681" y="799644"/>
                </a:cubicBezTo>
                <a:cubicBezTo>
                  <a:pt x="3996807" y="806167"/>
                  <a:pt x="3999133" y="812044"/>
                  <a:pt x="4002586" y="819512"/>
                </a:cubicBezTo>
                <a:lnTo>
                  <a:pt x="4007152" y="829775"/>
                </a:lnTo>
                <a:cubicBezTo>
                  <a:pt x="4007290" y="831346"/>
                  <a:pt x="4007429" y="832918"/>
                  <a:pt x="4007568" y="834489"/>
                </a:cubicBezTo>
                <a:cubicBezTo>
                  <a:pt x="4008582" y="842878"/>
                  <a:pt x="4012501" y="870527"/>
                  <a:pt x="4013238" y="880111"/>
                </a:cubicBezTo>
                <a:lnTo>
                  <a:pt x="4011990" y="891990"/>
                </a:lnTo>
                <a:cubicBezTo>
                  <a:pt x="4012878" y="895711"/>
                  <a:pt x="4017741" y="899277"/>
                  <a:pt x="4018561" y="902435"/>
                </a:cubicBezTo>
                <a:lnTo>
                  <a:pt x="4016914" y="910937"/>
                </a:lnTo>
                <a:cubicBezTo>
                  <a:pt x="4021666" y="910045"/>
                  <a:pt x="4017754" y="920062"/>
                  <a:pt x="4017630" y="927631"/>
                </a:cubicBezTo>
                <a:cubicBezTo>
                  <a:pt x="4017765" y="943134"/>
                  <a:pt x="4017899" y="958638"/>
                  <a:pt x="4018033" y="974141"/>
                </a:cubicBezTo>
                <a:lnTo>
                  <a:pt x="4020844" y="1002853"/>
                </a:lnTo>
                <a:lnTo>
                  <a:pt x="4019159" y="1011649"/>
                </a:lnTo>
                <a:cubicBezTo>
                  <a:pt x="4018755" y="1030805"/>
                  <a:pt x="4025427" y="1051984"/>
                  <a:pt x="4019983" y="1065586"/>
                </a:cubicBezTo>
                <a:cubicBezTo>
                  <a:pt x="4019342" y="1071115"/>
                  <a:pt x="4019489" y="1076118"/>
                  <a:pt x="4020124" y="1080768"/>
                </a:cubicBezTo>
                <a:lnTo>
                  <a:pt x="4023046" y="1093182"/>
                </a:lnTo>
                <a:lnTo>
                  <a:pt x="4030993" y="1117768"/>
                </a:lnTo>
                <a:cubicBezTo>
                  <a:pt x="4017255" y="1119010"/>
                  <a:pt x="4036257" y="1175819"/>
                  <a:pt x="4024084" y="1169607"/>
                </a:cubicBezTo>
                <a:cubicBezTo>
                  <a:pt x="4026558" y="1192318"/>
                  <a:pt x="4002019" y="1213340"/>
                  <a:pt x="4015242" y="1235237"/>
                </a:cubicBezTo>
                <a:cubicBezTo>
                  <a:pt x="4014162" y="1269305"/>
                  <a:pt x="4018570" y="1317827"/>
                  <a:pt x="4017602" y="1350990"/>
                </a:cubicBezTo>
                <a:cubicBezTo>
                  <a:pt x="4023169" y="1344874"/>
                  <a:pt x="4021893" y="1374627"/>
                  <a:pt x="4021736" y="1378298"/>
                </a:cubicBezTo>
                <a:cubicBezTo>
                  <a:pt x="4018952" y="1400570"/>
                  <a:pt x="4019832" y="1419813"/>
                  <a:pt x="4016278" y="1458310"/>
                </a:cubicBezTo>
                <a:cubicBezTo>
                  <a:pt x="4018014" y="1492373"/>
                  <a:pt x="4008830" y="1521984"/>
                  <a:pt x="4018868" y="1553366"/>
                </a:cubicBezTo>
                <a:cubicBezTo>
                  <a:pt x="4016990" y="1555494"/>
                  <a:pt x="4015540" y="1558122"/>
                  <a:pt x="4014402" y="1561090"/>
                </a:cubicBezTo>
                <a:lnTo>
                  <a:pt x="4011936" y="1570307"/>
                </a:lnTo>
                <a:lnTo>
                  <a:pt x="4012405" y="1571592"/>
                </a:lnTo>
                <a:cubicBezTo>
                  <a:pt x="4013272" y="1577147"/>
                  <a:pt x="4012836" y="1580457"/>
                  <a:pt x="4011825" y="1582767"/>
                </a:cubicBezTo>
                <a:lnTo>
                  <a:pt x="4010160" y="1584906"/>
                </a:lnTo>
                <a:lnTo>
                  <a:pt x="4009282" y="1592480"/>
                </a:lnTo>
                <a:lnTo>
                  <a:pt x="4004224" y="1632608"/>
                </a:lnTo>
                <a:lnTo>
                  <a:pt x="4004766" y="1633033"/>
                </a:lnTo>
                <a:cubicBezTo>
                  <a:pt x="4005917" y="1634501"/>
                  <a:pt x="4006652" y="1636551"/>
                  <a:pt x="4006536" y="1639879"/>
                </a:cubicBezTo>
                <a:cubicBezTo>
                  <a:pt x="4015184" y="1636475"/>
                  <a:pt x="4009709" y="1642588"/>
                  <a:pt x="4008603" y="1652696"/>
                </a:cubicBezTo>
                <a:cubicBezTo>
                  <a:pt x="4021787" y="1649666"/>
                  <a:pt x="4013526" y="1677353"/>
                  <a:pt x="4020520" y="1683689"/>
                </a:cubicBezTo>
                <a:cubicBezTo>
                  <a:pt x="4019410" y="1691182"/>
                  <a:pt x="4018476" y="1699055"/>
                  <a:pt x="4017793" y="1707144"/>
                </a:cubicBezTo>
                <a:cubicBezTo>
                  <a:pt x="4017716" y="1708742"/>
                  <a:pt x="4017637" y="1710339"/>
                  <a:pt x="4017559" y="1711937"/>
                </a:cubicBezTo>
                <a:lnTo>
                  <a:pt x="4017686" y="1712065"/>
                </a:lnTo>
                <a:cubicBezTo>
                  <a:pt x="4017911" y="1713173"/>
                  <a:pt x="4017938" y="1714774"/>
                  <a:pt x="4017696" y="1717183"/>
                </a:cubicBezTo>
                <a:lnTo>
                  <a:pt x="4017133" y="1720681"/>
                </a:lnTo>
                <a:lnTo>
                  <a:pt x="4016678" y="1729981"/>
                </a:lnTo>
                <a:lnTo>
                  <a:pt x="4017384" y="1733388"/>
                </a:lnTo>
                <a:lnTo>
                  <a:pt x="4018907" y="1735034"/>
                </a:lnTo>
                <a:cubicBezTo>
                  <a:pt x="4018834" y="1735303"/>
                  <a:pt x="4018762" y="1735573"/>
                  <a:pt x="4018689" y="1735842"/>
                </a:cubicBezTo>
                <a:cubicBezTo>
                  <a:pt x="4015637" y="1741502"/>
                  <a:pt x="4011570" y="1742214"/>
                  <a:pt x="4022227" y="1754258"/>
                </a:cubicBezTo>
                <a:cubicBezTo>
                  <a:pt x="4017088" y="1767842"/>
                  <a:pt x="4023675" y="1773031"/>
                  <a:pt x="4025215" y="1794468"/>
                </a:cubicBezTo>
                <a:cubicBezTo>
                  <a:pt x="4020602" y="1801685"/>
                  <a:pt x="4021846" y="1809129"/>
                  <a:pt x="4024929" y="1817026"/>
                </a:cubicBezTo>
                <a:cubicBezTo>
                  <a:pt x="4022135" y="1836468"/>
                  <a:pt x="4026097" y="1856359"/>
                  <a:pt x="4026330" y="1879330"/>
                </a:cubicBezTo>
                <a:lnTo>
                  <a:pt x="4036998" y="1941432"/>
                </a:lnTo>
                <a:lnTo>
                  <a:pt x="4036084" y="2000732"/>
                </a:lnTo>
                <a:cubicBezTo>
                  <a:pt x="4034263" y="2008113"/>
                  <a:pt x="4032229" y="2015157"/>
                  <a:pt x="4030076" y="2021755"/>
                </a:cubicBezTo>
                <a:cubicBezTo>
                  <a:pt x="4035967" y="2031320"/>
                  <a:pt x="4023973" y="2053600"/>
                  <a:pt x="4037221" y="2057342"/>
                </a:cubicBezTo>
                <a:cubicBezTo>
                  <a:pt x="4034697" y="2066435"/>
                  <a:pt x="4028501" y="2069516"/>
                  <a:pt x="4037394" y="2070619"/>
                </a:cubicBezTo>
                <a:cubicBezTo>
                  <a:pt x="4036804" y="2073734"/>
                  <a:pt x="4037226" y="2076065"/>
                  <a:pt x="4038135" y="2078045"/>
                </a:cubicBezTo>
                <a:lnTo>
                  <a:pt x="4038600" y="2078724"/>
                </a:lnTo>
                <a:lnTo>
                  <a:pt x="4032779" y="2098845"/>
                </a:lnTo>
                <a:lnTo>
                  <a:pt x="4032983" y="2102024"/>
                </a:lnTo>
                <a:lnTo>
                  <a:pt x="4027939" y="2114492"/>
                </a:lnTo>
                <a:lnTo>
                  <a:pt x="4018466" y="2141885"/>
                </a:lnTo>
                <a:cubicBezTo>
                  <a:pt x="4016935" y="2144144"/>
                  <a:pt x="4008999" y="2172239"/>
                  <a:pt x="4006867" y="2173326"/>
                </a:cubicBezTo>
                <a:cubicBezTo>
                  <a:pt x="4012131" y="2208338"/>
                  <a:pt x="3995887" y="2179358"/>
                  <a:pt x="3992697" y="2212754"/>
                </a:cubicBezTo>
                <a:cubicBezTo>
                  <a:pt x="4005768" y="2234675"/>
                  <a:pt x="3987982" y="2231911"/>
                  <a:pt x="3984358" y="2281700"/>
                </a:cubicBezTo>
                <a:cubicBezTo>
                  <a:pt x="3976909" y="2307292"/>
                  <a:pt x="3981397" y="2321058"/>
                  <a:pt x="3966554" y="2358247"/>
                </a:cubicBezTo>
                <a:cubicBezTo>
                  <a:pt x="3960999" y="2394590"/>
                  <a:pt x="3953833" y="2470676"/>
                  <a:pt x="3951025" y="2499761"/>
                </a:cubicBezTo>
                <a:cubicBezTo>
                  <a:pt x="3960739" y="2527319"/>
                  <a:pt x="3950548" y="2509832"/>
                  <a:pt x="3949702" y="2532758"/>
                </a:cubicBezTo>
                <a:cubicBezTo>
                  <a:pt x="3938760" y="2520705"/>
                  <a:pt x="3952389" y="2562520"/>
                  <a:pt x="3938861" y="2556795"/>
                </a:cubicBezTo>
                <a:cubicBezTo>
                  <a:pt x="3939134" y="2561148"/>
                  <a:pt x="3939827" y="2565547"/>
                  <a:pt x="3940623" y="2570003"/>
                </a:cubicBezTo>
                <a:cubicBezTo>
                  <a:pt x="3940759" y="2570781"/>
                  <a:pt x="3940897" y="2571558"/>
                  <a:pt x="3941033" y="2572336"/>
                </a:cubicBezTo>
                <a:lnTo>
                  <a:pt x="3940366" y="2580478"/>
                </a:lnTo>
                <a:lnTo>
                  <a:pt x="3943063" y="2584265"/>
                </a:lnTo>
                <a:lnTo>
                  <a:pt x="3944125" y="2597587"/>
                </a:lnTo>
                <a:cubicBezTo>
                  <a:pt x="3944077" y="2602348"/>
                  <a:pt x="3943504" y="2607198"/>
                  <a:pt x="3942089" y="2612155"/>
                </a:cubicBezTo>
                <a:cubicBezTo>
                  <a:pt x="3932438" y="2625816"/>
                  <a:pt x="3941792" y="2663179"/>
                  <a:pt x="3929196" y="2679622"/>
                </a:cubicBezTo>
                <a:cubicBezTo>
                  <a:pt x="3925571" y="2686502"/>
                  <a:pt x="3920517" y="2712894"/>
                  <a:pt x="3923315" y="2720986"/>
                </a:cubicBezTo>
                <a:cubicBezTo>
                  <a:pt x="3923036" y="2727128"/>
                  <a:pt x="3920401" y="2732389"/>
                  <a:pt x="3923961" y="2738269"/>
                </a:cubicBezTo>
                <a:cubicBezTo>
                  <a:pt x="3928018" y="2746479"/>
                  <a:pt x="3916599" y="2759296"/>
                  <a:pt x="3922927" y="2761348"/>
                </a:cubicBezTo>
                <a:cubicBezTo>
                  <a:pt x="3919813" y="2786694"/>
                  <a:pt x="3907933" y="2868089"/>
                  <a:pt x="3905273" y="2890343"/>
                </a:cubicBezTo>
                <a:cubicBezTo>
                  <a:pt x="3905945" y="2891698"/>
                  <a:pt x="3906516" y="2893225"/>
                  <a:pt x="3906968" y="2894872"/>
                </a:cubicBezTo>
                <a:cubicBezTo>
                  <a:pt x="3909594" y="2904456"/>
                  <a:pt x="3907729" y="2916058"/>
                  <a:pt x="3902804" y="2920783"/>
                </a:cubicBezTo>
                <a:cubicBezTo>
                  <a:pt x="3885416" y="2946524"/>
                  <a:pt x="3880691" y="2976695"/>
                  <a:pt x="3873409" y="3003309"/>
                </a:cubicBezTo>
                <a:cubicBezTo>
                  <a:pt x="3866483" y="3034202"/>
                  <a:pt x="3883685" y="3021162"/>
                  <a:pt x="3865677" y="3054172"/>
                </a:cubicBezTo>
                <a:cubicBezTo>
                  <a:pt x="3869656" y="3061216"/>
                  <a:pt x="3869021" y="3066386"/>
                  <a:pt x="3865322" y="3073552"/>
                </a:cubicBezTo>
                <a:cubicBezTo>
                  <a:pt x="3862309" y="3088769"/>
                  <a:pt x="3874353" y="3094511"/>
                  <a:pt x="3864576" y="3105939"/>
                </a:cubicBezTo>
                <a:cubicBezTo>
                  <a:pt x="3871414" y="3106866"/>
                  <a:pt x="3862070" y="3136685"/>
                  <a:pt x="3869897" y="3133416"/>
                </a:cubicBezTo>
                <a:cubicBezTo>
                  <a:pt x="3873987" y="3146871"/>
                  <a:pt x="3863598" y="3146263"/>
                  <a:pt x="3866944" y="3159200"/>
                </a:cubicBezTo>
                <a:cubicBezTo>
                  <a:pt x="3866209" y="3171160"/>
                  <a:pt x="3861238" y="3148758"/>
                  <a:pt x="3858655" y="3160960"/>
                </a:cubicBezTo>
                <a:cubicBezTo>
                  <a:pt x="3856672" y="3176428"/>
                  <a:pt x="3845007" y="3169580"/>
                  <a:pt x="3857964" y="3189916"/>
                </a:cubicBezTo>
                <a:cubicBezTo>
                  <a:pt x="3851730" y="3203678"/>
                  <a:pt x="3857918" y="3210651"/>
                  <a:pt x="3857749" y="3234304"/>
                </a:cubicBezTo>
                <a:lnTo>
                  <a:pt x="3855596" y="3240571"/>
                </a:lnTo>
                <a:lnTo>
                  <a:pt x="3861634" y="3248569"/>
                </a:lnTo>
                <a:cubicBezTo>
                  <a:pt x="3864052" y="3253014"/>
                  <a:pt x="3865516" y="3258342"/>
                  <a:pt x="3864663" y="3265444"/>
                </a:cubicBezTo>
                <a:cubicBezTo>
                  <a:pt x="3848300" y="3307894"/>
                  <a:pt x="3875588" y="3268090"/>
                  <a:pt x="3865146" y="3338829"/>
                </a:cubicBezTo>
                <a:cubicBezTo>
                  <a:pt x="3862730" y="3342195"/>
                  <a:pt x="3864130" y="3351680"/>
                  <a:pt x="3867052" y="3351725"/>
                </a:cubicBezTo>
                <a:cubicBezTo>
                  <a:pt x="3865794" y="3356006"/>
                  <a:pt x="3859439" y="3365106"/>
                  <a:pt x="3863912" y="3367707"/>
                </a:cubicBezTo>
                <a:cubicBezTo>
                  <a:pt x="3863241" y="3379301"/>
                  <a:pt x="3861774" y="3390600"/>
                  <a:pt x="3859561" y="3401335"/>
                </a:cubicBezTo>
                <a:lnTo>
                  <a:pt x="3853212" y="3423129"/>
                </a:lnTo>
                <a:lnTo>
                  <a:pt x="3856572" y="3428759"/>
                </a:lnTo>
                <a:lnTo>
                  <a:pt x="3856601" y="3428999"/>
                </a:lnTo>
                <a:lnTo>
                  <a:pt x="0" y="3428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atrik Schumacher">
            <a:extLst>
              <a:ext uri="{FF2B5EF4-FFF2-40B4-BE49-F238E27FC236}">
                <a16:creationId xmlns:a16="http://schemas.microsoft.com/office/drawing/2014/main" id="{E8108C76-6A47-69DA-506B-A4F120BA11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8" r="2" b="20860"/>
          <a:stretch/>
        </p:blipFill>
        <p:spPr bwMode="auto">
          <a:xfrm>
            <a:off x="9" y="-7"/>
            <a:ext cx="3832765" cy="3493830"/>
          </a:xfrm>
          <a:custGeom>
            <a:avLst/>
            <a:gdLst/>
            <a:ahLst/>
            <a:cxnLst/>
            <a:rect l="l" t="t" r="r" b="b"/>
            <a:pathLst>
              <a:path w="3832765" h="3429000">
                <a:moveTo>
                  <a:pt x="0" y="0"/>
                </a:moveTo>
                <a:lnTo>
                  <a:pt x="3647227" y="0"/>
                </a:lnTo>
                <a:lnTo>
                  <a:pt x="3639550" y="38855"/>
                </a:lnTo>
                <a:cubicBezTo>
                  <a:pt x="3636650" y="54773"/>
                  <a:pt x="3634345" y="68219"/>
                  <a:pt x="3632595" y="77266"/>
                </a:cubicBezTo>
                <a:cubicBezTo>
                  <a:pt x="3626536" y="79781"/>
                  <a:pt x="3626501" y="84794"/>
                  <a:pt x="3629067" y="94172"/>
                </a:cubicBezTo>
                <a:cubicBezTo>
                  <a:pt x="3627578" y="163765"/>
                  <a:pt x="3557526" y="242917"/>
                  <a:pt x="3584106" y="259179"/>
                </a:cubicBezTo>
                <a:cubicBezTo>
                  <a:pt x="3583700" y="275569"/>
                  <a:pt x="3606846" y="331307"/>
                  <a:pt x="3599938" y="369872"/>
                </a:cubicBezTo>
                <a:cubicBezTo>
                  <a:pt x="3585388" y="383902"/>
                  <a:pt x="3596928" y="466732"/>
                  <a:pt x="3595032" y="485807"/>
                </a:cubicBezTo>
                <a:cubicBezTo>
                  <a:pt x="3585943" y="488250"/>
                  <a:pt x="3592517" y="521115"/>
                  <a:pt x="3579338" y="516547"/>
                </a:cubicBezTo>
                <a:cubicBezTo>
                  <a:pt x="3573622" y="519766"/>
                  <a:pt x="3573367" y="529229"/>
                  <a:pt x="3578241" y="534293"/>
                </a:cubicBezTo>
                <a:cubicBezTo>
                  <a:pt x="3576722" y="545474"/>
                  <a:pt x="3569890" y="551581"/>
                  <a:pt x="3577790" y="563888"/>
                </a:cubicBezTo>
                <a:cubicBezTo>
                  <a:pt x="3576008" y="579306"/>
                  <a:pt x="3555937" y="592508"/>
                  <a:pt x="3568362" y="606614"/>
                </a:cubicBezTo>
                <a:cubicBezTo>
                  <a:pt x="3548060" y="617296"/>
                  <a:pt x="3566748" y="665721"/>
                  <a:pt x="3562360" y="696544"/>
                </a:cubicBezTo>
                <a:cubicBezTo>
                  <a:pt x="3540870" y="749643"/>
                  <a:pt x="3563552" y="814684"/>
                  <a:pt x="3525923" y="839698"/>
                </a:cubicBezTo>
                <a:cubicBezTo>
                  <a:pt x="3535181" y="895191"/>
                  <a:pt x="3521523" y="937628"/>
                  <a:pt x="3518879" y="980382"/>
                </a:cubicBezTo>
                <a:cubicBezTo>
                  <a:pt x="3513995" y="999599"/>
                  <a:pt x="3527321" y="1012505"/>
                  <a:pt x="3515302" y="1028426"/>
                </a:cubicBezTo>
                <a:cubicBezTo>
                  <a:pt x="3518279" y="1066840"/>
                  <a:pt x="3496325" y="1148092"/>
                  <a:pt x="3536738" y="1210870"/>
                </a:cubicBezTo>
                <a:lnTo>
                  <a:pt x="3591526" y="1380154"/>
                </a:lnTo>
                <a:cubicBezTo>
                  <a:pt x="3610626" y="1430030"/>
                  <a:pt x="3618402" y="1446676"/>
                  <a:pt x="3627364" y="1475232"/>
                </a:cubicBezTo>
                <a:cubicBezTo>
                  <a:pt x="3630584" y="1500131"/>
                  <a:pt x="3621205" y="1517302"/>
                  <a:pt x="3629315" y="1551492"/>
                </a:cubicBezTo>
                <a:cubicBezTo>
                  <a:pt x="3627771" y="1569255"/>
                  <a:pt x="3642142" y="1604305"/>
                  <a:pt x="3642065" y="1616703"/>
                </a:cubicBezTo>
                <a:cubicBezTo>
                  <a:pt x="3644190" y="1615867"/>
                  <a:pt x="3646228" y="1622618"/>
                  <a:pt x="3644837" y="1625880"/>
                </a:cubicBezTo>
                <a:cubicBezTo>
                  <a:pt x="3644873" y="1682450"/>
                  <a:pt x="3660396" y="1644242"/>
                  <a:pt x="3653089" y="1681195"/>
                </a:cubicBezTo>
                <a:cubicBezTo>
                  <a:pt x="3653672" y="1703685"/>
                  <a:pt x="3678100" y="1693642"/>
                  <a:pt x="3669268" y="1720463"/>
                </a:cubicBezTo>
                <a:cubicBezTo>
                  <a:pt x="3672709" y="1747068"/>
                  <a:pt x="3683894" y="1760489"/>
                  <a:pt x="3680555" y="1787683"/>
                </a:cubicBezTo>
                <a:cubicBezTo>
                  <a:pt x="3683815" y="1812577"/>
                  <a:pt x="3690283" y="1832624"/>
                  <a:pt x="3690144" y="1854892"/>
                </a:cubicBezTo>
                <a:cubicBezTo>
                  <a:pt x="3694176" y="1862246"/>
                  <a:pt x="3696364" y="1869845"/>
                  <a:pt x="3692847" y="1879545"/>
                </a:cubicBezTo>
                <a:lnTo>
                  <a:pt x="3705899" y="1950159"/>
                </a:lnTo>
                <a:cubicBezTo>
                  <a:pt x="3705811" y="1963349"/>
                  <a:pt x="3696947" y="1944883"/>
                  <a:pt x="3698529" y="1956744"/>
                </a:cubicBezTo>
                <a:cubicBezTo>
                  <a:pt x="3704089" y="1967128"/>
                  <a:pt x="3694319" y="1972691"/>
                  <a:pt x="3700670" y="1983128"/>
                </a:cubicBezTo>
                <a:cubicBezTo>
                  <a:pt x="3707325" y="1975376"/>
                  <a:pt x="3704290" y="2019261"/>
                  <a:pt x="3710819" y="2016104"/>
                </a:cubicBezTo>
                <a:cubicBezTo>
                  <a:pt x="3703899" y="2032806"/>
                  <a:pt x="3716180" y="2041037"/>
                  <a:pt x="3716263" y="2057358"/>
                </a:cubicBezTo>
                <a:cubicBezTo>
                  <a:pt x="3714181" y="2066395"/>
                  <a:pt x="3708419" y="2088153"/>
                  <a:pt x="3713451" y="2092532"/>
                </a:cubicBezTo>
                <a:cubicBezTo>
                  <a:pt x="3702969" y="2134723"/>
                  <a:pt x="3713408" y="2112089"/>
                  <a:pt x="3712825" y="2145702"/>
                </a:cubicBezTo>
                <a:cubicBezTo>
                  <a:pt x="3711099" y="2175441"/>
                  <a:pt x="3721651" y="2170882"/>
                  <a:pt x="3710370" y="2205762"/>
                </a:cubicBezTo>
                <a:cubicBezTo>
                  <a:pt x="3706686" y="2213193"/>
                  <a:pt x="3707151" y="2225380"/>
                  <a:pt x="3711407" y="2232983"/>
                </a:cubicBezTo>
                <a:cubicBezTo>
                  <a:pt x="3712139" y="2234292"/>
                  <a:pt x="3712959" y="2235411"/>
                  <a:pt x="3713840" y="2236309"/>
                </a:cubicBezTo>
                <a:cubicBezTo>
                  <a:pt x="3705311" y="2258197"/>
                  <a:pt x="3712810" y="2264929"/>
                  <a:pt x="3706371" y="2276362"/>
                </a:cubicBezTo>
                <a:cubicBezTo>
                  <a:pt x="3707813" y="2303313"/>
                  <a:pt x="3719116" y="2319717"/>
                  <a:pt x="3713548" y="2330164"/>
                </a:cubicBezTo>
                <a:cubicBezTo>
                  <a:pt x="3716700" y="2349548"/>
                  <a:pt x="3722681" y="2379563"/>
                  <a:pt x="3725281" y="2392669"/>
                </a:cubicBezTo>
                <a:cubicBezTo>
                  <a:pt x="3729704" y="2396182"/>
                  <a:pt x="3728251" y="2402767"/>
                  <a:pt x="3729156" y="2408800"/>
                </a:cubicBezTo>
                <a:cubicBezTo>
                  <a:pt x="3733288" y="2414878"/>
                  <a:pt x="3733591" y="2443086"/>
                  <a:pt x="3731527" y="2451803"/>
                </a:cubicBezTo>
                <a:lnTo>
                  <a:pt x="3736702" y="2478754"/>
                </a:lnTo>
                <a:cubicBezTo>
                  <a:pt x="3728550" y="2525478"/>
                  <a:pt x="3760386" y="2545889"/>
                  <a:pt x="3730701" y="2582746"/>
                </a:cubicBezTo>
                <a:cubicBezTo>
                  <a:pt x="3730821" y="2599785"/>
                  <a:pt x="3740171" y="2587220"/>
                  <a:pt x="3740291" y="2604259"/>
                </a:cubicBezTo>
                <a:cubicBezTo>
                  <a:pt x="3743848" y="2626667"/>
                  <a:pt x="3731064" y="2615985"/>
                  <a:pt x="3745312" y="2636571"/>
                </a:cubicBezTo>
                <a:cubicBezTo>
                  <a:pt x="3741774" y="2677126"/>
                  <a:pt x="3756230" y="2698390"/>
                  <a:pt x="3745913" y="2734956"/>
                </a:cubicBezTo>
                <a:cubicBezTo>
                  <a:pt x="3751211" y="2727858"/>
                  <a:pt x="3750682" y="2814031"/>
                  <a:pt x="3749695" y="2825841"/>
                </a:cubicBezTo>
                <a:cubicBezTo>
                  <a:pt x="3749942" y="2850991"/>
                  <a:pt x="3747920" y="2877551"/>
                  <a:pt x="3747393" y="2915771"/>
                </a:cubicBezTo>
                <a:cubicBezTo>
                  <a:pt x="3750755" y="2949567"/>
                  <a:pt x="3739923" y="2933903"/>
                  <a:pt x="3751447" y="2964244"/>
                </a:cubicBezTo>
                <a:cubicBezTo>
                  <a:pt x="3751616" y="2982921"/>
                  <a:pt x="3749341" y="3024704"/>
                  <a:pt x="3748411" y="3027834"/>
                </a:cubicBezTo>
                <a:lnTo>
                  <a:pt x="3748938" y="3029071"/>
                </a:lnTo>
                <a:cubicBezTo>
                  <a:pt x="3750070" y="3034527"/>
                  <a:pt x="3749794" y="3037871"/>
                  <a:pt x="3748894" y="3040270"/>
                </a:cubicBezTo>
                <a:lnTo>
                  <a:pt x="3747334" y="3042558"/>
                </a:lnTo>
                <a:cubicBezTo>
                  <a:pt x="3747162" y="3045102"/>
                  <a:pt x="3746989" y="3047646"/>
                  <a:pt x="3746817" y="3050190"/>
                </a:cubicBezTo>
                <a:lnTo>
                  <a:pt x="3744491" y="3065086"/>
                </a:lnTo>
                <a:lnTo>
                  <a:pt x="3745283" y="3068003"/>
                </a:lnTo>
                <a:lnTo>
                  <a:pt x="3743686" y="3090671"/>
                </a:lnTo>
                <a:lnTo>
                  <a:pt x="3744246" y="3091046"/>
                </a:lnTo>
                <a:cubicBezTo>
                  <a:pt x="3745467" y="3092400"/>
                  <a:pt x="3746300" y="3094375"/>
                  <a:pt x="3746343" y="3097703"/>
                </a:cubicBezTo>
                <a:cubicBezTo>
                  <a:pt x="3754816" y="3093496"/>
                  <a:pt x="3749641" y="3100105"/>
                  <a:pt x="3749018" y="3110287"/>
                </a:cubicBezTo>
                <a:cubicBezTo>
                  <a:pt x="3762039" y="3106026"/>
                  <a:pt x="3755113" y="3134407"/>
                  <a:pt x="3762400" y="3140063"/>
                </a:cubicBezTo>
                <a:cubicBezTo>
                  <a:pt x="3761648" y="3147641"/>
                  <a:pt x="3761093" y="3155576"/>
                  <a:pt x="3760798" y="3163705"/>
                </a:cubicBezTo>
                <a:cubicBezTo>
                  <a:pt x="3760796" y="3165306"/>
                  <a:pt x="3760795" y="3166906"/>
                  <a:pt x="3760793" y="3168507"/>
                </a:cubicBezTo>
                <a:lnTo>
                  <a:pt x="3760925" y="3168621"/>
                </a:lnTo>
                <a:cubicBezTo>
                  <a:pt x="3761203" y="3169703"/>
                  <a:pt x="3761307" y="3171298"/>
                  <a:pt x="3761180" y="3173722"/>
                </a:cubicBezTo>
                <a:lnTo>
                  <a:pt x="3760784" y="3177263"/>
                </a:lnTo>
                <a:lnTo>
                  <a:pt x="3760776" y="3186578"/>
                </a:lnTo>
                <a:lnTo>
                  <a:pt x="3761644" y="3189908"/>
                </a:lnTo>
                <a:cubicBezTo>
                  <a:pt x="3767239" y="3200999"/>
                  <a:pt x="3784386" y="3192521"/>
                  <a:pt x="3778090" y="3215620"/>
                </a:cubicBezTo>
                <a:cubicBezTo>
                  <a:pt x="3782929" y="3238942"/>
                  <a:pt x="3794645" y="3248487"/>
                  <a:pt x="3792860" y="3273934"/>
                </a:cubicBezTo>
                <a:cubicBezTo>
                  <a:pt x="3797428" y="3295746"/>
                  <a:pt x="3804878" y="3312408"/>
                  <a:pt x="3805965" y="3332638"/>
                </a:cubicBezTo>
                <a:cubicBezTo>
                  <a:pt x="3810325" y="3338359"/>
                  <a:pt x="3812891" y="3344736"/>
                  <a:pt x="3809972" y="3354360"/>
                </a:cubicBezTo>
                <a:cubicBezTo>
                  <a:pt x="3815463" y="3373933"/>
                  <a:pt x="3822569" y="3374995"/>
                  <a:pt x="3820366" y="3391014"/>
                </a:cubicBezTo>
                <a:cubicBezTo>
                  <a:pt x="3832550" y="3396219"/>
                  <a:pt x="3828906" y="3399305"/>
                  <a:pt x="3827143" y="3406519"/>
                </a:cubicBezTo>
                <a:cubicBezTo>
                  <a:pt x="3827126" y="3406819"/>
                  <a:pt x="3827110" y="3407118"/>
                  <a:pt x="3827093" y="3407418"/>
                </a:cubicBezTo>
                <a:lnTo>
                  <a:pt x="3828820" y="3408091"/>
                </a:lnTo>
                <a:lnTo>
                  <a:pt x="3830121" y="3410929"/>
                </a:lnTo>
                <a:lnTo>
                  <a:pt x="3831461" y="3420084"/>
                </a:lnTo>
                <a:cubicBezTo>
                  <a:pt x="3831507" y="3421309"/>
                  <a:pt x="3831554" y="3422534"/>
                  <a:pt x="3831600" y="3423759"/>
                </a:cubicBezTo>
                <a:cubicBezTo>
                  <a:pt x="3831831" y="3426205"/>
                  <a:pt x="3832160" y="3427719"/>
                  <a:pt x="3832580" y="3428642"/>
                </a:cubicBezTo>
                <a:cubicBezTo>
                  <a:pt x="3832626" y="3428658"/>
                  <a:pt x="3832672" y="3428675"/>
                  <a:pt x="3832719" y="3428690"/>
                </a:cubicBezTo>
                <a:lnTo>
                  <a:pt x="3832765" y="3429000"/>
                </a:lnTo>
                <a:lnTo>
                  <a:pt x="0" y="3429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29FD611-0B04-C3FF-97CC-2A9FEF376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887" y="2193779"/>
            <a:ext cx="6564573" cy="390890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cs-CZ" sz="2000" b="0" i="0" dirty="0">
                <a:effectLst/>
                <a:latin typeface="Bahnschrift" panose="020B0502040204020203" pitchFamily="34" charset="0"/>
              </a:rPr>
              <a:t>milníkem jejího studia bylo nastartování spolupráce s Patrikem Schumacherem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dirty="0">
                <a:latin typeface="Bahnschrift" panose="020B0502040204020203" pitchFamily="34" charset="0"/>
              </a:rPr>
              <a:t>Ten do </a:t>
            </a:r>
            <a:r>
              <a:rPr lang="cs-CZ" sz="2000" b="0" i="0" dirty="0">
                <a:effectLst/>
                <a:latin typeface="Bahnschrift" panose="020B0502040204020203" pitchFamily="34" charset="0"/>
              </a:rPr>
              <a:t>návrhů vnesl osobitý pohled na design pohybující se mezi architekturou, krajinou a geologií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cs-CZ" sz="2000" dirty="0">
                <a:latin typeface="Bahnschrift" panose="020B0502040204020203" pitchFamily="34" charset="0"/>
              </a:rPr>
              <a:t>Častější využití Inovativnějších technologií v praxi</a:t>
            </a:r>
            <a:endParaRPr lang="cs-CZ" sz="2000">
              <a:latin typeface="Bahnschrift" panose="020B0502040204020203" pitchFamily="34" charset="0"/>
            </a:endParaRPr>
          </a:p>
          <a:p>
            <a:pPr lvl="4">
              <a:buFont typeface="Courier New" panose="02070309020205020404" pitchFamily="49" charset="0"/>
              <a:buChar char="o"/>
            </a:pPr>
            <a:r>
              <a:rPr lang="cs-CZ" sz="2000" dirty="0">
                <a:latin typeface="Bahnschrift" panose="020B0502040204020203" pitchFamily="34" charset="0"/>
              </a:rPr>
              <a:t>Dynamičtější forma</a:t>
            </a:r>
            <a:endParaRPr lang="cs-CZ" sz="2000">
              <a:latin typeface="Bahnschrift" panose="020B0502040204020203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dirty="0">
                <a:latin typeface="Bahnschrift" panose="020B0502040204020203" pitchFamily="34" charset="0"/>
              </a:rPr>
              <a:t>Od </a:t>
            </a:r>
            <a:r>
              <a:rPr lang="cs-CZ" sz="2000" b="0" i="0" dirty="0">
                <a:effectLst/>
                <a:latin typeface="Bahnschrift" panose="020B0502040204020203" pitchFamily="34" charset="0"/>
              </a:rPr>
              <a:t>kdy </a:t>
            </a:r>
            <a:r>
              <a:rPr lang="cs-CZ" sz="2000" b="0" i="0">
                <a:effectLst/>
                <a:latin typeface="Bahnschrift" panose="020B0502040204020203" pitchFamily="34" charset="0"/>
              </a:rPr>
              <a:t>Zaha</a:t>
            </a:r>
            <a:r>
              <a:rPr lang="cs-CZ" sz="2000" b="0" i="0" dirty="0">
                <a:effectLst/>
                <a:latin typeface="Bahnschrift" panose="020B0502040204020203" pitchFamily="34" charset="0"/>
              </a:rPr>
              <a:t> navrhla požární stanici </a:t>
            </a:r>
            <a:r>
              <a:rPr lang="cs-CZ" sz="2000" b="0" i="0">
                <a:effectLst/>
                <a:latin typeface="Bahnschrift" panose="020B0502040204020203" pitchFamily="34" charset="0"/>
              </a:rPr>
              <a:t>Vitra</a:t>
            </a:r>
            <a:r>
              <a:rPr lang="cs-CZ" sz="2000" b="0" i="0" dirty="0">
                <a:effectLst/>
                <a:latin typeface="Bahnschrift" panose="020B0502040204020203" pitchFamily="34" charset="0"/>
              </a:rPr>
              <a:t> </a:t>
            </a:r>
            <a:r>
              <a:rPr lang="cs-CZ" sz="2000" b="0" i="0">
                <a:effectLst/>
                <a:latin typeface="Bahnschrift" panose="020B0502040204020203" pitchFamily="34" charset="0"/>
              </a:rPr>
              <a:t>Fire</a:t>
            </a:r>
            <a:r>
              <a:rPr lang="cs-CZ" sz="2000" b="0" i="0" dirty="0">
                <a:effectLst/>
                <a:latin typeface="Bahnschrift" panose="020B0502040204020203" pitchFamily="34" charset="0"/>
              </a:rPr>
              <a:t> Station se hlad po návrzích studia jen rozšiřoval</a:t>
            </a:r>
            <a:endParaRPr lang="cs-CZ" sz="2000" dirty="0">
              <a:latin typeface="Bahnschrift" panose="020B0502040204020203" pitchFamily="34" charset="0"/>
            </a:endParaRPr>
          </a:p>
          <a:p>
            <a:pPr lvl="4">
              <a:buFont typeface="Courier New" panose="02070309020205020404" pitchFamily="49" charset="0"/>
              <a:buChar char="o"/>
            </a:pPr>
            <a:endParaRPr lang="cs-CZ" sz="2000" dirty="0">
              <a:latin typeface="Bahnschrift" panose="020B0502040204020203" pitchFamily="34" charset="0"/>
            </a:endParaRPr>
          </a:p>
          <a:p>
            <a:pPr lvl="4">
              <a:buFont typeface="Courier New" panose="02070309020205020404" pitchFamily="49" charset="0"/>
              <a:buChar char="o"/>
            </a:pPr>
            <a:endParaRPr lang="cs-CZ" sz="2000" dirty="0">
              <a:latin typeface="Titillium Web" panose="00000500000000000000" pitchFamily="2" charset="-18"/>
            </a:endParaRPr>
          </a:p>
          <a:p>
            <a:pPr lvl="8"/>
            <a:endParaRPr lang="cs-CZ" sz="2000" dirty="0">
              <a:latin typeface="Titillium Web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3485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5122" name="Picture 2" descr="Sawaya &amp; Moroni mají nábytek od Hadid i Libeskinda – DesignMag.cz">
            <a:extLst>
              <a:ext uri="{FF2B5EF4-FFF2-40B4-BE49-F238E27FC236}">
                <a16:creationId xmlns:a16="http://schemas.microsoft.com/office/drawing/2014/main" id="{6CF1AEF1-1FFD-8141-E2F1-AF337CAC9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790" y="284191"/>
            <a:ext cx="5465220" cy="327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7AD0F4D2-80E7-4A78-82EE-BEAEE4945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146469-6C9D-D1D3-0281-5C2232350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520505"/>
            <a:ext cx="5175504" cy="5587687"/>
          </a:xfrm>
        </p:spPr>
        <p:txBody>
          <a:bodyPr anchor="t">
            <a:noAutofit/>
          </a:bodyPr>
          <a:lstStyle/>
          <a:p>
            <a:pPr indent="-252000"/>
            <a:r>
              <a:rPr lang="cs-CZ" sz="2000" b="1" i="0" dirty="0">
                <a:effectLst/>
                <a:latin typeface="Bahnschrift" panose="020B0502040204020203" pitchFamily="34" charset="0"/>
              </a:rPr>
              <a:t>Krom dřívější výtvarné tvorby se </a:t>
            </a:r>
            <a:r>
              <a:rPr lang="cs-CZ" sz="2000" b="1" i="0" dirty="0" err="1">
                <a:effectLst/>
                <a:latin typeface="Bahnschrift" panose="020B0502040204020203" pitchFamily="34" charset="0"/>
              </a:rPr>
              <a:t>Zaha</a:t>
            </a:r>
            <a:r>
              <a:rPr lang="cs-CZ" sz="2000" b="1" i="0" dirty="0">
                <a:effectLst/>
                <a:latin typeface="Bahnschrift" panose="020B0502040204020203" pitchFamily="34" charset="0"/>
              </a:rPr>
              <a:t> věnovala také designérské tvorbě</a:t>
            </a:r>
          </a:p>
          <a:p>
            <a:pPr indent="-252000"/>
            <a:r>
              <a:rPr lang="cs-CZ" sz="2000" b="1" i="0" dirty="0">
                <a:effectLst/>
                <a:latin typeface="Bahnschrift" panose="020B0502040204020203" pitchFamily="34" charset="0"/>
              </a:rPr>
              <a:t>Na svém kontě má spolupráci s mnoha předními světovými značkami</a:t>
            </a:r>
          </a:p>
          <a:p>
            <a:pPr lvl="3" indent="-252000"/>
            <a:r>
              <a:rPr lang="cs-CZ" sz="2000" b="1" i="0" dirty="0">
                <a:effectLst/>
                <a:latin typeface="Bahnschrift" panose="020B0502040204020203" pitchFamily="34" charset="0"/>
              </a:rPr>
              <a:t>Např. navrhovala sedací nábytek pro značku </a:t>
            </a:r>
            <a:r>
              <a:rPr lang="cs-CZ" sz="2000" b="1" i="0" dirty="0" err="1">
                <a:effectLst/>
                <a:latin typeface="Bahnschrift" panose="020B0502040204020203" pitchFamily="34" charset="0"/>
              </a:rPr>
              <a:t>Sawaya</a:t>
            </a:r>
            <a:r>
              <a:rPr lang="cs-CZ" sz="2000" b="1" i="0" dirty="0">
                <a:effectLst/>
                <a:latin typeface="Bahnschrift" panose="020B0502040204020203" pitchFamily="34" charset="0"/>
              </a:rPr>
              <a:t> &amp; Moroni</a:t>
            </a:r>
          </a:p>
          <a:p>
            <a:pPr lvl="4" indent="-252000"/>
            <a:r>
              <a:rPr lang="cs-CZ" sz="2000" b="1" i="0" dirty="0">
                <a:effectLst/>
                <a:latin typeface="Bahnschrift" panose="020B0502040204020203" pitchFamily="34" charset="0"/>
              </a:rPr>
              <a:t>Pro značku </a:t>
            </a:r>
            <a:r>
              <a:rPr lang="cs-CZ" sz="2000" b="1" i="0" dirty="0" err="1">
                <a:effectLst/>
                <a:latin typeface="Bahnschrift" panose="020B0502040204020203" pitchFamily="34" charset="0"/>
              </a:rPr>
              <a:t>Citco</a:t>
            </a:r>
            <a:r>
              <a:rPr lang="cs-CZ" sz="2000" b="1" i="0" dirty="0">
                <a:effectLst/>
                <a:latin typeface="Bahnschrift" panose="020B0502040204020203" pitchFamily="34" charset="0"/>
              </a:rPr>
              <a:t> mramorové obklady a mramorový nábytek</a:t>
            </a:r>
          </a:p>
          <a:p>
            <a:pPr lvl="4" indent="-252000"/>
            <a:r>
              <a:rPr lang="cs-CZ" sz="2000" b="1" i="0" dirty="0">
                <a:effectLst/>
                <a:latin typeface="Bahnschrift" panose="020B0502040204020203" pitchFamily="34" charset="0"/>
              </a:rPr>
              <a:t>pro značku Melissa kolekci bot </a:t>
            </a:r>
            <a:endParaRPr lang="cs-CZ" sz="2000" b="1" dirty="0">
              <a:latin typeface="Bahnschrift" panose="020B0502040204020203" pitchFamily="34" charset="0"/>
            </a:endParaRPr>
          </a:p>
          <a:p>
            <a:pPr lvl="4" indent="-252000"/>
            <a:r>
              <a:rPr lang="cs-CZ" sz="2000" b="1" i="0" dirty="0">
                <a:effectLst/>
                <a:latin typeface="Bahnschrift" panose="020B0502040204020203" pitchFamily="34" charset="0"/>
              </a:rPr>
              <a:t>pro značku </a:t>
            </a:r>
            <a:r>
              <a:rPr lang="cs-CZ" sz="2000" b="1" i="0" dirty="0" err="1">
                <a:effectLst/>
                <a:latin typeface="Bahnschrift" panose="020B0502040204020203" pitchFamily="34" charset="0"/>
              </a:rPr>
              <a:t>Alessi</a:t>
            </a:r>
            <a:r>
              <a:rPr lang="cs-CZ" sz="2000" b="1" i="0" dirty="0">
                <a:effectLst/>
                <a:latin typeface="Bahnschrift" panose="020B0502040204020203" pitchFamily="34" charset="0"/>
              </a:rPr>
              <a:t> dekorativní mísy a vázy</a:t>
            </a:r>
            <a:endParaRPr lang="cs-CZ" sz="2000" b="1" dirty="0">
              <a:latin typeface="Bahnschrift" panose="020B0502040204020203" pitchFamily="34" charset="0"/>
            </a:endParaRPr>
          </a:p>
        </p:txBody>
      </p:sp>
      <p:pic>
        <p:nvPicPr>
          <p:cNvPr id="5126" name="Picture 6" descr="Citco ukázalo galaktické obklady stěn od Zahy Hadid – DesignMag.cz">
            <a:extLst>
              <a:ext uri="{FF2B5EF4-FFF2-40B4-BE49-F238E27FC236}">
                <a16:creationId xmlns:a16="http://schemas.microsoft.com/office/drawing/2014/main" id="{E495FAC5-3DBC-78FC-2D6B-034A57191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87" y="462876"/>
            <a:ext cx="5641065" cy="338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Fluidní boty Melissa od Zahy Hadid jsou v prodeji – DesignMag.cz">
            <a:extLst>
              <a:ext uri="{FF2B5EF4-FFF2-40B4-BE49-F238E27FC236}">
                <a16:creationId xmlns:a16="http://schemas.microsoft.com/office/drawing/2014/main" id="{1A7B15F5-B000-BDBF-D552-A627CD636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2" y="716152"/>
            <a:ext cx="5582437" cy="33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dekoracni miska niche alessi 1">
            <a:extLst>
              <a:ext uri="{FF2B5EF4-FFF2-40B4-BE49-F238E27FC236}">
                <a16:creationId xmlns:a16="http://schemas.microsoft.com/office/drawing/2014/main" id="{E25666B3-051A-63AF-BE23-5E9EAAC46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1" y="745994"/>
            <a:ext cx="5641064" cy="423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Váza Crevasse Alessi 42 cm - Kulina.cz">
            <a:extLst>
              <a:ext uri="{FF2B5EF4-FFF2-40B4-BE49-F238E27FC236}">
                <a16:creationId xmlns:a16="http://schemas.microsoft.com/office/drawing/2014/main" id="{DCEB7000-D7D6-F671-922A-195FE3087C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5" t="-1958" r="20345" b="1958"/>
          <a:stretch/>
        </p:blipFill>
        <p:spPr bwMode="auto">
          <a:xfrm>
            <a:off x="1725419" y="689745"/>
            <a:ext cx="3961400" cy="524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073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92" name="Rectangle 6187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93" name="Rectangle 6189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50" name="Picture 6" descr="Pohár LUXUS L0219">
            <a:extLst>
              <a:ext uri="{FF2B5EF4-FFF2-40B4-BE49-F238E27FC236}">
                <a16:creationId xmlns:a16="http://schemas.microsoft.com/office/drawing/2014/main" id="{2BDB1F42-4CE5-0469-1608-9C2B454A28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58" b="24924"/>
          <a:stretch/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178B271-20CC-6D39-C440-EE60D92A1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351" y="681037"/>
            <a:ext cx="5251316" cy="1627636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bg1"/>
                </a:solidFill>
                <a:latin typeface="Century" panose="02040604050505020304" pitchFamily="18" charset="0"/>
              </a:rPr>
              <a:t>Významná ocenění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D88B1B-D126-E813-CE50-215B04FD4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5"/>
            <a:ext cx="4619621" cy="3957178"/>
          </a:xfrm>
        </p:spPr>
        <p:txBody>
          <a:bodyPr>
            <a:normAutofit/>
          </a:bodyPr>
          <a:lstStyle/>
          <a:p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Jako první žena získala v roce 2004 nejprestižnější architektonické ocenění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Pritzker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Price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</a:t>
            </a:r>
          </a:p>
          <a:p>
            <a:pPr lvl="1"/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nebo neméně významné RIBA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Stirling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Prize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. </a:t>
            </a:r>
          </a:p>
          <a:p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Získala i mnoho státních vyznamenání jako francouzské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Commandeur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de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l’Ordre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des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Arts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et des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Lettres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, </a:t>
            </a:r>
          </a:p>
          <a:p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japonské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Praemium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Imperiale </a:t>
            </a:r>
          </a:p>
          <a:p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v roce 2012 prestižní britské Dame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Commander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of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the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Order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of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the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cs-CZ" sz="1900" b="1" i="0" dirty="0" err="1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British</a:t>
            </a:r>
            <a:r>
              <a:rPr lang="cs-CZ" sz="1900" b="1" i="0" dirty="0">
                <a:solidFill>
                  <a:srgbClr val="FFFFFF"/>
                </a:solidFill>
                <a:effectLst/>
                <a:latin typeface="Bahnschrift" panose="020B0502040204020203" pitchFamily="34" charset="0"/>
              </a:rPr>
              <a:t> Empire</a:t>
            </a:r>
            <a:endParaRPr lang="cs-CZ" sz="1900" b="1" dirty="0">
              <a:solidFill>
                <a:srgbClr val="FFFFFF"/>
              </a:solidFill>
              <a:latin typeface="Bahnschrift" panose="020B0502040204020203" pitchFamily="34" charset="0"/>
            </a:endParaRPr>
          </a:p>
        </p:txBody>
      </p:sp>
      <p:pic>
        <p:nvPicPr>
          <p:cNvPr id="6148" name="Picture 4" descr="Zaha Hadid Receives the RIBA Royal Gold Medal at a Ceremony in London |  ArchDaily">
            <a:extLst>
              <a:ext uri="{FF2B5EF4-FFF2-40B4-BE49-F238E27FC236}">
                <a16:creationId xmlns:a16="http://schemas.microsoft.com/office/drawing/2014/main" id="{1341214F-03C9-CF14-4C63-F4D62450DF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3230"/>
          <a:stretch/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72067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Mathematics, the death of Zaha Hadid">
            <a:extLst>
              <a:ext uri="{FF2B5EF4-FFF2-40B4-BE49-F238E27FC236}">
                <a16:creationId xmlns:a16="http://schemas.microsoft.com/office/drawing/2014/main" id="{D6E4564E-F857-A00F-E79F-C31EE62F78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572B51C-D2CC-B633-EB90-ADDF8AAC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cs-CZ" sz="4000">
                <a:solidFill>
                  <a:srgbClr val="FFFFFF"/>
                </a:solidFill>
              </a:rPr>
              <a:t>Děkuji za pozornost :)</a:t>
            </a:r>
          </a:p>
        </p:txBody>
      </p:sp>
      <p:cxnSp>
        <p:nvCxnSpPr>
          <p:cNvPr id="7177" name="Straight Connector 7176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7F0E09-DFAF-3374-36A7-3321CFAA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2000">
                <a:solidFill>
                  <a:srgbClr val="FFFFFF"/>
                </a:solidFill>
              </a:rPr>
              <a:t>Zdroje:</a:t>
            </a:r>
          </a:p>
          <a:p>
            <a:pPr marL="0" indent="0">
              <a:buNone/>
            </a:pPr>
            <a:r>
              <a:rPr lang="cs-CZ" sz="2000">
                <a:solidFill>
                  <a:srgbClr val="FFFFFF"/>
                </a:solidFill>
                <a:hlinkClick r:id="rId3"/>
              </a:rPr>
              <a:t>https://www.designmag.cz/udalosti/61246-zemrela-nejslavnejsi-architektka-sveta-zaha-hadid.html</a:t>
            </a: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cs-CZ" sz="2000">
                <a:solidFill>
                  <a:srgbClr val="FFFFFF"/>
                </a:solidFill>
                <a:hlinkClick r:id="rId4"/>
              </a:rPr>
              <a:t>https://www.archiweb.cz/zaha-m-hadid</a:t>
            </a: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cs-CZ" sz="2000">
                <a:solidFill>
                  <a:srgbClr val="FFFFFF"/>
                </a:solidFill>
                <a:hlinkClick r:id="rId5"/>
              </a:rPr>
              <a:t>https://cs.wikipedia.org/wiki/Zaha_Hadid</a:t>
            </a: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cs-CZ" sz="2000">
                <a:solidFill>
                  <a:srgbClr val="FFFFFF"/>
                </a:solidFill>
                <a:hlinkClick r:id="rId6"/>
              </a:rPr>
              <a:t>https://www.skyscrapercenter.com/complex/4783</a:t>
            </a: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cs-CZ" sz="2000">
                <a:solidFill>
                  <a:srgbClr val="FFFFFF"/>
                </a:solidFill>
                <a:hlinkClick r:id="rId7"/>
              </a:rPr>
              <a:t>https://www.theguardian.com/artanddesign/2016/mar/31/zaha-hadid-10-best-buildings-in-pictures</a:t>
            </a: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cs-CZ" sz="2000">
                <a:solidFill>
                  <a:srgbClr val="FFFFFF"/>
                </a:solidFill>
                <a:hlinkClick r:id="rId8"/>
              </a:rPr>
              <a:t>https://architizer.com/projects/changsha-meixihu-international-culture-arts-centre/</a:t>
            </a: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cs-CZ" sz="2000">
                <a:solidFill>
                  <a:srgbClr val="FFFFFF"/>
                </a:solidFill>
                <a:hlinkClick r:id="rId9"/>
              </a:rPr>
              <a:t>https://www.zaha-hadid.com/architecture/heydar-aliyev-centre/</a:t>
            </a: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cs-CZ" sz="200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cs-CZ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437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</TotalTime>
  <Words>483</Words>
  <Application>Microsoft Office PowerPoint</Application>
  <PresentationFormat>Širokoúhlá obrazovka</PresentationFormat>
  <Paragraphs>66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24" baseType="lpstr">
      <vt:lpstr>Arial</vt:lpstr>
      <vt:lpstr>Bahnschrift</vt:lpstr>
      <vt:lpstr>Bahnschrift SemiLight SemiConde</vt:lpstr>
      <vt:lpstr>Calibri</vt:lpstr>
      <vt:lpstr>Calibri Light</vt:lpstr>
      <vt:lpstr>Century</vt:lpstr>
      <vt:lpstr>Courier New</vt:lpstr>
      <vt:lpstr>Times-Roman</vt:lpstr>
      <vt:lpstr>Titillium Web</vt:lpstr>
      <vt:lpstr>Tw Cen MT</vt:lpstr>
      <vt:lpstr>Office Theme</vt:lpstr>
      <vt:lpstr>Zaha Hadid</vt:lpstr>
      <vt:lpstr>Kdo to je?</vt:lpstr>
      <vt:lpstr>Životopis</vt:lpstr>
      <vt:lpstr>Kariéra</vt:lpstr>
      <vt:lpstr>Pár (podle mě) nejúžasnějších projektů Zahy:</vt:lpstr>
      <vt:lpstr>Heydar Aliyev Centre</vt:lpstr>
      <vt:lpstr> Shenzhen Bay Super Headquarters Base Tower C </vt:lpstr>
      <vt:lpstr>Changsha Meixihu International Culture &amp; Arts Centre  </vt:lpstr>
      <vt:lpstr>Opus Dubai, Spojené Arabské Emiráty</vt:lpstr>
      <vt:lpstr>Spolupráce</vt:lpstr>
      <vt:lpstr>Prezentace aplikace PowerPoint</vt:lpstr>
      <vt:lpstr>Významná ocenění</vt:lpstr>
      <vt:lpstr>Děkuji za pozornost :)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Zaha hadid</dc:title>
  <dc:creator>Marie Anh</dc:creator>
  <cp:lastModifiedBy>Denisa Neubauerová</cp:lastModifiedBy>
  <cp:revision>3</cp:revision>
  <dcterms:created xsi:type="dcterms:W3CDTF">2022-10-21T18:33:18Z</dcterms:created>
  <dcterms:modified xsi:type="dcterms:W3CDTF">2022-11-02T14:30:59Z</dcterms:modified>
</cp:coreProperties>
</file>