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11760" y="391320"/>
            <a:ext cx="8520120" cy="290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311760" y="391320"/>
            <a:ext cx="8520120" cy="290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311760" y="391320"/>
            <a:ext cx="8520120" cy="290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311760" y="391320"/>
            <a:ext cx="8520120" cy="2901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2"/>
          <p:cNvSpPr/>
          <p:nvPr/>
        </p:nvSpPr>
        <p:spPr>
          <a:xfrm>
            <a:off x="2748960" y="748800"/>
            <a:ext cx="3645720" cy="364572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2"/>
          <p:cNvSpPr/>
          <p:nvPr/>
        </p:nvSpPr>
        <p:spPr>
          <a:xfrm>
            <a:off x="2993040" y="992880"/>
            <a:ext cx="3157920" cy="3157920"/>
          </a:xfrm>
          <a:prstGeom prst="rect">
            <a:avLst/>
          </a:prstGeom>
          <a:noFill/>
          <a:ln w="28575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096360" y="1627200"/>
            <a:ext cx="2950920" cy="1584000"/>
          </a:xfrm>
          <a:prstGeom prst="rect">
            <a:avLst/>
          </a:prstGeom>
        </p:spPr>
        <p:txBody>
          <a:bodyPr tIns="91440" bIns="91440" anchor="ctr">
            <a:normAutofit fontScale="92000"/>
          </a:bodyPr>
          <a:p>
            <a:r>
              <a:rPr b="0" lang="cs-CZ" sz="32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/>
          </p:nvPr>
        </p:nvSpPr>
        <p:spPr>
          <a:xfrm>
            <a:off x="8490240" y="4681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890C5C32-9885-4511-BE9C-CEDB39B8F137}" type="slidenum">
              <a:rPr b="0" lang="cs" sz="1000" spc="-1" strike="noStrike">
                <a:solidFill>
                  <a:srgbClr val="5e696c"/>
                </a:solidFill>
                <a:latin typeface="Lato"/>
                <a:ea typeface="Lato"/>
              </a:rPr>
              <a:t>&lt;číslo&gt;</a:t>
            </a:fld>
            <a:endParaRPr b="0" lang="cs-CZ" sz="1000" spc="-1" strike="noStrike"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tIns="91440" bIns="91440">
            <a:normAutofit fontScale="94000"/>
          </a:bodyPr>
          <a:p>
            <a:r>
              <a:rPr b="0" lang="cs-CZ" sz="32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</p:spPr>
        <p:txBody>
          <a:bodyPr tIns="91440" bIns="9144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</p:spPr>
        <p:txBody>
          <a:bodyPr tIns="91440" bIns="9144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8490240" y="4681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915238F-D4B1-43C9-84B8-657FED9EF626}" type="slidenum">
              <a:rPr b="0" lang="cs" sz="1000" spc="-1" strike="noStrike">
                <a:solidFill>
                  <a:srgbClr val="5e696c"/>
                </a:solidFill>
                <a:latin typeface="Lato"/>
                <a:ea typeface="Lato"/>
              </a:rPr>
              <a:t>&lt;číslo&gt;</a:t>
            </a:fld>
            <a:endParaRPr b="0" lang="cs-CZ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319680" y="4230720"/>
            <a:ext cx="5998320" cy="598320"/>
          </a:xfrm>
          <a:prstGeom prst="rect">
            <a:avLst/>
          </a:prstGeom>
        </p:spPr>
        <p:txBody>
          <a:bodyPr tIns="91440" bIns="91440" anchor="ctr">
            <a:normAutofit fontScale="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ldNum"/>
          </p:nvPr>
        </p:nvSpPr>
        <p:spPr>
          <a:xfrm>
            <a:off x="8490240" y="4681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B232D4A9-E092-48DD-9CF8-83B69C714609}" type="slidenum">
              <a:rPr b="0" lang="cs" sz="1000" spc="-1" strike="noStrike">
                <a:solidFill>
                  <a:srgbClr val="5e696c"/>
                </a:solidFill>
                <a:latin typeface="Lato"/>
                <a:ea typeface="Lato"/>
              </a:rPr>
              <a:t>&lt;číslo&gt;</a:t>
            </a:fld>
            <a:endParaRPr b="0" lang="cs-CZ" sz="1000" spc="-1" strike="noStrike"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cs-CZ" sz="14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9;p4"/>
          <p:cNvSpPr/>
          <p:nvPr/>
        </p:nvSpPr>
        <p:spPr>
          <a:xfrm>
            <a:off x="0" y="5045760"/>
            <a:ext cx="9143640" cy="97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311760" y="391320"/>
            <a:ext cx="8520120" cy="625680"/>
          </a:xfrm>
          <a:prstGeom prst="rect">
            <a:avLst/>
          </a:prstGeom>
        </p:spPr>
        <p:txBody>
          <a:bodyPr tIns="91440" bIns="91440">
            <a:normAutofit fontScale="94000"/>
          </a:bodyPr>
          <a:p>
            <a:r>
              <a:rPr b="0" lang="cs-CZ" sz="32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tIns="91440" bIns="9144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sldNum"/>
          </p:nvPr>
        </p:nvSpPr>
        <p:spPr>
          <a:xfrm>
            <a:off x="8490240" y="468108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E91FC183-9BE0-4DE0-AC6B-61EB1B245976}" type="slidenum">
              <a:rPr b="0" lang="cs" sz="1000" spc="-1" strike="noStrike">
                <a:solidFill>
                  <a:srgbClr val="5e696c"/>
                </a:solidFill>
                <a:latin typeface="Lato"/>
                <a:ea typeface="Lato"/>
              </a:rPr>
              <a:t>&lt;číslo&gt;</a:t>
            </a:fld>
            <a:endParaRPr b="0" lang="cs-CZ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qV_ixmOxq_s" TargetMode="External"/><Relationship Id="rId2" Type="http://schemas.openxmlformats.org/officeDocument/2006/relationships/hyperlink" Target="https://www.youtube.com/watch?v=bGiznGIk8xE" TargetMode="External"/><Relationship Id="rId3" Type="http://schemas.openxmlformats.org/officeDocument/2006/relationships/slideLayout" Target="../slideLayouts/slideLayout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59;p13"/>
          <p:cNvSpPr txBox="1"/>
          <p:nvPr/>
        </p:nvSpPr>
        <p:spPr>
          <a:xfrm>
            <a:off x="3096360" y="1627200"/>
            <a:ext cx="2950920" cy="1584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73000"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cs" sz="3200" spc="-1" strike="noStrike">
                <a:solidFill>
                  <a:srgbClr val="ffffff"/>
                </a:solidFill>
                <a:latin typeface="Lato"/>
                <a:ea typeface="Lato"/>
              </a:rPr>
              <a:t>Projekt (Ne)svobodné umění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Google Shape;60;p13"/>
          <p:cNvSpPr txBox="1"/>
          <p:nvPr/>
        </p:nvSpPr>
        <p:spPr>
          <a:xfrm>
            <a:off x="3096360" y="3267000"/>
            <a:ext cx="2950920" cy="700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cs" sz="1800" spc="-1" strike="noStrike">
                <a:solidFill>
                  <a:srgbClr val="ffffff"/>
                </a:solidFill>
                <a:latin typeface="Playfair Display"/>
                <a:ea typeface="Playfair Display"/>
              </a:rPr>
              <a:t>24. a 25. října 2022</a:t>
            </a:r>
            <a:endParaRPr b="0" lang="cs-CZ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65;p14"/>
          <p:cNvSpPr txBox="1"/>
          <p:nvPr/>
        </p:nvSpPr>
        <p:spPr>
          <a:xfrm>
            <a:off x="311760" y="391320"/>
            <a:ext cx="8520120" cy="6256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 fontScale="66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cs" sz="3200" spc="-1" strike="noStrike">
                <a:solidFill>
                  <a:srgbClr val="f55e61"/>
                </a:solidFill>
                <a:latin typeface="Playfair Display"/>
                <a:ea typeface="Playfair Display"/>
              </a:rPr>
              <a:t>První den projektu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Google Shape;66;p14"/>
          <p:cNvSpPr txBox="1"/>
          <p:nvPr/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 fontScale="32000"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cs" sz="2350" spc="-1" strike="noStrike">
                <a:solidFill>
                  <a:srgbClr val="5e696c"/>
                </a:solidFill>
                <a:latin typeface="Lato"/>
                <a:ea typeface="Lato"/>
              </a:rPr>
              <a:t>Cílem projektu (Ne)svobodné umění bylo okusit svobodu a nesvobodu veřejného uměleckého projevu. První den jsme se sešli v centru města a po krátkém úvodu jsme se rozděleni do menších skupin pustili do rozmanitých předem promyšlených uměleckých produkcí. Jedinou podmínkou bylo, aby vše probíhalo v mezích platných zákonů.   </a:t>
            </a:r>
            <a:endParaRPr b="0" lang="cs-CZ" sz="235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cs-CZ" sz="2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Google Shape;67;p14"/>
          <p:cNvSpPr txBox="1"/>
          <p:nvPr/>
        </p:nvSpPr>
        <p:spPr>
          <a:xfrm>
            <a:off x="4756320" y="1152360"/>
            <a:ext cx="392328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/>
          </a:bodyPr>
          <a:p>
            <a:pPr algn="just">
              <a:lnSpc>
                <a:spcPct val="105000"/>
              </a:lnSpc>
              <a:spcAft>
                <a:spcPts val="1199"/>
              </a:spcAft>
              <a:tabLst>
                <a:tab algn="l" pos="0"/>
              </a:tabLst>
            </a:pPr>
            <a:r>
              <a:rPr b="0" lang="cs" sz="1800" spc="-1" strike="noStrike">
                <a:solidFill>
                  <a:srgbClr val="5e696c"/>
                </a:solidFill>
                <a:latin typeface="Lato"/>
                <a:ea typeface="Lato"/>
              </a:rPr>
              <a:t>Nezřídka šlo o významné vykročení z komfortní zóny. Někteří kreslili křídami na chodník, jiní hráli scénky, další nabízeli kolemjdoucím štětec, barvy a plátno. Peníze se vybírat nesměly, úkolem bylo jen sledovat a dokumentovat reakce lidí. Výstupem byla krátká videa, která vznikla z natočeného materiálu.  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72;p15"/>
          <p:cNvSpPr/>
          <p:nvPr/>
        </p:nvSpPr>
        <p:spPr>
          <a:xfrm>
            <a:off x="152280" y="152280"/>
            <a:ext cx="2999520" cy="299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6" name="Google Shape;73;p15" descr=""/>
          <p:cNvPicPr/>
          <p:nvPr/>
        </p:nvPicPr>
        <p:blipFill>
          <a:blip r:embed="rId1"/>
          <a:stretch/>
        </p:blipFill>
        <p:spPr>
          <a:xfrm>
            <a:off x="1537560" y="295920"/>
            <a:ext cx="6068880" cy="4551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78;p16"/>
          <p:cNvSpPr txBox="1"/>
          <p:nvPr/>
        </p:nvSpPr>
        <p:spPr>
          <a:xfrm>
            <a:off x="311760" y="391320"/>
            <a:ext cx="8520120" cy="6256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 fontScale="66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cs" sz="3200" spc="-1" strike="noStrike">
                <a:solidFill>
                  <a:srgbClr val="f55e61"/>
                </a:solidFill>
                <a:latin typeface="Playfair Display"/>
                <a:ea typeface="Playfair Display"/>
              </a:rPr>
              <a:t>Druhý den projektu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Google Shape;79;p16"/>
          <p:cNvSpPr txBox="1"/>
          <p:nvPr/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 algn="just">
              <a:lnSpc>
                <a:spcPct val="105000"/>
              </a:lnSpc>
              <a:tabLst>
                <a:tab algn="l" pos="0"/>
              </a:tabLst>
            </a:pPr>
            <a:r>
              <a:rPr b="0" lang="cs" sz="1600" spc="-1" strike="noStrike">
                <a:solidFill>
                  <a:srgbClr val="5e696c"/>
                </a:solidFill>
                <a:latin typeface="Lato"/>
                <a:ea typeface="Lato"/>
              </a:rPr>
              <a:t>Druhý den našeho projektu jsme nejprve navštívili Knihovnu Václava Havla, kde jsme se zúčastnili workshopu o umělecké tvorbě v období normalizace. Dozvěděli jsme se mnoho nových informací o tehdejší kultuře, zhlédli vzdělávací video, skládali básně o svobodě a nakonec jsme uspořádali malý undergroundový koncert. Poté jsme se přesunuli do školy, kde jsme si promítali krátké filmy jednotlivých skupin a společně nad nimi diskutovali.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9" name="Google Shape;80;p16" descr=""/>
          <p:cNvPicPr/>
          <p:nvPr/>
        </p:nvPicPr>
        <p:blipFill>
          <a:blip r:embed="rId1"/>
          <a:stretch/>
        </p:blipFill>
        <p:spPr>
          <a:xfrm>
            <a:off x="5288400" y="695160"/>
            <a:ext cx="2865600" cy="3821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85;p17"/>
          <p:cNvSpPr txBox="1"/>
          <p:nvPr/>
        </p:nvSpPr>
        <p:spPr>
          <a:xfrm>
            <a:off x="311760" y="391320"/>
            <a:ext cx="8520120" cy="68400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 fontScale="42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cs" sz="2420" spc="-1" strike="noStrike">
                <a:solidFill>
                  <a:srgbClr val="f55e61"/>
                </a:solidFill>
                <a:latin typeface="Playfair Display"/>
                <a:ea typeface="Playfair Display"/>
              </a:rPr>
              <a:t>Vybraná videa našich studentů si můžete prohlédnout zde:</a:t>
            </a:r>
            <a:endParaRPr b="0" lang="cs-CZ" sz="24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Google Shape;86;p17"/>
          <p:cNvSpPr txBox="1"/>
          <p:nvPr/>
        </p:nvSpPr>
        <p:spPr>
          <a:xfrm>
            <a:off x="311760" y="1186920"/>
            <a:ext cx="8520120" cy="32824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rm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cs" sz="1800" spc="-1" strike="noStrike">
                <a:solidFill>
                  <a:srgbClr val="5e696c"/>
                </a:solidFill>
                <a:latin typeface="Lato"/>
                <a:ea typeface="Lato"/>
              </a:rPr>
              <a:t>Video: Veřejná výtvarná dílna 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i="1" lang="cs" sz="1800" spc="-1" strike="noStrike">
                <a:solidFill>
                  <a:srgbClr val="5e696c"/>
                </a:solidFill>
                <a:latin typeface="Lato"/>
                <a:ea typeface="Lato"/>
                <a:hlinkClick r:id="rId1"/>
              </a:rPr>
              <a:t>https://www.youtube.com/watch?v=qV_ixmOxq_s</a:t>
            </a:r>
            <a:r>
              <a:rPr b="0" i="1" lang="cs" sz="1800" spc="-1" strike="noStrike">
                <a:solidFill>
                  <a:srgbClr val="5e696c"/>
                </a:solidFill>
                <a:latin typeface="Lato"/>
                <a:ea typeface="Lato"/>
              </a:rPr>
              <a:t> 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cs" sz="1800" spc="-1" strike="noStrike">
                <a:solidFill>
                  <a:srgbClr val="5e696c"/>
                </a:solidFill>
                <a:latin typeface="Lato"/>
                <a:ea typeface="Lato"/>
              </a:rPr>
              <a:t>Video: Amélie z Můstku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i="1" lang="cs" sz="1800" spc="-1" strike="noStrike">
                <a:solidFill>
                  <a:srgbClr val="5e696c"/>
                </a:solidFill>
                <a:latin typeface="Lato"/>
                <a:ea typeface="Lato"/>
                <a:hlinkClick r:id="rId2"/>
              </a:rPr>
              <a:t>https://www.youtube.com/watch?v=bGiznGIk8xE</a:t>
            </a:r>
            <a:r>
              <a:rPr b="0" i="1" lang="cs" sz="1800" spc="-1" strike="noStrike">
                <a:solidFill>
                  <a:srgbClr val="5e696c"/>
                </a:solidFill>
                <a:latin typeface="Lato"/>
                <a:ea typeface="Lato"/>
              </a:rPr>
              <a:t> 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LibreOffice/7.1.1.2$Windows_X86_64 LibreOffice_project/fe0b08f4af1bacafe4c7ecc87ce55bb426164676</Application>
  <AppVersion>15.0000</AppVersion>
  <Words>244</Words>
  <Paragraphs>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cs-CZ</dc:language>
  <cp:lastModifiedBy/>
  <dcterms:modified xsi:type="dcterms:W3CDTF">2022-11-17T12:35:38Z</dcterms:modified>
  <cp:revision>4</cp:revision>
  <dc:subject/>
  <dc:title>Projekt (Ne)svobodné umění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(16:9)</vt:lpwstr>
  </property>
  <property fmtid="{D5CDD505-2E9C-101B-9397-08002B2CF9AE}" pid="4" name="Slides">
    <vt:i4>5</vt:i4>
  </property>
</Properties>
</file>