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59" r:id="rId7"/>
    <p:sldId id="261" r:id="rId8"/>
    <p:sldId id="262" r:id="rId9"/>
    <p:sldId id="263" r:id="rId10"/>
    <p:sldId id="264" r:id="rId11"/>
    <p:sldId id="267" r:id="rId12"/>
    <p:sldId id="265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FBA7EB-1D9D-4399-9F42-068994B9B8B0}" v="445" dt="2023-05-29T13:55:27.642"/>
    <p1510:client id="{CAB88C30-3559-42D5-880C-BF0641938565}" v="1022" dt="2023-05-12T09:20:41.837"/>
    <p1510:client id="{FDB14AE0-9C1F-43DB-8027-818A31999E18}" v="35" dt="2023-05-12T07:37:47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2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8E0F7A-F3B3-EA27-625C-FB345D85C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380754"/>
            <a:ext cx="5561938" cy="2513516"/>
          </a:xfrm>
        </p:spPr>
        <p:txBody>
          <a:bodyPr>
            <a:normAutofit/>
          </a:bodyPr>
          <a:lstStyle/>
          <a:p>
            <a:r>
              <a:rPr lang="cs-CZ" sz="5600">
                <a:cs typeface="Calibri Light"/>
              </a:rPr>
              <a:t>Projekt </a:t>
            </a:r>
            <a:br>
              <a:rPr lang="cs-CZ" sz="5600">
                <a:cs typeface="Calibri Light"/>
              </a:rPr>
            </a:br>
            <a:r>
              <a:rPr lang="cs-CZ" sz="5600">
                <a:cs typeface="Calibri Light"/>
              </a:rPr>
              <a:t>Finanční gramotnost</a:t>
            </a:r>
            <a:endParaRPr lang="cs-CZ" sz="560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34100BF-5DEA-1615-9900-EE5B51A56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5031" y="4076802"/>
            <a:ext cx="5561938" cy="153458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>
                <a:cs typeface="Calibri"/>
              </a:rPr>
              <a:t>Projektové dny květen 2023 NG Gymnázium Nad Štolou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29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A0A2B0-AF76-9360-3C3B-A767616E1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Calibri Light"/>
              </a:rPr>
              <a:t>Cíle pro projektové dny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C610C33-6F7C-C7B8-B1E4-C1169917B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cs-CZ" dirty="0">
              <a:cs typeface="Calibri"/>
            </a:endParaRPr>
          </a:p>
          <a:p>
            <a:endParaRPr lang="cs-CZ" dirty="0">
              <a:cs typeface="Calibri"/>
            </a:endParaRPr>
          </a:p>
        </p:txBody>
      </p:sp>
      <p:pic>
        <p:nvPicPr>
          <p:cNvPr id="4" name="Obrázek 4" descr="Obsah obrázku text, podlaha, interiér&#10;&#10;Popis se vygeneroval automaticky.">
            <a:extLst>
              <a:ext uri="{FF2B5EF4-FFF2-40B4-BE49-F238E27FC236}">
                <a16:creationId xmlns:a16="http://schemas.microsoft.com/office/drawing/2014/main" id="{8C712C58-A702-D279-1887-F2D3A5196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457" y="1592556"/>
            <a:ext cx="5308242" cy="399486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31CDC232-C86C-EA2E-FC39-5D5A35332941}"/>
              </a:ext>
            </a:extLst>
          </p:cNvPr>
          <p:cNvSpPr txBox="1"/>
          <p:nvPr/>
        </p:nvSpPr>
        <p:spPr>
          <a:xfrm>
            <a:off x="762000" y="1642056"/>
            <a:ext cx="5602309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400" dirty="0">
                <a:cs typeface="Calibri"/>
              </a:rPr>
              <a:t>Při přípravě projektu jsme si kladli tyto cíle:</a:t>
            </a:r>
          </a:p>
          <a:p>
            <a:pPr marL="285750" indent="-285750">
              <a:buFont typeface="Arial"/>
              <a:buChar char="•"/>
            </a:pPr>
            <a:r>
              <a:rPr lang="cs-CZ" sz="2400" dirty="0">
                <a:cs typeface="Calibri"/>
              </a:rPr>
              <a:t>Žáci se blíže seznámí s tématem finanční gramotnosti.</a:t>
            </a:r>
          </a:p>
          <a:p>
            <a:pPr marL="285750" indent="-285750">
              <a:buFont typeface="Arial"/>
              <a:buChar char="•"/>
            </a:pPr>
            <a:r>
              <a:rPr lang="cs-CZ" sz="2400" dirty="0">
                <a:cs typeface="Calibri"/>
              </a:rPr>
              <a:t>Žáci navštíví významnou instituci na finančním poli.</a:t>
            </a:r>
          </a:p>
          <a:p>
            <a:pPr marL="285750" indent="-285750">
              <a:buFont typeface="Arial"/>
              <a:buChar char="•"/>
            </a:pPr>
            <a:r>
              <a:rPr lang="cs-CZ" sz="2400" dirty="0">
                <a:cs typeface="Calibri"/>
              </a:rPr>
              <a:t>Žáci si ověří své znalosti v oblasti FG pomocí zábavných/interaktivních prostředků (her).</a:t>
            </a:r>
          </a:p>
          <a:p>
            <a:pPr marL="285750" indent="-285750">
              <a:buFont typeface="Arial"/>
              <a:buChar char="•"/>
            </a:pPr>
            <a:r>
              <a:rPr lang="cs-CZ" sz="2400" dirty="0">
                <a:cs typeface="Calibri"/>
              </a:rPr>
              <a:t>Žáci ve skupině zpracují projekt na jimi zvolené téma, pomocí něhož si téma hlouběji nastudují a dojde k procvičení prezentačních dovedností.  </a:t>
            </a:r>
          </a:p>
        </p:txBody>
      </p:sp>
    </p:spTree>
    <p:extLst>
      <p:ext uri="{BB962C8B-B14F-4D97-AF65-F5344CB8AC3E}">
        <p14:creationId xmlns:p14="http://schemas.microsoft.com/office/powerpoint/2010/main" val="671982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BB24434-ACC0-18F2-7175-F7D92A3E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4200" dirty="0">
                <a:cs typeface="Calibri Light"/>
              </a:rPr>
              <a:t>Středa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A7791B-06BA-E96E-DDFD-316BD52B5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56555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Žáci se seznámili se základními tématy z oblasti finanční gramotnosti –peníze, hospodaření domácnosti, finanční produkty, kryptoměny, pojištění, inflace, investice...</a:t>
            </a:r>
            <a:endParaRPr lang="en-US" sz="2200" dirty="0"/>
          </a:p>
        </p:txBody>
      </p:sp>
      <p:pic>
        <p:nvPicPr>
          <p:cNvPr id="4" name="Obrázek 4" descr="Obsah obrázku podlaha, interiér, zeď, zelené&#10;&#10;Popis se vygeneroval automaticky.">
            <a:extLst>
              <a:ext uri="{FF2B5EF4-FFF2-40B4-BE49-F238E27FC236}">
                <a16:creationId xmlns:a16="http://schemas.microsoft.com/office/drawing/2014/main" id="{57EBF52C-9CB5-5E41-BD11-C1B8C0CDDE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0554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BB24434-ACC0-18F2-7175-F7D92A3E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4200" dirty="0">
                <a:cs typeface="Calibri Light"/>
              </a:rPr>
              <a:t>Čtvrtek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A7791B-06BA-E96E-DDFD-316BD52B5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56555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dirty="0">
                <a:cs typeface="Calibri"/>
              </a:rPr>
              <a:t>Žáci se zúčastnili venkovní únikové hry a exkurze v ČNB s názvem "Lidé a peníze".</a:t>
            </a:r>
            <a:endParaRPr lang="en-US" dirty="0">
              <a:cs typeface="Calibri"/>
            </a:endParaRPr>
          </a:p>
          <a:p>
            <a:endParaRPr lang="cs-CZ" dirty="0">
              <a:cs typeface="Calibri"/>
            </a:endParaRPr>
          </a:p>
        </p:txBody>
      </p:sp>
      <p:pic>
        <p:nvPicPr>
          <p:cNvPr id="4" name="Obrázek 4" descr="Obsah obrázku budova, lidé, venku, skupina&#10;&#10;Popis se vygeneroval automaticky.">
            <a:extLst>
              <a:ext uri="{FF2B5EF4-FFF2-40B4-BE49-F238E27FC236}">
                <a16:creationId xmlns:a16="http://schemas.microsoft.com/office/drawing/2014/main" id="{57EBF52C-9CB5-5E41-BD11-C1B8C0CDDE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22094" y="-10382"/>
            <a:ext cx="6857990" cy="687877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91782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Obsah obrázku osoba, ve tmě&#10;&#10;Popis se vygeneroval automaticky.">
            <a:extLst>
              <a:ext uri="{FF2B5EF4-FFF2-40B4-BE49-F238E27FC236}">
                <a16:creationId xmlns:a16="http://schemas.microsoft.com/office/drawing/2014/main" id="{312611F3-C399-74C8-435B-519884A567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6" name="Obrázek 6" descr="Obsah obrázku interiér, strop, osoba, lidé&#10;&#10;Popis se vygeneroval automaticky.">
            <a:extLst>
              <a:ext uri="{FF2B5EF4-FFF2-40B4-BE49-F238E27FC236}">
                <a16:creationId xmlns:a16="http://schemas.microsoft.com/office/drawing/2014/main" id="{C70A08B6-433C-A461-1737-796EB75F02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5" name="Obrázek 5" descr="Obsah obrázku text, osoba, interiér, lidé&#10;&#10;Popis se vygeneroval automaticky.">
            <a:extLst>
              <a:ext uri="{FF2B5EF4-FFF2-40B4-BE49-F238E27FC236}">
                <a16:creationId xmlns:a16="http://schemas.microsoft.com/office/drawing/2014/main" id="{175E9DDB-A245-B586-1FA2-908AF38582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8" name="Obrázek 8" descr="Obsah obrázku text, podlaha, interiér, letiště&#10;&#10;Popis se vygeneroval automaticky.">
            <a:extLst>
              <a:ext uri="{FF2B5EF4-FFF2-40B4-BE49-F238E27FC236}">
                <a16:creationId xmlns:a16="http://schemas.microsoft.com/office/drawing/2014/main" id="{CBAB4E62-12CA-D602-E896-91A5FC9398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17" name="Rectangle 12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14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10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12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A9068E4-CFBC-558A-D29A-C25D27E54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220" y="5435669"/>
            <a:ext cx="8804444" cy="10040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V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rámci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únikové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hry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jsme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 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chytali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bankovní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zloděje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v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srdci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 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Prahy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  </a:t>
            </a:r>
            <a:r>
              <a:rPr lang="cs-CZ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–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cs-CZ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na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Starém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 </a:t>
            </a:r>
            <a:r>
              <a:rPr lang="cs-CZ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M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ěstě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.</a:t>
            </a:r>
            <a:endParaRPr lang="en-US" sz="3600" kern="1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Calibri Light"/>
            </a:endParaRPr>
          </a:p>
        </p:txBody>
      </p:sp>
      <p:pic>
        <p:nvPicPr>
          <p:cNvPr id="6" name="Obrázek 6" descr="Obsah obrázku obloha, venku, silnice, dav&#10;&#10;Popis se vygeneroval automaticky.">
            <a:extLst>
              <a:ext uri="{FF2B5EF4-FFF2-40B4-BE49-F238E27FC236}">
                <a16:creationId xmlns:a16="http://schemas.microsoft.com/office/drawing/2014/main" id="{86EBF41F-82BC-D369-C6CF-ACAF7D77B4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</p:spPr>
      </p:pic>
      <p:pic>
        <p:nvPicPr>
          <p:cNvPr id="4" name="Obrázek 4" descr="Obsah obrázku budova, venku, silnice, ulice&#10;&#10;Popis se vygeneroval automaticky.">
            <a:extLst>
              <a:ext uri="{FF2B5EF4-FFF2-40B4-BE49-F238E27FC236}">
                <a16:creationId xmlns:a16="http://schemas.microsoft.com/office/drawing/2014/main" id="{1F1F1E37-39DF-0939-8AC5-2C07A3D32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sp>
        <p:nvSpPr>
          <p:cNvPr id="53" name="Freeform: Shape 14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16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Obrázek 5" descr="Obsah obrázku obloha, venku, budova, silnice&#10;&#10;Popis se vygeneroval automaticky.">
            <a:extLst>
              <a:ext uri="{FF2B5EF4-FFF2-40B4-BE49-F238E27FC236}">
                <a16:creationId xmlns:a16="http://schemas.microsoft.com/office/drawing/2014/main" id="{8150534B-5F2E-0AB0-C5C1-B8A552F75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38144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BB24434-ACC0-18F2-7175-F7D92A3E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4200" dirty="0">
                <a:cs typeface="Calibri Light"/>
              </a:rPr>
              <a:t>Pátek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A7791B-06BA-E96E-DDFD-316BD52B5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56555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dirty="0">
                <a:cs typeface="Calibri"/>
              </a:rPr>
              <a:t>Žáci si ujasnili a utřídili finanční pojmy v rámci připravené a realizované prezentace na zvolené téma z oblasti finanční gramotnosti.</a:t>
            </a:r>
          </a:p>
        </p:txBody>
      </p:sp>
      <p:pic>
        <p:nvPicPr>
          <p:cNvPr id="4" name="Obrázek 4" descr="Obsah obrázku interiér, osoba, strop, podlaha&#10;&#10;Popis se vygeneroval automaticky.">
            <a:extLst>
              <a:ext uri="{FF2B5EF4-FFF2-40B4-BE49-F238E27FC236}">
                <a16:creationId xmlns:a16="http://schemas.microsoft.com/office/drawing/2014/main" id="{57EBF52C-9CB5-5E41-BD11-C1B8C0CDDE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4550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5" descr="Obsah obrázku text, pracovní stůl, stůl&#10;&#10;Popis se vygeneroval automaticky.">
            <a:extLst>
              <a:ext uri="{FF2B5EF4-FFF2-40B4-BE49-F238E27FC236}">
                <a16:creationId xmlns:a16="http://schemas.microsoft.com/office/drawing/2014/main" id="{76202406-170E-0944-FE14-3F5B85F379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385D84C-C964-71B6-3531-FE444AC59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18" y="5234320"/>
            <a:ext cx="693131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Někteří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stihli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 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i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rychlý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trénink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...</a:t>
            </a:r>
            <a:endParaRPr lang="en-US" sz="3600" kern="1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Calibri Light"/>
            </a:endParaRPr>
          </a:p>
        </p:txBody>
      </p:sp>
      <p:pic>
        <p:nvPicPr>
          <p:cNvPr id="8" name="Obrázek 8" descr="Obsah obrázku sedící, okno, osoba, stůl&#10;&#10;Popis se vygeneroval automaticky.">
            <a:extLst>
              <a:ext uri="{FF2B5EF4-FFF2-40B4-BE49-F238E27FC236}">
                <a16:creationId xmlns:a16="http://schemas.microsoft.com/office/drawing/2014/main" id="{0B1C4B64-9EBA-2566-71A8-ABF5A7FB2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8633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ozadí s pracovním prostorem">
            <a:extLst>
              <a:ext uri="{FF2B5EF4-FFF2-40B4-BE49-F238E27FC236}">
                <a16:creationId xmlns:a16="http://schemas.microsoft.com/office/drawing/2014/main" id="{3F0F4639-E376-6931-7867-91D4801C86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01C8C3C-CD70-2CA5-7A46-CE48666F7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Žákovské práce</a:t>
            </a:r>
          </a:p>
        </p:txBody>
      </p:sp>
    </p:spTree>
    <p:extLst>
      <p:ext uri="{BB962C8B-B14F-4D97-AF65-F5344CB8AC3E}">
        <p14:creationId xmlns:p14="http://schemas.microsoft.com/office/powerpoint/2010/main" val="4228611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8B385952-E22B-7F8F-87A7-F66F1D9C46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6" name="Obrázek 6" descr="Obsah obrázku text&#10;&#10;Popis se vygeneroval automaticky.">
            <a:extLst>
              <a:ext uri="{FF2B5EF4-FFF2-40B4-BE49-F238E27FC236}">
                <a16:creationId xmlns:a16="http://schemas.microsoft.com/office/drawing/2014/main" id="{F745C2E7-FDF3-BECE-81A2-3C7877BAF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" b="4876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7" name="Obrázek 7" descr="Obsah obrázku text&#10;&#10;Popis se vygeneroval automaticky.">
            <a:extLst>
              <a:ext uri="{FF2B5EF4-FFF2-40B4-BE49-F238E27FC236}">
                <a16:creationId xmlns:a16="http://schemas.microsoft.com/office/drawing/2014/main" id="{EF5E8424-25CE-1A5E-1727-7BD68E834A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5" name="Obrázek 5" descr="Obsah obrázku text&#10;&#10;Popis se vygeneroval automaticky.">
            <a:extLst>
              <a:ext uri="{FF2B5EF4-FFF2-40B4-BE49-F238E27FC236}">
                <a16:creationId xmlns:a16="http://schemas.microsoft.com/office/drawing/2014/main" id="{C98D87BA-7BAC-3CC8-6041-F43E2BE843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31130A6-EC69-2862-C942-859623A82913}"/>
              </a:ext>
            </a:extLst>
          </p:cNvPr>
          <p:cNvSpPr/>
          <p:nvPr/>
        </p:nvSpPr>
        <p:spPr>
          <a:xfrm>
            <a:off x="5162282" y="3219718"/>
            <a:ext cx="2146477" cy="5473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400" dirty="0">
                <a:cs typeface="Calibri"/>
              </a:rPr>
              <a:t>Krádeže</a:t>
            </a:r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3697664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8">
            <a:extLst>
              <a:ext uri="{FF2B5EF4-FFF2-40B4-BE49-F238E27FC236}">
                <a16:creationId xmlns:a16="http://schemas.microsoft.com/office/drawing/2014/main" id="{3FB8C572-456A-09CC-0AEB-E38ED691D3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7" name="Obrázek 7">
            <a:extLst>
              <a:ext uri="{FF2B5EF4-FFF2-40B4-BE49-F238E27FC236}">
                <a16:creationId xmlns:a16="http://schemas.microsoft.com/office/drawing/2014/main" id="{8B31A3FF-9CB4-1431-E7DE-867CBAD364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" b="4876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21" name="Obrázek 24" descr="Obsah obrázku text&#10;&#10;Popis se vygeneroval automaticky.">
            <a:extLst>
              <a:ext uri="{FF2B5EF4-FFF2-40B4-BE49-F238E27FC236}">
                <a16:creationId xmlns:a16="http://schemas.microsoft.com/office/drawing/2014/main" id="{99894812-6E42-0444-CBE0-EB279A49B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5" name="Obrázek 5">
            <a:extLst>
              <a:ext uri="{FF2B5EF4-FFF2-40B4-BE49-F238E27FC236}">
                <a16:creationId xmlns:a16="http://schemas.microsoft.com/office/drawing/2014/main" id="{D36392ED-ACCA-55BC-B2F5-0FB0AE1F6B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77" name="Rectangle 54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78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23" descr="Obsah obrázku text&#10;&#10;Popis se vygeneroval automaticky.">
            <a:extLst>
              <a:ext uri="{FF2B5EF4-FFF2-40B4-BE49-F238E27FC236}">
                <a16:creationId xmlns:a16="http://schemas.microsoft.com/office/drawing/2014/main" id="{416A4CD8-3C64-CBCA-2772-D00BECC452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12" name="Obrázek 14" descr="Obsah obrázku text, strop, interiér, osoba&#10;&#10;Popis se vygeneroval automaticky.">
            <a:extLst>
              <a:ext uri="{FF2B5EF4-FFF2-40B4-BE49-F238E27FC236}">
                <a16:creationId xmlns:a16="http://schemas.microsoft.com/office/drawing/2014/main" id="{9F470F08-3E48-E3D7-8FC6-8E237672FA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9" name="Obrázek 9" descr="Obsah obrázku tabulka&#10;&#10;Popis se vygeneroval automaticky.">
            <a:extLst>
              <a:ext uri="{FF2B5EF4-FFF2-40B4-BE49-F238E27FC236}">
                <a16:creationId xmlns:a16="http://schemas.microsoft.com/office/drawing/2014/main" id="{35151360-2E16-41B0-7A3E-989FBE6546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8" name="Obrázek 8" descr="Obsah obrázku text&#10;&#10;Popis se vygeneroval automaticky.">
            <a:extLst>
              <a:ext uri="{FF2B5EF4-FFF2-40B4-BE49-F238E27FC236}">
                <a16:creationId xmlns:a16="http://schemas.microsoft.com/office/drawing/2014/main" id="{17B197D1-7380-A20C-FE6D-1156E50FF1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34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5" descr="Obsah obrázku text&#10;&#10;Popis se vygeneroval automaticky.">
            <a:extLst>
              <a:ext uri="{FF2B5EF4-FFF2-40B4-BE49-F238E27FC236}">
                <a16:creationId xmlns:a16="http://schemas.microsoft.com/office/drawing/2014/main" id="{803FA37B-C19C-57B5-C663-8034A55119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8" name="Obrázek 8" descr="Obsah obrázku interiér, okno, osoba, konferenční místnost&#10;&#10;Popis se vygeneroval automaticky.">
            <a:extLst>
              <a:ext uri="{FF2B5EF4-FFF2-40B4-BE49-F238E27FC236}">
                <a16:creationId xmlns:a16="http://schemas.microsoft.com/office/drawing/2014/main" id="{1AB5A37A-2C15-5185-2821-0079385719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6" name="Obrázek 6" descr="Obsah obrázku tabulka, výsečový graf&#10;&#10;Popis se vygeneroval automaticky.">
            <a:extLst>
              <a:ext uri="{FF2B5EF4-FFF2-40B4-BE49-F238E27FC236}">
                <a16:creationId xmlns:a16="http://schemas.microsoft.com/office/drawing/2014/main" id="{97598908-1ACC-C424-740D-74F16814BF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CDAB6E8B-20C2-AAE8-02ED-3C6B2D1540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C60A89E-45DC-C4E8-2515-8706B9D600DD}"/>
              </a:ext>
            </a:extLst>
          </p:cNvPr>
          <p:cNvSpPr txBox="1"/>
          <p:nvPr/>
        </p:nvSpPr>
        <p:spPr>
          <a:xfrm>
            <a:off x="5001295" y="3112394"/>
            <a:ext cx="2253802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 sz="4400" dirty="0">
                <a:cs typeface="Calibri"/>
              </a:rPr>
              <a:t>Pojištění</a:t>
            </a:r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2669285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2356CEBA-3045-338E-8A11-F1A628350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5" name="Obrázek 5" descr="Obsah obrázku text&#10;&#10;Popis se vygeneroval automaticky.">
            <a:extLst>
              <a:ext uri="{FF2B5EF4-FFF2-40B4-BE49-F238E27FC236}">
                <a16:creationId xmlns:a16="http://schemas.microsoft.com/office/drawing/2014/main" id="{3E672F33-24A0-624F-6410-E2D2F805E9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74" r="1" b="1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7" name="Obrázek 7" descr="Obsah obrázku Webové stránky&#10;&#10;Popis se vygeneroval automaticky.">
            <a:extLst>
              <a:ext uri="{FF2B5EF4-FFF2-40B4-BE49-F238E27FC236}">
                <a16:creationId xmlns:a16="http://schemas.microsoft.com/office/drawing/2014/main" id="{4995B87E-D950-C40D-A566-8A0831BA27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6" name="Obrázek 6" descr="Obsah obrázku text&#10;&#10;Popis se vygeneroval automaticky.">
            <a:extLst>
              <a:ext uri="{FF2B5EF4-FFF2-40B4-BE49-F238E27FC236}">
                <a16:creationId xmlns:a16="http://schemas.microsoft.com/office/drawing/2014/main" id="{BCDC9950-C219-157B-C29B-48E8C404D6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23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5" descr="Obsah obrázku text&#10;&#10;Popis se vygeneroval automaticky.">
            <a:extLst>
              <a:ext uri="{FF2B5EF4-FFF2-40B4-BE49-F238E27FC236}">
                <a16:creationId xmlns:a16="http://schemas.microsoft.com/office/drawing/2014/main" id="{1F281BE5-C92D-BFC5-5B84-FD80A815CA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4" name="Obrázek 4" descr="Obsah obrázku tabulka&#10;&#10;Popis se vygeneroval automaticky.">
            <a:extLst>
              <a:ext uri="{FF2B5EF4-FFF2-40B4-BE49-F238E27FC236}">
                <a16:creationId xmlns:a16="http://schemas.microsoft.com/office/drawing/2014/main" id="{AF6CB75D-97E4-389A-98F7-CB398346E7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74" r="1" b="1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7" name="Obrázek 7" descr="Obsah obrázku text&#10;&#10;Popis se vygeneroval automaticky.">
            <a:extLst>
              <a:ext uri="{FF2B5EF4-FFF2-40B4-BE49-F238E27FC236}">
                <a16:creationId xmlns:a16="http://schemas.microsoft.com/office/drawing/2014/main" id="{FF27723C-2DCB-E138-EA30-94F89B0EB1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 b="-3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6" name="Obrázek 6" descr="Obsah obrázku Webové stránky&#10;&#10;Popis se vygeneroval automaticky.">
            <a:extLst>
              <a:ext uri="{FF2B5EF4-FFF2-40B4-BE49-F238E27FC236}">
                <a16:creationId xmlns:a16="http://schemas.microsoft.com/office/drawing/2014/main" id="{71EA28F7-10B9-B3D3-3CF8-E3269DC791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14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83AD7E2ED71449853DDE6BEA209AC9" ma:contentTypeVersion="5" ma:contentTypeDescription="Vytvoří nový dokument" ma:contentTypeScope="" ma:versionID="8ec33065754666b687dc3d172e6409e3">
  <xsd:schema xmlns:xsd="http://www.w3.org/2001/XMLSchema" xmlns:xs="http://www.w3.org/2001/XMLSchema" xmlns:p="http://schemas.microsoft.com/office/2006/metadata/properties" xmlns:ns2="7ee279ac-4b7b-4a48-8fcd-76f904e73932" xmlns:ns3="d3578cab-d4a3-445a-994c-e1cd66d1b8e9" targetNamespace="http://schemas.microsoft.com/office/2006/metadata/properties" ma:root="true" ma:fieldsID="807ac3b644e6a5ce6e903bd6091ce9f8" ns2:_="" ns3:_="">
    <xsd:import namespace="7ee279ac-4b7b-4a48-8fcd-76f904e73932"/>
    <xsd:import namespace="d3578cab-d4a3-445a-994c-e1cd66d1b8e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e279ac-4b7b-4a48-8fcd-76f904e739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78cab-d4a3-445a-994c-e1cd66d1b8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D489A5-25FB-400B-B0A3-8F719C8204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e279ac-4b7b-4a48-8fcd-76f904e73932"/>
    <ds:schemaRef ds:uri="d3578cab-d4a3-445a-994c-e1cd66d1b8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B6C3F5-EE63-44E8-81AB-B6BFBC2B4C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E69CF7-59E3-4C3E-B4A5-9D5B7148675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181</Words>
  <Application>Microsoft Macintosh PowerPoint</Application>
  <PresentationFormat>Širokoúhlá obrazovka</PresentationFormat>
  <Paragraphs>20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Times-Roman</vt:lpstr>
      <vt:lpstr>office theme</vt:lpstr>
      <vt:lpstr>Projekt  Finanční gramotnost</vt:lpstr>
      <vt:lpstr>Cíle pro projektové dny</vt:lpstr>
      <vt:lpstr>Středa</vt:lpstr>
      <vt:lpstr>Čtvrtek</vt:lpstr>
      <vt:lpstr>Prezentace aplikace PowerPoint</vt:lpstr>
      <vt:lpstr>V rámci únikové hry jsme chytali bankovní zloděje v srdci Prahy  – na Starém Městě.</vt:lpstr>
      <vt:lpstr>Pátek</vt:lpstr>
      <vt:lpstr>Někteří stihli i rychlý trénink...</vt:lpstr>
      <vt:lpstr>Žákovské práce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Denisa Neubauerová</dc:creator>
  <cp:lastModifiedBy>Martin Sourada</cp:lastModifiedBy>
  <cp:revision>410</cp:revision>
  <dcterms:created xsi:type="dcterms:W3CDTF">2013-07-15T20:26:40Z</dcterms:created>
  <dcterms:modified xsi:type="dcterms:W3CDTF">2023-06-29T10:03:08Z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0x0101003A83AD7E2ED71449853DDE6BEA209AC9</vt:lpwstr>
  </property>
</Properties>
</file>