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5E5E5E"/>
        </a:fontRef>
        <a:srgbClr val="5E5E5E"/>
      </a:tcTxStyle>
      <a:tcStyle>
        <a:tcBdr>
          <a:left>
            <a:ln w="12700" cap="flat">
              <a:solidFill>
                <a:srgbClr val="003462"/>
              </a:solidFill>
              <a:prstDash val="solid"/>
              <a:round/>
            </a:ln>
          </a:left>
          <a:right>
            <a:ln w="12700" cap="flat">
              <a:solidFill>
                <a:srgbClr val="003462"/>
              </a:solidFill>
              <a:prstDash val="solid"/>
              <a:round/>
            </a:ln>
          </a:right>
          <a:top>
            <a:ln w="12700" cap="flat">
              <a:solidFill>
                <a:srgbClr val="003462"/>
              </a:solidFill>
              <a:prstDash val="solid"/>
              <a:round/>
            </a:ln>
          </a:top>
          <a:bottom>
            <a:ln w="12700" cap="flat">
              <a:solidFill>
                <a:srgbClr val="003462"/>
              </a:solidFill>
              <a:prstDash val="solid"/>
              <a:round/>
            </a:ln>
          </a:bottom>
          <a:insideH>
            <a:ln w="12700" cap="flat">
              <a:solidFill>
                <a:srgbClr val="003462"/>
              </a:solidFill>
              <a:prstDash val="solid"/>
              <a:round/>
            </a:ln>
          </a:insideH>
          <a:insideV>
            <a:ln w="12700" cap="flat">
              <a:solidFill>
                <a:srgbClr val="003462"/>
              </a:solidFill>
              <a:prstDash val="solid"/>
              <a:round/>
            </a:ln>
          </a:insideV>
        </a:tcBdr>
        <a:fill>
          <a:solidFill>
            <a:srgbClr val="CADFFF"/>
          </a:solidFill>
        </a:fill>
      </a:tcStyle>
    </a:wholeTbl>
    <a:band2H>
      <a:tcTxStyle/>
      <a:tcStyle>
        <a:tcBdr/>
        <a:fill>
          <a:solidFill>
            <a:srgbClr val="E6F0FF"/>
          </a:solidFill>
        </a:fill>
      </a:tcStyle>
    </a:band2H>
    <a:firstCol>
      <a:tcTxStyle b="on" i="off">
        <a:fontRef idx="minor">
          <a:srgbClr val="003462"/>
        </a:fontRef>
        <a:srgbClr val="003462"/>
      </a:tcTxStyle>
      <a:tcStyle>
        <a:tcBdr>
          <a:left>
            <a:ln w="12700" cap="flat">
              <a:solidFill>
                <a:srgbClr val="003462"/>
              </a:solidFill>
              <a:prstDash val="solid"/>
              <a:round/>
            </a:ln>
          </a:left>
          <a:right>
            <a:ln w="12700" cap="flat">
              <a:solidFill>
                <a:srgbClr val="003462"/>
              </a:solidFill>
              <a:prstDash val="solid"/>
              <a:round/>
            </a:ln>
          </a:right>
          <a:top>
            <a:ln w="12700" cap="flat">
              <a:solidFill>
                <a:srgbClr val="003462"/>
              </a:solidFill>
              <a:prstDash val="solid"/>
              <a:round/>
            </a:ln>
          </a:top>
          <a:bottom>
            <a:ln w="12700" cap="flat">
              <a:solidFill>
                <a:srgbClr val="003462"/>
              </a:solidFill>
              <a:prstDash val="solid"/>
              <a:round/>
            </a:ln>
          </a:bottom>
          <a:insideH>
            <a:ln w="12700" cap="flat">
              <a:solidFill>
                <a:srgbClr val="003462"/>
              </a:solidFill>
              <a:prstDash val="solid"/>
              <a:round/>
            </a:ln>
          </a:insideH>
          <a:insideV>
            <a:ln w="12700" cap="flat">
              <a:solidFill>
                <a:srgbClr val="003462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3462"/>
        </a:fontRef>
        <a:srgbClr val="003462"/>
      </a:tcTxStyle>
      <a:tcStyle>
        <a:tcBdr>
          <a:left>
            <a:ln w="12700" cap="flat">
              <a:solidFill>
                <a:srgbClr val="003462"/>
              </a:solidFill>
              <a:prstDash val="solid"/>
              <a:round/>
            </a:ln>
          </a:left>
          <a:right>
            <a:ln w="12700" cap="flat">
              <a:solidFill>
                <a:srgbClr val="003462"/>
              </a:solidFill>
              <a:prstDash val="solid"/>
              <a:round/>
            </a:ln>
          </a:right>
          <a:top>
            <a:ln w="38100" cap="flat">
              <a:solidFill>
                <a:srgbClr val="003462"/>
              </a:solidFill>
              <a:prstDash val="solid"/>
              <a:round/>
            </a:ln>
          </a:top>
          <a:bottom>
            <a:ln w="12700" cap="flat">
              <a:solidFill>
                <a:srgbClr val="003462"/>
              </a:solidFill>
              <a:prstDash val="solid"/>
              <a:round/>
            </a:ln>
          </a:bottom>
          <a:insideH>
            <a:ln w="12700" cap="flat">
              <a:solidFill>
                <a:srgbClr val="003462"/>
              </a:solidFill>
              <a:prstDash val="solid"/>
              <a:round/>
            </a:ln>
          </a:insideH>
          <a:insideV>
            <a:ln w="12700" cap="flat">
              <a:solidFill>
                <a:srgbClr val="003462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003462"/>
        </a:fontRef>
        <a:srgbClr val="003462"/>
      </a:tcTxStyle>
      <a:tcStyle>
        <a:tcBdr>
          <a:left>
            <a:ln w="12700" cap="flat">
              <a:solidFill>
                <a:srgbClr val="003462"/>
              </a:solidFill>
              <a:prstDash val="solid"/>
              <a:round/>
            </a:ln>
          </a:left>
          <a:right>
            <a:ln w="12700" cap="flat">
              <a:solidFill>
                <a:srgbClr val="003462"/>
              </a:solidFill>
              <a:prstDash val="solid"/>
              <a:round/>
            </a:ln>
          </a:right>
          <a:top>
            <a:ln w="12700" cap="flat">
              <a:solidFill>
                <a:srgbClr val="003462"/>
              </a:solidFill>
              <a:prstDash val="solid"/>
              <a:round/>
            </a:ln>
          </a:top>
          <a:bottom>
            <a:ln w="38100" cap="flat">
              <a:solidFill>
                <a:srgbClr val="003462"/>
              </a:solidFill>
              <a:prstDash val="solid"/>
              <a:round/>
            </a:ln>
          </a:bottom>
          <a:insideH>
            <a:ln w="12700" cap="flat">
              <a:solidFill>
                <a:srgbClr val="003462"/>
              </a:solidFill>
              <a:prstDash val="solid"/>
              <a:round/>
            </a:ln>
          </a:insideH>
          <a:insideV>
            <a:ln w="12700" cap="flat">
              <a:solidFill>
                <a:srgbClr val="003462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5E5E5E"/>
        </a:fontRef>
        <a:srgbClr val="5E5E5E"/>
      </a:tcTxStyle>
      <a:tcStyle>
        <a:tcBdr>
          <a:left>
            <a:ln w="12700" cap="flat">
              <a:solidFill>
                <a:srgbClr val="003462"/>
              </a:solidFill>
              <a:prstDash val="solid"/>
              <a:round/>
            </a:ln>
          </a:left>
          <a:right>
            <a:ln w="12700" cap="flat">
              <a:solidFill>
                <a:srgbClr val="003462"/>
              </a:solidFill>
              <a:prstDash val="solid"/>
              <a:round/>
            </a:ln>
          </a:right>
          <a:top>
            <a:ln w="12700" cap="flat">
              <a:solidFill>
                <a:srgbClr val="003462"/>
              </a:solidFill>
              <a:prstDash val="solid"/>
              <a:round/>
            </a:ln>
          </a:top>
          <a:bottom>
            <a:ln w="12700" cap="flat">
              <a:solidFill>
                <a:srgbClr val="003462"/>
              </a:solidFill>
              <a:prstDash val="solid"/>
              <a:round/>
            </a:ln>
          </a:bottom>
          <a:insideH>
            <a:ln w="12700" cap="flat">
              <a:solidFill>
                <a:srgbClr val="003462"/>
              </a:solidFill>
              <a:prstDash val="solid"/>
              <a:round/>
            </a:ln>
          </a:insideH>
          <a:insideV>
            <a:ln w="12700" cap="flat">
              <a:solidFill>
                <a:srgbClr val="003462"/>
              </a:solidFill>
              <a:prstDash val="solid"/>
              <a:round/>
            </a:ln>
          </a:insideV>
        </a:tcBdr>
        <a:fill>
          <a:solidFill>
            <a:srgbClr val="D1F0CC"/>
          </a:solidFill>
        </a:fill>
      </a:tcStyle>
    </a:wholeTbl>
    <a:band2H>
      <a:tcTxStyle/>
      <a:tcStyle>
        <a:tcBdr/>
        <a:fill>
          <a:solidFill>
            <a:srgbClr val="EAF8E7"/>
          </a:solidFill>
        </a:fill>
      </a:tcStyle>
    </a:band2H>
    <a:firstCol>
      <a:tcTxStyle b="on" i="off">
        <a:fontRef idx="minor">
          <a:srgbClr val="003462"/>
        </a:fontRef>
        <a:srgbClr val="003462"/>
      </a:tcTxStyle>
      <a:tcStyle>
        <a:tcBdr>
          <a:left>
            <a:ln w="12700" cap="flat">
              <a:solidFill>
                <a:srgbClr val="003462"/>
              </a:solidFill>
              <a:prstDash val="solid"/>
              <a:round/>
            </a:ln>
          </a:left>
          <a:right>
            <a:ln w="12700" cap="flat">
              <a:solidFill>
                <a:srgbClr val="003462"/>
              </a:solidFill>
              <a:prstDash val="solid"/>
              <a:round/>
            </a:ln>
          </a:right>
          <a:top>
            <a:ln w="12700" cap="flat">
              <a:solidFill>
                <a:srgbClr val="003462"/>
              </a:solidFill>
              <a:prstDash val="solid"/>
              <a:round/>
            </a:ln>
          </a:top>
          <a:bottom>
            <a:ln w="12700" cap="flat">
              <a:solidFill>
                <a:srgbClr val="003462"/>
              </a:solidFill>
              <a:prstDash val="solid"/>
              <a:round/>
            </a:ln>
          </a:bottom>
          <a:insideH>
            <a:ln w="12700" cap="flat">
              <a:solidFill>
                <a:srgbClr val="003462"/>
              </a:solidFill>
              <a:prstDash val="solid"/>
              <a:round/>
            </a:ln>
          </a:insideH>
          <a:insideV>
            <a:ln w="12700" cap="flat">
              <a:solidFill>
                <a:srgbClr val="003462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003462"/>
        </a:fontRef>
        <a:srgbClr val="003462"/>
      </a:tcTxStyle>
      <a:tcStyle>
        <a:tcBdr>
          <a:left>
            <a:ln w="12700" cap="flat">
              <a:solidFill>
                <a:srgbClr val="003462"/>
              </a:solidFill>
              <a:prstDash val="solid"/>
              <a:round/>
            </a:ln>
          </a:left>
          <a:right>
            <a:ln w="12700" cap="flat">
              <a:solidFill>
                <a:srgbClr val="003462"/>
              </a:solidFill>
              <a:prstDash val="solid"/>
              <a:round/>
            </a:ln>
          </a:right>
          <a:top>
            <a:ln w="38100" cap="flat">
              <a:solidFill>
                <a:srgbClr val="003462"/>
              </a:solidFill>
              <a:prstDash val="solid"/>
              <a:round/>
            </a:ln>
          </a:top>
          <a:bottom>
            <a:ln w="12700" cap="flat">
              <a:solidFill>
                <a:srgbClr val="003462"/>
              </a:solidFill>
              <a:prstDash val="solid"/>
              <a:round/>
            </a:ln>
          </a:bottom>
          <a:insideH>
            <a:ln w="12700" cap="flat">
              <a:solidFill>
                <a:srgbClr val="003462"/>
              </a:solidFill>
              <a:prstDash val="solid"/>
              <a:round/>
            </a:ln>
          </a:insideH>
          <a:insideV>
            <a:ln w="12700" cap="flat">
              <a:solidFill>
                <a:srgbClr val="003462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003462"/>
        </a:fontRef>
        <a:srgbClr val="003462"/>
      </a:tcTxStyle>
      <a:tcStyle>
        <a:tcBdr>
          <a:left>
            <a:ln w="12700" cap="flat">
              <a:solidFill>
                <a:srgbClr val="003462"/>
              </a:solidFill>
              <a:prstDash val="solid"/>
              <a:round/>
            </a:ln>
          </a:left>
          <a:right>
            <a:ln w="12700" cap="flat">
              <a:solidFill>
                <a:srgbClr val="003462"/>
              </a:solidFill>
              <a:prstDash val="solid"/>
              <a:round/>
            </a:ln>
          </a:right>
          <a:top>
            <a:ln w="12700" cap="flat">
              <a:solidFill>
                <a:srgbClr val="003462"/>
              </a:solidFill>
              <a:prstDash val="solid"/>
              <a:round/>
            </a:ln>
          </a:top>
          <a:bottom>
            <a:ln w="38100" cap="flat">
              <a:solidFill>
                <a:srgbClr val="003462"/>
              </a:solidFill>
              <a:prstDash val="solid"/>
              <a:round/>
            </a:ln>
          </a:bottom>
          <a:insideH>
            <a:ln w="12700" cap="flat">
              <a:solidFill>
                <a:srgbClr val="003462"/>
              </a:solidFill>
              <a:prstDash val="solid"/>
              <a:round/>
            </a:ln>
          </a:insideH>
          <a:insideV>
            <a:ln w="12700" cap="flat">
              <a:solidFill>
                <a:srgbClr val="003462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5E5E5E"/>
        </a:fontRef>
        <a:srgbClr val="5E5E5E"/>
      </a:tcTxStyle>
      <a:tcStyle>
        <a:tcBdr>
          <a:left>
            <a:ln w="12700" cap="flat">
              <a:solidFill>
                <a:srgbClr val="003462"/>
              </a:solidFill>
              <a:prstDash val="solid"/>
              <a:round/>
            </a:ln>
          </a:left>
          <a:right>
            <a:ln w="12700" cap="flat">
              <a:solidFill>
                <a:srgbClr val="003462"/>
              </a:solidFill>
              <a:prstDash val="solid"/>
              <a:round/>
            </a:ln>
          </a:right>
          <a:top>
            <a:ln w="12700" cap="flat">
              <a:solidFill>
                <a:srgbClr val="003462"/>
              </a:solidFill>
              <a:prstDash val="solid"/>
              <a:round/>
            </a:ln>
          </a:top>
          <a:bottom>
            <a:ln w="12700" cap="flat">
              <a:solidFill>
                <a:srgbClr val="003462"/>
              </a:solidFill>
              <a:prstDash val="solid"/>
              <a:round/>
            </a:ln>
          </a:bottom>
          <a:insideH>
            <a:ln w="12700" cap="flat">
              <a:solidFill>
                <a:srgbClr val="003462"/>
              </a:solidFill>
              <a:prstDash val="solid"/>
              <a:round/>
            </a:ln>
          </a:insideH>
          <a:insideV>
            <a:ln w="12700" cap="flat">
              <a:solidFill>
                <a:srgbClr val="003462"/>
              </a:solidFill>
              <a:prstDash val="solid"/>
              <a:round/>
            </a:ln>
          </a:insideV>
        </a:tcBdr>
        <a:fill>
          <a:solidFill>
            <a:srgbClr val="FFCDDF"/>
          </a:solidFill>
        </a:fill>
      </a:tcStyle>
    </a:wholeTbl>
    <a:band2H>
      <a:tcTxStyle/>
      <a:tcStyle>
        <a:tcBdr/>
        <a:fill>
          <a:solidFill>
            <a:srgbClr val="FFE8F0"/>
          </a:solidFill>
        </a:fill>
      </a:tcStyle>
    </a:band2H>
    <a:firstCol>
      <a:tcTxStyle b="on" i="off">
        <a:fontRef idx="minor">
          <a:srgbClr val="003462"/>
        </a:fontRef>
        <a:srgbClr val="003462"/>
      </a:tcTxStyle>
      <a:tcStyle>
        <a:tcBdr>
          <a:left>
            <a:ln w="12700" cap="flat">
              <a:solidFill>
                <a:srgbClr val="003462"/>
              </a:solidFill>
              <a:prstDash val="solid"/>
              <a:round/>
            </a:ln>
          </a:left>
          <a:right>
            <a:ln w="12700" cap="flat">
              <a:solidFill>
                <a:srgbClr val="003462"/>
              </a:solidFill>
              <a:prstDash val="solid"/>
              <a:round/>
            </a:ln>
          </a:right>
          <a:top>
            <a:ln w="12700" cap="flat">
              <a:solidFill>
                <a:srgbClr val="003462"/>
              </a:solidFill>
              <a:prstDash val="solid"/>
              <a:round/>
            </a:ln>
          </a:top>
          <a:bottom>
            <a:ln w="12700" cap="flat">
              <a:solidFill>
                <a:srgbClr val="003462"/>
              </a:solidFill>
              <a:prstDash val="solid"/>
              <a:round/>
            </a:ln>
          </a:bottom>
          <a:insideH>
            <a:ln w="12700" cap="flat">
              <a:solidFill>
                <a:srgbClr val="003462"/>
              </a:solidFill>
              <a:prstDash val="solid"/>
              <a:round/>
            </a:ln>
          </a:insideH>
          <a:insideV>
            <a:ln w="12700" cap="flat">
              <a:solidFill>
                <a:srgbClr val="003462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003462"/>
        </a:fontRef>
        <a:srgbClr val="003462"/>
      </a:tcTxStyle>
      <a:tcStyle>
        <a:tcBdr>
          <a:left>
            <a:ln w="12700" cap="flat">
              <a:solidFill>
                <a:srgbClr val="003462"/>
              </a:solidFill>
              <a:prstDash val="solid"/>
              <a:round/>
            </a:ln>
          </a:left>
          <a:right>
            <a:ln w="12700" cap="flat">
              <a:solidFill>
                <a:srgbClr val="003462"/>
              </a:solidFill>
              <a:prstDash val="solid"/>
              <a:round/>
            </a:ln>
          </a:right>
          <a:top>
            <a:ln w="38100" cap="flat">
              <a:solidFill>
                <a:srgbClr val="003462"/>
              </a:solidFill>
              <a:prstDash val="solid"/>
              <a:round/>
            </a:ln>
          </a:top>
          <a:bottom>
            <a:ln w="12700" cap="flat">
              <a:solidFill>
                <a:srgbClr val="003462"/>
              </a:solidFill>
              <a:prstDash val="solid"/>
              <a:round/>
            </a:ln>
          </a:bottom>
          <a:insideH>
            <a:ln w="12700" cap="flat">
              <a:solidFill>
                <a:srgbClr val="003462"/>
              </a:solidFill>
              <a:prstDash val="solid"/>
              <a:round/>
            </a:ln>
          </a:insideH>
          <a:insideV>
            <a:ln w="12700" cap="flat">
              <a:solidFill>
                <a:srgbClr val="003462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003462"/>
        </a:fontRef>
        <a:srgbClr val="003462"/>
      </a:tcTxStyle>
      <a:tcStyle>
        <a:tcBdr>
          <a:left>
            <a:ln w="12700" cap="flat">
              <a:solidFill>
                <a:srgbClr val="003462"/>
              </a:solidFill>
              <a:prstDash val="solid"/>
              <a:round/>
            </a:ln>
          </a:left>
          <a:right>
            <a:ln w="12700" cap="flat">
              <a:solidFill>
                <a:srgbClr val="003462"/>
              </a:solidFill>
              <a:prstDash val="solid"/>
              <a:round/>
            </a:ln>
          </a:right>
          <a:top>
            <a:ln w="12700" cap="flat">
              <a:solidFill>
                <a:srgbClr val="003462"/>
              </a:solidFill>
              <a:prstDash val="solid"/>
              <a:round/>
            </a:ln>
          </a:top>
          <a:bottom>
            <a:ln w="38100" cap="flat">
              <a:solidFill>
                <a:srgbClr val="003462"/>
              </a:solidFill>
              <a:prstDash val="solid"/>
              <a:round/>
            </a:ln>
          </a:bottom>
          <a:insideH>
            <a:ln w="12700" cap="flat">
              <a:solidFill>
                <a:srgbClr val="003462"/>
              </a:solidFill>
              <a:prstDash val="solid"/>
              <a:round/>
            </a:ln>
          </a:insideH>
          <a:insideV>
            <a:ln w="12700" cap="flat">
              <a:solidFill>
                <a:srgbClr val="003462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5E5E5E"/>
        </a:fontRef>
        <a:srgbClr val="5E5E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9E9E9"/>
          </a:solidFill>
        </a:fill>
      </a:tcStyle>
    </a:wholeTbl>
    <a:band2H>
      <a:tcTxStyle/>
      <a:tcStyle>
        <a:tcBdr/>
        <a:fill>
          <a:solidFill>
            <a:srgbClr val="003462"/>
          </a:solidFill>
        </a:fill>
      </a:tcStyle>
    </a:band2H>
    <a:firstCol>
      <a:tcTxStyle b="on" i="off">
        <a:fontRef idx="minor">
          <a:srgbClr val="003462"/>
        </a:fontRef>
        <a:srgbClr val="003462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5E5E5E"/>
        </a:fontRef>
        <a:srgbClr val="5E5E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5E5E5E"/>
              </a:solidFill>
              <a:prstDash val="solid"/>
              <a:round/>
            </a:ln>
          </a:top>
          <a:bottom>
            <a:ln w="254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3462"/>
          </a:solidFill>
        </a:fill>
      </a:tcStyle>
    </a:lastRow>
    <a:firstRow>
      <a:tcTxStyle b="on" i="off">
        <a:fontRef idx="minor">
          <a:srgbClr val="003462"/>
        </a:fontRef>
        <a:srgbClr val="003462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E5E5E"/>
              </a:solidFill>
              <a:prstDash val="solid"/>
              <a:round/>
            </a:ln>
          </a:top>
          <a:bottom>
            <a:ln w="254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5E5E5E"/>
        </a:fontRef>
        <a:srgbClr val="5E5E5E"/>
      </a:tcTxStyle>
      <a:tcStyle>
        <a:tcBdr>
          <a:left>
            <a:ln w="12700" cap="flat">
              <a:solidFill>
                <a:srgbClr val="003462"/>
              </a:solidFill>
              <a:prstDash val="solid"/>
              <a:round/>
            </a:ln>
          </a:left>
          <a:right>
            <a:ln w="12700" cap="flat">
              <a:solidFill>
                <a:srgbClr val="003462"/>
              </a:solidFill>
              <a:prstDash val="solid"/>
              <a:round/>
            </a:ln>
          </a:right>
          <a:top>
            <a:ln w="12700" cap="flat">
              <a:solidFill>
                <a:srgbClr val="003462"/>
              </a:solidFill>
              <a:prstDash val="solid"/>
              <a:round/>
            </a:ln>
          </a:top>
          <a:bottom>
            <a:ln w="12700" cap="flat">
              <a:solidFill>
                <a:srgbClr val="003462"/>
              </a:solidFill>
              <a:prstDash val="solid"/>
              <a:round/>
            </a:ln>
          </a:bottom>
          <a:insideH>
            <a:ln w="12700" cap="flat">
              <a:solidFill>
                <a:srgbClr val="003462"/>
              </a:solidFill>
              <a:prstDash val="solid"/>
              <a:round/>
            </a:ln>
          </a:insideH>
          <a:insideV>
            <a:ln w="12700" cap="flat">
              <a:solidFill>
                <a:srgbClr val="003462"/>
              </a:solidFill>
              <a:prstDash val="solid"/>
              <a:round/>
            </a:ln>
          </a:insideV>
        </a:tcBdr>
        <a:fill>
          <a:solidFill>
            <a:srgbClr val="D1D1D1"/>
          </a:solidFill>
        </a:fill>
      </a:tcStyle>
    </a:wholeTbl>
    <a:band2H>
      <a:tcTxStyle/>
      <a:tcStyle>
        <a:tcBdr/>
        <a:fill>
          <a:solidFill>
            <a:srgbClr val="E9E9E9"/>
          </a:solidFill>
        </a:fill>
      </a:tcStyle>
    </a:band2H>
    <a:firstCol>
      <a:tcTxStyle b="on" i="off">
        <a:fontRef idx="minor">
          <a:srgbClr val="003462"/>
        </a:fontRef>
        <a:srgbClr val="003462"/>
      </a:tcTxStyle>
      <a:tcStyle>
        <a:tcBdr>
          <a:left>
            <a:ln w="12700" cap="flat">
              <a:solidFill>
                <a:srgbClr val="003462"/>
              </a:solidFill>
              <a:prstDash val="solid"/>
              <a:round/>
            </a:ln>
          </a:left>
          <a:right>
            <a:ln w="12700" cap="flat">
              <a:solidFill>
                <a:srgbClr val="003462"/>
              </a:solidFill>
              <a:prstDash val="solid"/>
              <a:round/>
            </a:ln>
          </a:right>
          <a:top>
            <a:ln w="12700" cap="flat">
              <a:solidFill>
                <a:srgbClr val="003462"/>
              </a:solidFill>
              <a:prstDash val="solid"/>
              <a:round/>
            </a:ln>
          </a:top>
          <a:bottom>
            <a:ln w="12700" cap="flat">
              <a:solidFill>
                <a:srgbClr val="003462"/>
              </a:solidFill>
              <a:prstDash val="solid"/>
              <a:round/>
            </a:ln>
          </a:bottom>
          <a:insideH>
            <a:ln w="12700" cap="flat">
              <a:solidFill>
                <a:srgbClr val="003462"/>
              </a:solidFill>
              <a:prstDash val="solid"/>
              <a:round/>
            </a:ln>
          </a:insideH>
          <a:insideV>
            <a:ln w="12700" cap="flat">
              <a:solidFill>
                <a:srgbClr val="003462"/>
              </a:solidFill>
              <a:prstDash val="solid"/>
              <a:round/>
            </a:ln>
          </a:insideV>
        </a:tcBdr>
        <a:fill>
          <a:solidFill>
            <a:srgbClr val="5E5E5E"/>
          </a:solidFill>
        </a:fill>
      </a:tcStyle>
    </a:firstCol>
    <a:lastRow>
      <a:tcTxStyle b="on" i="off">
        <a:fontRef idx="minor">
          <a:srgbClr val="003462"/>
        </a:fontRef>
        <a:srgbClr val="003462"/>
      </a:tcTxStyle>
      <a:tcStyle>
        <a:tcBdr>
          <a:left>
            <a:ln w="12700" cap="flat">
              <a:solidFill>
                <a:srgbClr val="003462"/>
              </a:solidFill>
              <a:prstDash val="solid"/>
              <a:round/>
            </a:ln>
          </a:left>
          <a:right>
            <a:ln w="12700" cap="flat">
              <a:solidFill>
                <a:srgbClr val="003462"/>
              </a:solidFill>
              <a:prstDash val="solid"/>
              <a:round/>
            </a:ln>
          </a:right>
          <a:top>
            <a:ln w="38100" cap="flat">
              <a:solidFill>
                <a:srgbClr val="003462"/>
              </a:solidFill>
              <a:prstDash val="solid"/>
              <a:round/>
            </a:ln>
          </a:top>
          <a:bottom>
            <a:ln w="12700" cap="flat">
              <a:solidFill>
                <a:srgbClr val="003462"/>
              </a:solidFill>
              <a:prstDash val="solid"/>
              <a:round/>
            </a:ln>
          </a:bottom>
          <a:insideH>
            <a:ln w="12700" cap="flat">
              <a:solidFill>
                <a:srgbClr val="003462"/>
              </a:solidFill>
              <a:prstDash val="solid"/>
              <a:round/>
            </a:ln>
          </a:insideH>
          <a:insideV>
            <a:ln w="12700" cap="flat">
              <a:solidFill>
                <a:srgbClr val="003462"/>
              </a:solidFill>
              <a:prstDash val="solid"/>
              <a:round/>
            </a:ln>
          </a:insideV>
        </a:tcBdr>
        <a:fill>
          <a:solidFill>
            <a:srgbClr val="5E5E5E"/>
          </a:solidFill>
        </a:fill>
      </a:tcStyle>
    </a:lastRow>
    <a:firstRow>
      <a:tcTxStyle b="on" i="off">
        <a:fontRef idx="minor">
          <a:srgbClr val="003462"/>
        </a:fontRef>
        <a:srgbClr val="003462"/>
      </a:tcTxStyle>
      <a:tcStyle>
        <a:tcBdr>
          <a:left>
            <a:ln w="12700" cap="flat">
              <a:solidFill>
                <a:srgbClr val="003462"/>
              </a:solidFill>
              <a:prstDash val="solid"/>
              <a:round/>
            </a:ln>
          </a:left>
          <a:right>
            <a:ln w="12700" cap="flat">
              <a:solidFill>
                <a:srgbClr val="003462"/>
              </a:solidFill>
              <a:prstDash val="solid"/>
              <a:round/>
            </a:ln>
          </a:right>
          <a:top>
            <a:ln w="12700" cap="flat">
              <a:solidFill>
                <a:srgbClr val="003462"/>
              </a:solidFill>
              <a:prstDash val="solid"/>
              <a:round/>
            </a:ln>
          </a:top>
          <a:bottom>
            <a:ln w="38100" cap="flat">
              <a:solidFill>
                <a:srgbClr val="003462"/>
              </a:solidFill>
              <a:prstDash val="solid"/>
              <a:round/>
            </a:ln>
          </a:bottom>
          <a:insideH>
            <a:ln w="12700" cap="flat">
              <a:solidFill>
                <a:srgbClr val="003462"/>
              </a:solidFill>
              <a:prstDash val="solid"/>
              <a:round/>
            </a:ln>
          </a:insideH>
          <a:insideV>
            <a:ln w="12700" cap="flat">
              <a:solidFill>
                <a:srgbClr val="003462"/>
              </a:solidFill>
              <a:prstDash val="solid"/>
              <a:round/>
            </a:ln>
          </a:insideV>
        </a:tcBdr>
        <a:fill>
          <a:solidFill>
            <a:srgbClr val="5E5E5E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5E5E5E"/>
        </a:fontRef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12700" cap="flat">
              <a:solidFill>
                <a:srgbClr val="5E5E5E"/>
              </a:solidFill>
              <a:prstDash val="solid"/>
              <a:round/>
            </a:ln>
          </a:top>
          <a:bottom>
            <a:ln w="127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solidFill>
            <a:srgbClr val="5E5E5E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5E5E5E"/>
        </a:fontRef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12700" cap="flat">
              <a:solidFill>
                <a:srgbClr val="5E5E5E"/>
              </a:solidFill>
              <a:prstDash val="solid"/>
              <a:round/>
            </a:ln>
          </a:top>
          <a:bottom>
            <a:ln w="127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solidFill>
            <a:srgbClr val="5E5E5E">
              <a:alpha val="20000"/>
            </a:srgbClr>
          </a:solidFill>
        </a:fill>
      </a:tcStyle>
    </a:firstCol>
    <a:lastRow>
      <a:tcTxStyle b="on" i="off">
        <a:fontRef idx="minor">
          <a:srgbClr val="5E5E5E"/>
        </a:fontRef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50800" cap="flat">
              <a:solidFill>
                <a:srgbClr val="5E5E5E"/>
              </a:solidFill>
              <a:prstDash val="solid"/>
              <a:round/>
            </a:ln>
          </a:top>
          <a:bottom>
            <a:ln w="127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5E5E5E"/>
        </a:fontRef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12700" cap="flat">
              <a:solidFill>
                <a:srgbClr val="5E5E5E"/>
              </a:solidFill>
              <a:prstDash val="solid"/>
              <a:round/>
            </a:ln>
          </a:top>
          <a:bottom>
            <a:ln w="254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156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Název">
    <p:bg>
      <p:bgPr>
        <a:solidFill>
          <a:srgbClr val="0034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úrovně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0" y="11847162"/>
            <a:ext cx="21971004" cy="63698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>
                <a:solidFill>
                  <a:srgbClr val="FFFFFF"/>
                </a:solidFill>
              </a:defRPr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defRPr sz="3600" b="1">
                <a:solidFill>
                  <a:srgbClr val="FFFFFF"/>
                </a:solidFill>
              </a:defRPr>
            </a:lvl2pPr>
            <a:lvl3pPr marL="1781906" indent="-562707" defTabSz="825500">
              <a:lnSpc>
                <a:spcPct val="100000"/>
              </a:lnSpc>
              <a:spcBef>
                <a:spcPts val="0"/>
              </a:spcBef>
              <a:defRPr sz="3600" b="1">
                <a:solidFill>
                  <a:srgbClr val="FFFFFF"/>
                </a:solidFill>
              </a:defRPr>
            </a:lvl3pPr>
            <a:lvl4pPr marL="2391506" indent="-562706" defTabSz="825500">
              <a:lnSpc>
                <a:spcPct val="100000"/>
              </a:lnSpc>
              <a:spcBef>
                <a:spcPts val="0"/>
              </a:spcBef>
              <a:defRPr sz="3600" b="1">
                <a:solidFill>
                  <a:srgbClr val="FFFFFF"/>
                </a:solidFill>
              </a:defRPr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defRPr sz="3600" b="1">
                <a:solidFill>
                  <a:srgbClr val="FFFFFF"/>
                </a:solidFill>
              </a:defRPr>
            </a:lvl5pPr>
          </a:lstStyle>
          <a:p>
            <a:r>
              <a:t>Autor a datum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" name="Název prezentace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5" cy="4648202"/>
          </a:xfrm>
          <a:prstGeom prst="rect">
            <a:avLst/>
          </a:prstGeom>
        </p:spPr>
        <p:txBody>
          <a:bodyPr anchor="b"/>
          <a:lstStyle>
            <a:lvl1pPr>
              <a:defRPr sz="11600" spc="-232">
                <a:solidFill>
                  <a:srgbClr val="FFFFFF"/>
                </a:solidFill>
              </a:defRPr>
            </a:lvl1pPr>
          </a:lstStyle>
          <a:p>
            <a:r>
              <a:t>Název prezentace</a:t>
            </a:r>
          </a:p>
        </p:txBody>
      </p:sp>
      <p:sp>
        <p:nvSpPr>
          <p:cNvPr id="13" name="Text úrovně 1…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2" y="7210490"/>
            <a:ext cx="21971002" cy="1905002"/>
          </a:xfrm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chemeClr val="accent1"/>
                </a:solidFill>
              </a:defRPr>
            </a:lvl1pPr>
          </a:lstStyle>
          <a:p>
            <a:r>
              <a:t>Podtitul prezentace</a:t>
            </a:r>
          </a:p>
        </p:txBody>
      </p:sp>
      <p:sp>
        <p:nvSpPr>
          <p:cNvPr id="14" name="Číslo snímk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Název a fot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Detailní záběr horní části horkovzdušného balonu při pohledu shora"/>
          <p:cNvSpPr>
            <a:spLocks noGrp="1"/>
          </p:cNvSpPr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22" name="Název prezentace"/>
          <p:cNvSpPr txBox="1">
            <a:spLocks noGrp="1"/>
          </p:cNvSpPr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z="11600" spc="-232">
                <a:solidFill>
                  <a:srgbClr val="FFFFFF"/>
                </a:solidFill>
              </a:defRPr>
            </a:lvl1pPr>
          </a:lstStyle>
          <a:p>
            <a:r>
              <a:t>Název prezentace</a:t>
            </a:r>
          </a:p>
        </p:txBody>
      </p:sp>
      <p:sp>
        <p:nvSpPr>
          <p:cNvPr id="23" name="Text úrovně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7690" y="1106137"/>
            <a:ext cx="21968621" cy="63698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defRPr sz="3600" b="1"/>
            </a:lvl2pPr>
            <a:lvl3pPr marL="1781906" indent="-562707" defTabSz="825500">
              <a:lnSpc>
                <a:spcPct val="100000"/>
              </a:lnSpc>
              <a:spcBef>
                <a:spcPts val="0"/>
              </a:spcBef>
              <a:defRPr sz="3600" b="1"/>
            </a:lvl3pPr>
            <a:lvl4pPr marL="2391506" indent="-562706" defTabSz="825500">
              <a:lnSpc>
                <a:spcPct val="100000"/>
              </a:lnSpc>
              <a:spcBef>
                <a:spcPts val="0"/>
              </a:spcBef>
              <a:defRPr sz="3600" b="1"/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defRPr sz="3600" b="1"/>
            </a:lvl5pPr>
          </a:lstStyle>
          <a:p>
            <a:r>
              <a:t>Autor a datum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4" name="Text úrovně 1…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6500" y="11609909"/>
            <a:ext cx="21971000" cy="1116953"/>
          </a:xfrm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rgbClr val="FFFFFF"/>
                </a:solidFill>
              </a:defRPr>
            </a:lvl1pPr>
          </a:lstStyle>
          <a:p>
            <a:r>
              <a:t>Podtitul prezentace</a:t>
            </a:r>
          </a:p>
        </p:txBody>
      </p:sp>
      <p:sp>
        <p:nvSpPr>
          <p:cNvPr id="25" name="Číslo snímk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lternativní název a fot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Detailní záběr horkovzdušného balonu při pohledu zespodu"/>
          <p:cNvSpPr>
            <a:spLocks noGrp="1"/>
          </p:cNvSpPr>
          <p:nvPr>
            <p:ph type="pic" idx="21"/>
          </p:nvPr>
        </p:nvSpPr>
        <p:spPr>
          <a:xfrm>
            <a:off x="9226574" y="1270000"/>
            <a:ext cx="16840152" cy="11184436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33" name="Název snímku"/>
          <p:cNvSpPr txBox="1">
            <a:spLocks noGrp="1"/>
          </p:cNvSpPr>
          <p:nvPr>
            <p:ph type="title" hasCustomPrompt="1"/>
          </p:nvPr>
        </p:nvSpPr>
        <p:spPr>
          <a:xfrm>
            <a:off x="1206500" y="1270000"/>
            <a:ext cx="9779000" cy="5882274"/>
          </a:xfrm>
          <a:prstGeom prst="rect">
            <a:avLst/>
          </a:prstGeom>
        </p:spPr>
        <p:txBody>
          <a:bodyPr anchor="b"/>
          <a:lstStyle/>
          <a:p>
            <a:r>
              <a:t>Název snímku</a:t>
            </a:r>
          </a:p>
        </p:txBody>
      </p:sp>
      <p:sp>
        <p:nvSpPr>
          <p:cNvPr id="34" name="Text úrovně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Podtitul snímku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Číslo snímku"/>
          <p:cNvSpPr txBox="1">
            <a:spLocks noGrp="1"/>
          </p:cNvSpPr>
          <p:nvPr>
            <p:ph type="sldNum" sz="quarter" idx="2"/>
          </p:nvPr>
        </p:nvSpPr>
        <p:spPr>
          <a:xfrm>
            <a:off x="12001500" y="13085233"/>
            <a:ext cx="368504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Název a odráž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Název snímku"/>
          <p:cNvSpPr txBox="1">
            <a:spLocks noGrp="1"/>
          </p:cNvSpPr>
          <p:nvPr>
            <p:ph type="title" hasCustomPrompt="1"/>
          </p:nvPr>
        </p:nvSpPr>
        <p:spPr>
          <a:xfrm>
            <a:off x="1206500" y="952500"/>
            <a:ext cx="21971000" cy="1433164"/>
          </a:xfrm>
          <a:prstGeom prst="rect">
            <a:avLst/>
          </a:prstGeom>
        </p:spPr>
        <p:txBody>
          <a:bodyPr/>
          <a:lstStyle/>
          <a:p>
            <a:r>
              <a:t>Název snímku</a:t>
            </a:r>
          </a:p>
        </p:txBody>
      </p:sp>
      <p:sp>
        <p:nvSpPr>
          <p:cNvPr id="43" name="Text úrovně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245961"/>
            <a:ext cx="21971000" cy="9347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sz="5500" b="1"/>
            </a:lvl2pPr>
            <a:lvl3pPr marL="2078891" indent="-859691" defTabSz="825500">
              <a:lnSpc>
                <a:spcPct val="100000"/>
              </a:lnSpc>
              <a:spcBef>
                <a:spcPts val="0"/>
              </a:spcBef>
              <a:defRPr sz="5500" b="1"/>
            </a:lvl3pPr>
            <a:lvl4pPr marL="2688491" indent="-859691" defTabSz="825500">
              <a:lnSpc>
                <a:spcPct val="100000"/>
              </a:lnSpc>
              <a:spcBef>
                <a:spcPts val="0"/>
              </a:spcBef>
              <a:defRPr sz="5500" b="1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sz="5500" b="1"/>
            </a:lvl5pPr>
          </a:lstStyle>
          <a:p>
            <a:r>
              <a:t>Podtitul snímku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4" name="Text úrovně 1…"/>
          <p:cNvSpPr txBox="1">
            <a:spLocks noGrp="1"/>
          </p:cNvSpPr>
          <p:nvPr>
            <p:ph type="body" idx="21" hasCustomPrompt="1"/>
          </p:nvPr>
        </p:nvSpPr>
        <p:spPr>
          <a:xfrm>
            <a:off x="1206500" y="4248503"/>
            <a:ext cx="21971000" cy="8256014"/>
          </a:xfrm>
          <a:prstGeom prst="rect">
            <a:avLst/>
          </a:prstGeom>
        </p:spPr>
        <p:txBody>
          <a:bodyPr numCol="1" spcCol="38100"/>
          <a:lstStyle/>
          <a:p>
            <a:r>
              <a:t>Text s odrážkami na snímku</a:t>
            </a:r>
          </a:p>
        </p:txBody>
      </p:sp>
      <p:sp>
        <p:nvSpPr>
          <p:cNvPr id="45" name="Číslo snímk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dráž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 úrovně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 s odrážkami na snímku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Číslo snímk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Název, odrážky, fot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ext úrovně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247900"/>
            <a:ext cx="9779000" cy="934779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sz="5500" b="1"/>
            </a:lvl2pPr>
            <a:lvl3pPr marL="2078891" indent="-859691" defTabSz="825500">
              <a:lnSpc>
                <a:spcPct val="100000"/>
              </a:lnSpc>
              <a:spcBef>
                <a:spcPts val="0"/>
              </a:spcBef>
              <a:defRPr sz="5500" b="1"/>
            </a:lvl3pPr>
            <a:lvl4pPr marL="2688491" indent="-859691" defTabSz="825500">
              <a:lnSpc>
                <a:spcPct val="100000"/>
              </a:lnSpc>
              <a:spcBef>
                <a:spcPts val="0"/>
              </a:spcBef>
              <a:defRPr sz="5500" b="1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sz="5500" b="1"/>
            </a:lvl5pPr>
          </a:lstStyle>
          <a:p>
            <a:r>
              <a:t>Podtitul snímku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1" name="Text úrovně 1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206500" y="4248503"/>
            <a:ext cx="9779000" cy="8256631"/>
          </a:xfrm>
          <a:prstGeom prst="rect">
            <a:avLst/>
          </a:prstGeom>
        </p:spPr>
        <p:txBody>
          <a:bodyPr numCol="1" spcCol="38100"/>
          <a:lstStyle/>
          <a:p>
            <a:r>
              <a:t>Text s odrážkami na snímku</a:t>
            </a:r>
          </a:p>
        </p:txBody>
      </p:sp>
      <p:sp>
        <p:nvSpPr>
          <p:cNvPr id="62" name="Záběr zdola na horkovzdušné balóny na pozadí modré oblohy"/>
          <p:cNvSpPr>
            <a:spLocks noGrp="1"/>
          </p:cNvSpPr>
          <p:nvPr>
            <p:ph type="pic" idx="22"/>
          </p:nvPr>
        </p:nvSpPr>
        <p:spPr>
          <a:xfrm>
            <a:off x="8432800" y="1263847"/>
            <a:ext cx="16850011" cy="11188206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63" name="Název snímku"/>
          <p:cNvSpPr txBox="1">
            <a:spLocks noGrp="1"/>
          </p:cNvSpPr>
          <p:nvPr>
            <p:ph type="title" hasCustomPrompt="1"/>
          </p:nvPr>
        </p:nvSpPr>
        <p:spPr>
          <a:xfrm>
            <a:off x="1206500" y="952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Název snímku</a:t>
            </a:r>
          </a:p>
        </p:txBody>
      </p:sp>
      <p:sp>
        <p:nvSpPr>
          <p:cNvPr id="64" name="Číslo snímk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ddíl">
    <p:bg>
      <p:bgPr>
        <a:solidFill>
          <a:srgbClr val="0034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Název oddílu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5" cy="4648200"/>
          </a:xfrm>
          <a:prstGeom prst="rect">
            <a:avLst/>
          </a:prstGeom>
        </p:spPr>
        <p:txBody>
          <a:bodyPr anchor="ctr"/>
          <a:lstStyle>
            <a:lvl1pPr>
              <a:defRPr sz="11600" b="0" spc="-232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Název oddílu</a:t>
            </a:r>
          </a:p>
        </p:txBody>
      </p:sp>
      <p:sp>
        <p:nvSpPr>
          <p:cNvPr id="72" name="Číslo snímku"/>
          <p:cNvSpPr txBox="1">
            <a:spLocks noGrp="1"/>
          </p:cNvSpPr>
          <p:nvPr>
            <p:ph type="sldNum" sz="quarter" idx="2"/>
          </p:nvPr>
        </p:nvSpPr>
        <p:spPr>
          <a:xfrm>
            <a:off x="12001500" y="13085233"/>
            <a:ext cx="368504" cy="3746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Jen náze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Název snímku"/>
          <p:cNvSpPr txBox="1">
            <a:spLocks noGrp="1"/>
          </p:cNvSpPr>
          <p:nvPr>
            <p:ph type="title" hasCustomPrompt="1"/>
          </p:nvPr>
        </p:nvSpPr>
        <p:spPr>
          <a:xfrm>
            <a:off x="1206500" y="952500"/>
            <a:ext cx="21971000" cy="1434950"/>
          </a:xfrm>
          <a:prstGeom prst="rect">
            <a:avLst/>
          </a:prstGeom>
        </p:spPr>
        <p:txBody>
          <a:bodyPr/>
          <a:lstStyle/>
          <a:p>
            <a:r>
              <a:t>Název snímku</a:t>
            </a:r>
          </a:p>
        </p:txBody>
      </p:sp>
      <p:sp>
        <p:nvSpPr>
          <p:cNvPr id="80" name="Text úrovně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247900"/>
            <a:ext cx="21971000" cy="934779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sz="5500" b="1"/>
            </a:lvl2pPr>
            <a:lvl3pPr marL="2078891" indent="-859691" defTabSz="825500">
              <a:lnSpc>
                <a:spcPct val="100000"/>
              </a:lnSpc>
              <a:spcBef>
                <a:spcPts val="0"/>
              </a:spcBef>
              <a:defRPr sz="5500" b="1"/>
            </a:lvl3pPr>
            <a:lvl4pPr marL="2688491" indent="-859691" defTabSz="825500">
              <a:lnSpc>
                <a:spcPct val="100000"/>
              </a:lnSpc>
              <a:spcBef>
                <a:spcPts val="0"/>
              </a:spcBef>
              <a:defRPr sz="5500" b="1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sz="5500" b="1"/>
            </a:lvl5pPr>
          </a:lstStyle>
          <a:p>
            <a:r>
              <a:t>Podtitul snímku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81" name="Číslo snímk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ro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Název programu"/>
          <p:cNvSpPr txBox="1">
            <a:spLocks noGrp="1"/>
          </p:cNvSpPr>
          <p:nvPr>
            <p:ph type="title" hasCustomPrompt="1"/>
          </p:nvPr>
        </p:nvSpPr>
        <p:spPr>
          <a:xfrm>
            <a:off x="1206500" y="952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Název programu</a:t>
            </a:r>
          </a:p>
        </p:txBody>
      </p:sp>
      <p:sp>
        <p:nvSpPr>
          <p:cNvPr id="89" name="Text úrovně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247900"/>
            <a:ext cx="21971000" cy="934779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sz="5500" b="1"/>
            </a:lvl2pPr>
            <a:lvl3pPr marL="2078891" indent="-859691" defTabSz="825500">
              <a:lnSpc>
                <a:spcPct val="100000"/>
              </a:lnSpc>
              <a:spcBef>
                <a:spcPts val="0"/>
              </a:spcBef>
              <a:defRPr sz="5500" b="1"/>
            </a:lvl3pPr>
            <a:lvl4pPr marL="2688491" indent="-859691" defTabSz="825500">
              <a:lnSpc>
                <a:spcPct val="100000"/>
              </a:lnSpc>
              <a:spcBef>
                <a:spcPts val="0"/>
              </a:spcBef>
              <a:defRPr sz="5500" b="1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sz="5500" b="1"/>
            </a:lvl5pPr>
          </a:lstStyle>
          <a:p>
            <a:r>
              <a:t>Program – podtitul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0" name="Text úrovně 1…"/>
          <p:cNvSpPr txBox="1">
            <a:spLocks noGrp="1"/>
          </p:cNvSpPr>
          <p:nvPr>
            <p:ph type="body" idx="21" hasCustomPrompt="1"/>
          </p:nvPr>
        </p:nvSpPr>
        <p:spPr>
          <a:xfrm>
            <a:off x="1206500" y="4248503"/>
            <a:ext cx="21971000" cy="8256014"/>
          </a:xfrm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99"/>
            </a:lvl1pPr>
          </a:lstStyle>
          <a:p>
            <a:r>
              <a:t>Body programu</a:t>
            </a:r>
          </a:p>
        </p:txBody>
      </p:sp>
      <p:sp>
        <p:nvSpPr>
          <p:cNvPr id="91" name="Číslo snímk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ý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ext úrovně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numCol="1" spcCol="38100"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rgbClr val="004D8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rgbClr val="004D8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rgbClr val="004D8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rgbClr val="004D8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rgbClr val="004D8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Výpis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Číslo snímk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ůležitý fa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ext úrovně 1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6"/>
            <a:ext cx="21971000" cy="7241586"/>
          </a:xfrm>
          <a:prstGeom prst="rect">
            <a:avLst/>
          </a:prstGeom>
        </p:spPr>
        <p:txBody>
          <a:bodyPr numCol="1" spcCol="38100"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rgbClr val="004D80"/>
                </a:solidFill>
              </a:defRPr>
            </a:lvl1pPr>
            <a:lvl2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rgbClr val="004D80"/>
                </a:solidFill>
              </a:defRPr>
            </a:lvl2pPr>
            <a:lvl3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rgbClr val="004D80"/>
                </a:solidFill>
              </a:defRPr>
            </a:lvl3pPr>
            <a:lvl4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rgbClr val="004D80"/>
                </a:solidFill>
              </a:defRPr>
            </a:lvl4pPr>
            <a:lvl5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rgbClr val="004D80"/>
                </a:solidFill>
              </a:defRPr>
            </a:lvl5pPr>
          </a:lstStyle>
          <a:p>
            <a:r>
              <a:t>100 %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7" name="Více o faktu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Více o faktu</a:t>
            </a:r>
          </a:p>
        </p:txBody>
      </p:sp>
      <p:sp>
        <p:nvSpPr>
          <p:cNvPr id="108" name="Číslo snímk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á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ext úrovně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2480824" y="10675453"/>
            <a:ext cx="20149254" cy="63698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defRPr sz="3600" b="1"/>
            </a:lvl2pPr>
            <a:lvl3pPr marL="1781906" indent="-562707" defTabSz="825500">
              <a:lnSpc>
                <a:spcPct val="100000"/>
              </a:lnSpc>
              <a:spcBef>
                <a:spcPts val="0"/>
              </a:spcBef>
              <a:defRPr sz="3600" b="1"/>
            </a:lvl3pPr>
            <a:lvl4pPr marL="2391506" indent="-562706" defTabSz="825500">
              <a:lnSpc>
                <a:spcPct val="100000"/>
              </a:lnSpc>
              <a:spcBef>
                <a:spcPts val="0"/>
              </a:spcBef>
              <a:defRPr sz="3600" b="1"/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defRPr sz="3600" b="1"/>
            </a:lvl5pPr>
          </a:lstStyle>
          <a:p>
            <a:r>
              <a:t>Zdroj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6" name="Text úrovně 1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753923" y="4939860"/>
            <a:ext cx="20876154" cy="3836281"/>
          </a:xfrm>
          <a:prstGeom prst="rect">
            <a:avLst/>
          </a:prstGeom>
        </p:spPr>
        <p:txBody>
          <a:bodyPr numCol="1" spcCol="38100"/>
          <a:lstStyle>
            <a:lvl1pPr marL="469900" indent="-300876">
              <a:spcBef>
                <a:spcPts val="0"/>
              </a:spcBef>
              <a:buSzTx/>
              <a:buNone/>
              <a:defRPr sz="8500" spc="-200">
                <a:solidFill>
                  <a:srgbClr val="004D8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„Význačný citát“</a:t>
            </a:r>
          </a:p>
        </p:txBody>
      </p:sp>
      <p:sp>
        <p:nvSpPr>
          <p:cNvPr id="117" name="Číslo snímk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grafie - 3 na výšk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Záběr zdola na horkovzdušné balóny na pozadí modré oblohy"/>
          <p:cNvSpPr>
            <a:spLocks noGrp="1"/>
          </p:cNvSpPr>
          <p:nvPr>
            <p:ph type="pic" sz="quarter" idx="21"/>
          </p:nvPr>
        </p:nvSpPr>
        <p:spPr>
          <a:xfrm>
            <a:off x="15436504" y="1270000"/>
            <a:ext cx="8167168" cy="54229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125" name="Detailní záběr horní části horkovzdušného balonu při pohledu shora"/>
          <p:cNvSpPr>
            <a:spLocks noGrp="1"/>
          </p:cNvSpPr>
          <p:nvPr>
            <p:ph type="pic" sz="quarter" idx="22"/>
          </p:nvPr>
        </p:nvSpPr>
        <p:spPr>
          <a:xfrm>
            <a:off x="15461772" y="7085972"/>
            <a:ext cx="8148415" cy="5432277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126" name="Záběr zdola na horkovzdušné balóny na pozadí modré oblohy"/>
          <p:cNvSpPr>
            <a:spLocks noGrp="1"/>
          </p:cNvSpPr>
          <p:nvPr>
            <p:ph type="pic" idx="23"/>
          </p:nvPr>
        </p:nvSpPr>
        <p:spPr>
          <a:xfrm>
            <a:off x="-124636" y="1270000"/>
            <a:ext cx="16859220" cy="1123948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127" name="Číslo snímk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Záběr zdola na horkovzdušné balóny na pozadí modré oblohy"/>
          <p:cNvSpPr>
            <a:spLocks noGrp="1"/>
          </p:cNvSpPr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135" name="Číslo snímk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Číslo snímk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úrovně 1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3"/>
            <a:ext cx="21971000" cy="82560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numCol="2" spcCol="1098550">
            <a:normAutofit/>
          </a:bodyPr>
          <a:lstStyle/>
          <a:p>
            <a:r>
              <a:t>Text s odrážkami na snímku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" name="Text názvu"/>
          <p:cNvSpPr txBox="1">
            <a:spLocks noGrp="1"/>
          </p:cNvSpPr>
          <p:nvPr>
            <p:ph type="title"/>
          </p:nvPr>
        </p:nvSpPr>
        <p:spPr>
          <a:xfrm>
            <a:off x="3653366" y="2743200"/>
            <a:ext cx="19507201" cy="1505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Text názvu</a:t>
            </a:r>
          </a:p>
        </p:txBody>
      </p:sp>
      <p:sp>
        <p:nvSpPr>
          <p:cNvPr id="4" name="Číslo snímku"/>
          <p:cNvSpPr txBox="1">
            <a:spLocks noGrp="1"/>
          </p:cNvSpPr>
          <p:nvPr>
            <p:ph type="sldNum" sz="quarter" idx="2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med"/>
  <p:txStyles>
    <p:titleStyle>
      <a:lvl1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4D8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4D8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4D8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4D8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4D8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4D8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4D8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4D8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4D8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969475" marR="0" indent="-750276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579075" marR="0" indent="-750275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gi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0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mistryviews.org/details/education/10128441/Why_Does_Iodine_Turn_Starch_Blue/" TargetMode="External"/><Relationship Id="rId13" Type="http://schemas.openxmlformats.org/officeDocument/2006/relationships/hyperlink" Target="https://flexikon.doccheck.com/de/Fehling-Probe" TargetMode="External"/><Relationship Id="rId3" Type="http://schemas.openxmlformats.org/officeDocument/2006/relationships/hyperlink" Target="https://www.ld-didactic.de/documents/en-US/EXP/C/C6/C6111_d.pdf" TargetMode="External"/><Relationship Id="rId7" Type="http://schemas.openxmlformats.org/officeDocument/2006/relationships/hyperlink" Target="https://www.chemspider.com/ImageView.aspx?id=94785" TargetMode="External"/><Relationship Id="rId12" Type="http://schemas.openxmlformats.org/officeDocument/2006/relationships/hyperlink" Target="https://www.chemie.de/lexikon/Fehling-Probe.html" TargetMode="External"/><Relationship Id="rId2" Type="http://schemas.openxmlformats.org/officeDocument/2006/relationships/hyperlink" Target="https://web.vscht.cz/~koplikr/%C4%8C%C3%A1stB3_1.pdf" TargetMode="External"/><Relationship Id="rId16" Type="http://schemas.openxmlformats.org/officeDocument/2006/relationships/hyperlink" Target="https://www.chemistrylearner.com/biuret-test.html" TargetMode="Externa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onlinelibrary.wiley.com/doi/abs/10.1002/anie.201601585" TargetMode="External"/><Relationship Id="rId11" Type="http://schemas.openxmlformats.org/officeDocument/2006/relationships/hyperlink" Target="https://www.britannica.com/science/catalase" TargetMode="External"/><Relationship Id="rId5" Type="http://schemas.openxmlformats.org/officeDocument/2006/relationships/hyperlink" Target="https://link.springer.com/article/10.1007/BF00365977" TargetMode="External"/><Relationship Id="rId15" Type="http://schemas.openxmlformats.org/officeDocument/2006/relationships/hyperlink" Target="https://microbenotes.com/biuret-test-for-protein/" TargetMode="External"/><Relationship Id="rId10" Type="http://schemas.openxmlformats.org/officeDocument/2006/relationships/hyperlink" Target="https://uomustansiriyah.edu.iq/media/lectures/6/6_2020_03_15!02_22_40_PM.pdf" TargetMode="External"/><Relationship Id="rId4" Type="http://schemas.openxmlformats.org/officeDocument/2006/relationships/hyperlink" Target="https://chem.libretexts.org/Bookshelves/Biological_Chemistry/Supplemental_Modules_(Biological_Chemistry)/Carbohydrates/Case_Studies/Starch_and_Iodine" TargetMode="External"/><Relationship Id="rId9" Type="http://schemas.openxmlformats.org/officeDocument/2006/relationships/hyperlink" Target="https://pubchem.ncbi.nlm.nih.gov/compound/Cholestadienyl-monosulfonic-acid" TargetMode="External"/><Relationship Id="rId14" Type="http://schemas.openxmlformats.org/officeDocument/2006/relationships/hyperlink" Target="https://canov.jergym.cz/cinidla/fehling.html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udiumbiochemie.cz/prirodni_latky.html" TargetMode="External"/><Relationship Id="rId2" Type="http://schemas.openxmlformats.org/officeDocument/2006/relationships/hyperlink" Target="https://www.vut.cz/www_base/zav_prace_soubor_verejne.php?file_id=83171" TargetMode="Externa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Karel FRIML, Jan Klimpl, Baltazar Bartušek, Adam Frk a Milan Bohatý"/>
          <p:cNvSpPr txBox="1">
            <a:spLocks noGrp="1"/>
          </p:cNvSpPr>
          <p:nvPr>
            <p:ph type="body" sz="quarter" idx="1"/>
          </p:nvPr>
        </p:nvSpPr>
        <p:spPr>
          <a:xfrm>
            <a:off x="4136763" y="11839047"/>
            <a:ext cx="16110474" cy="63698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ctr">
              <a:defRPr i="1"/>
            </a:lvl1pPr>
          </a:lstStyle>
          <a:p>
            <a:r>
              <a:t>Karel FRIML, Jan Klimpl, Baltazar Bartušek, Adam Frk a Milan Bohatý</a:t>
            </a:r>
          </a:p>
        </p:txBody>
      </p:sp>
      <p:sp>
        <p:nvSpPr>
          <p:cNvPr id="152" name="Řekni mi, co jíš, a já ti povím, jaký jsi!"/>
          <p:cNvSpPr txBox="1">
            <a:spLocks noGrp="1"/>
          </p:cNvSpPr>
          <p:nvPr>
            <p:ph type="title"/>
          </p:nvPr>
        </p:nvSpPr>
        <p:spPr>
          <a:xfrm>
            <a:off x="1206497" y="1615810"/>
            <a:ext cx="21971006" cy="1806172"/>
          </a:xfrm>
          <a:prstGeom prst="rect">
            <a:avLst/>
          </a:prstGeom>
        </p:spPr>
        <p:txBody>
          <a:bodyPr/>
          <a:lstStyle>
            <a:lvl1pPr algn="ctr">
              <a:defRPr sz="10000" spc="-200"/>
            </a:lvl1pPr>
          </a:lstStyle>
          <a:p>
            <a:r>
              <a:t>Řekni mi, co jíš, a já ti povím, jaký jsi!</a:t>
            </a:r>
          </a:p>
        </p:txBody>
      </p:sp>
      <p:sp>
        <p:nvSpPr>
          <p:cNvPr id="153" name="Chemicko-biologický projekt paní profesorky Selingerové"/>
          <p:cNvSpPr txBox="1"/>
          <p:nvPr/>
        </p:nvSpPr>
        <p:spPr>
          <a:xfrm>
            <a:off x="1206500" y="3161720"/>
            <a:ext cx="21971002" cy="11509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pPr defTabSz="825500">
              <a:defRPr sz="5500" b="1" u="sng">
                <a:solidFill>
                  <a:schemeClr val="accent1"/>
                </a:solidFill>
              </a:defRPr>
            </a:pPr>
            <a:r>
              <a:rPr dirty="0" err="1"/>
              <a:t>Chemicko</a:t>
            </a:r>
            <a:r>
              <a:rPr u="none" dirty="0" err="1"/>
              <a:t>-biologický</a:t>
            </a:r>
            <a:r>
              <a:rPr u="none" dirty="0"/>
              <a:t> </a:t>
            </a:r>
            <a:r>
              <a:rPr u="none" dirty="0" err="1"/>
              <a:t>projekt</a:t>
            </a:r>
            <a:r>
              <a:rPr u="none" dirty="0"/>
              <a:t> </a:t>
            </a:r>
            <a:r>
              <a:rPr u="none" dirty="0" err="1"/>
              <a:t>paní</a:t>
            </a:r>
            <a:r>
              <a:rPr u="none" dirty="0"/>
              <a:t> </a:t>
            </a:r>
            <a:r>
              <a:rPr u="none" dirty="0" err="1"/>
              <a:t>profesorky</a:t>
            </a:r>
            <a:r>
              <a:rPr u="none" dirty="0"/>
              <a:t> </a:t>
            </a:r>
            <a:r>
              <a:rPr u="none" dirty="0" err="1"/>
              <a:t>Selingerové</a:t>
            </a:r>
            <a:endParaRPr u="none" dirty="0"/>
          </a:p>
        </p:txBody>
      </p:sp>
      <p:sp>
        <p:nvSpPr>
          <p:cNvPr id="154" name="10. - 12. května 2023, Gymnázium Nad Štolou"/>
          <p:cNvSpPr txBox="1"/>
          <p:nvPr/>
        </p:nvSpPr>
        <p:spPr>
          <a:xfrm>
            <a:off x="1206499" y="438389"/>
            <a:ext cx="21971002" cy="6369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 lnSpcReduction="10000"/>
          </a:bodyPr>
          <a:lstStyle>
            <a:lvl1pPr defTabSz="825500">
              <a:defRPr sz="3600" b="1">
                <a:solidFill>
                  <a:srgbClr val="FFFFFF"/>
                </a:solidFill>
              </a:defRPr>
            </a:lvl1pPr>
          </a:lstStyle>
          <a:p>
            <a:r>
              <a:t>10. - 12. května 2023, Gymnázium Nad Štolou</a:t>
            </a:r>
          </a:p>
        </p:txBody>
      </p:sp>
      <p:pic>
        <p:nvPicPr>
          <p:cNvPr id="155" name="1000_F_210113865_SiQ8R9KWt5MWO22UJfrqRl79OLWIrPeA.jpg" descr="1000_F_210113865_SiQ8R9KWt5MWO22UJfrqRl79OLWIrPe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4618" y="4853080"/>
            <a:ext cx="14814764" cy="6592572"/>
          </a:xfrm>
          <a:prstGeom prst="rect">
            <a:avLst/>
          </a:prstGeom>
          <a:ln w="12700">
            <a:miter lim="400000"/>
          </a:ln>
          <a:effectLst>
            <a:outerShdw blurRad="254000" dist="127000" dir="5400000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1. pokus…"/>
          <p:cNvSpPr txBox="1">
            <a:spLocks noGrp="1"/>
          </p:cNvSpPr>
          <p:nvPr>
            <p:ph type="title"/>
          </p:nvPr>
        </p:nvSpPr>
        <p:spPr>
          <a:xfrm>
            <a:off x="228228" y="113003"/>
            <a:ext cx="23927544" cy="2580946"/>
          </a:xfrm>
          <a:prstGeom prst="rect">
            <a:avLst/>
          </a:prstGeom>
        </p:spPr>
        <p:txBody>
          <a:bodyPr/>
          <a:lstStyle/>
          <a:p>
            <a:pPr algn="ctr">
              <a:defRPr sz="10000" b="1" spc="-200">
                <a:latin typeface="+mn-lt"/>
                <a:ea typeface="+mn-ea"/>
                <a:cs typeface="+mn-cs"/>
                <a:sym typeface="Helvetica Neue"/>
              </a:defRPr>
            </a:pPr>
            <a:r>
              <a:t>1. pokus</a:t>
            </a:r>
          </a:p>
          <a:p>
            <a:pPr algn="ctr" defTabSz="825500">
              <a:lnSpc>
                <a:spcPct val="100000"/>
              </a:lnSpc>
              <a:defRPr sz="5500" b="1" spc="0">
                <a:solidFill>
                  <a:schemeClr val="accent1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Obsah živin v některých potravinách</a:t>
            </a:r>
          </a:p>
        </p:txBody>
      </p:sp>
      <p:pic>
        <p:nvPicPr>
          <p:cNvPr id="158" name="l-intro-1643925756.jpg" descr="l-intro-164392575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4375" y="3182447"/>
            <a:ext cx="16635250" cy="9357330"/>
          </a:xfrm>
          <a:prstGeom prst="rect">
            <a:avLst/>
          </a:prstGeom>
          <a:ln w="12700">
            <a:miter lim="400000"/>
          </a:ln>
          <a:effectLst>
            <a:outerShdw blurRad="254000" dist="127000" dir="5400000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6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Obsah živin v průměrné svačině"/>
          <p:cNvSpPr txBox="1">
            <a:spLocks noGrp="1"/>
          </p:cNvSpPr>
          <p:nvPr>
            <p:ph type="title"/>
          </p:nvPr>
        </p:nvSpPr>
        <p:spPr>
          <a:xfrm>
            <a:off x="1206500" y="1021576"/>
            <a:ext cx="21971000" cy="1433165"/>
          </a:xfrm>
          <a:prstGeom prst="rect">
            <a:avLst/>
          </a:prstGeom>
        </p:spPr>
        <p:txBody>
          <a:bodyPr/>
          <a:lstStyle>
            <a:lvl1pPr>
              <a:defRPr spc="-200">
                <a:solidFill>
                  <a:srgbClr val="D5D5D5"/>
                </a:solidFill>
              </a:defRPr>
            </a:lvl1pPr>
          </a:lstStyle>
          <a:p>
            <a:r>
              <a:t>Obsah živin v průměrné svačině</a:t>
            </a:r>
          </a:p>
        </p:txBody>
      </p:sp>
      <p:sp>
        <p:nvSpPr>
          <p:cNvPr id="161" name="Den 1. - 10.5. 2023"/>
          <p:cNvSpPr txBox="1">
            <a:spLocks noGrp="1"/>
          </p:cNvSpPr>
          <p:nvPr>
            <p:ph type="body" sz="quarter" idx="1"/>
          </p:nvPr>
        </p:nvSpPr>
        <p:spPr>
          <a:xfrm>
            <a:off x="1206500" y="2315038"/>
            <a:ext cx="21971000" cy="934780"/>
          </a:xfrm>
          <a:prstGeom prst="rect">
            <a:avLst/>
          </a:prstGeom>
        </p:spPr>
        <p:txBody>
          <a:bodyPr/>
          <a:lstStyle/>
          <a:p>
            <a:r>
              <a:rPr dirty="0"/>
              <a:t>Den 1. - 10.</a:t>
            </a:r>
            <a:r>
              <a:rPr lang="cs-CZ" dirty="0"/>
              <a:t> </a:t>
            </a:r>
            <a:r>
              <a:rPr dirty="0"/>
              <a:t>5. 2023</a:t>
            </a:r>
          </a:p>
        </p:txBody>
      </p:sp>
      <p:sp>
        <p:nvSpPr>
          <p:cNvPr id="162" name="V prvním pokusu byla prokázána přítomnost živin v jednotlivých složkách svačiny…"/>
          <p:cNvSpPr txBox="1">
            <a:spLocks noGrp="1"/>
          </p:cNvSpPr>
          <p:nvPr>
            <p:ph type="body" idx="21"/>
          </p:nvPr>
        </p:nvSpPr>
        <p:spPr>
          <a:xfrm>
            <a:off x="1206500" y="3327394"/>
            <a:ext cx="21971000" cy="881715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>
              <a:spcBef>
                <a:spcPts val="0"/>
              </a:spcBef>
            </a:pPr>
            <a:r>
              <a:rPr dirty="0"/>
              <a:t>V </a:t>
            </a:r>
            <a:r>
              <a:rPr dirty="0" err="1"/>
              <a:t>prvním</a:t>
            </a:r>
            <a:r>
              <a:rPr dirty="0"/>
              <a:t> </a:t>
            </a:r>
            <a:r>
              <a:rPr dirty="0" err="1"/>
              <a:t>pokusu</a:t>
            </a:r>
            <a:r>
              <a:rPr dirty="0"/>
              <a:t> </a:t>
            </a:r>
            <a:r>
              <a:rPr dirty="0" err="1"/>
              <a:t>byla</a:t>
            </a:r>
            <a:r>
              <a:rPr dirty="0"/>
              <a:t> </a:t>
            </a:r>
            <a:r>
              <a:rPr dirty="0" err="1"/>
              <a:t>prokázána</a:t>
            </a:r>
            <a:r>
              <a:rPr dirty="0"/>
              <a:t> </a:t>
            </a:r>
            <a:r>
              <a:rPr dirty="0" err="1"/>
              <a:t>přítomnost</a:t>
            </a:r>
            <a:r>
              <a:rPr dirty="0"/>
              <a:t> </a:t>
            </a:r>
            <a:r>
              <a:rPr dirty="0" err="1"/>
              <a:t>živin</a:t>
            </a:r>
            <a:r>
              <a:rPr dirty="0"/>
              <a:t> v </a:t>
            </a:r>
            <a:r>
              <a:rPr dirty="0" err="1"/>
              <a:t>jednotlivých</a:t>
            </a:r>
            <a:r>
              <a:rPr dirty="0"/>
              <a:t> </a:t>
            </a:r>
            <a:r>
              <a:rPr dirty="0" err="1"/>
              <a:t>složkách</a:t>
            </a:r>
            <a:r>
              <a:rPr dirty="0"/>
              <a:t> </a:t>
            </a:r>
            <a:r>
              <a:rPr dirty="0" err="1"/>
              <a:t>svačiny</a:t>
            </a:r>
            <a:endParaRPr dirty="0"/>
          </a:p>
          <a:p>
            <a:pPr>
              <a:spcBef>
                <a:spcPts val="0"/>
              </a:spcBef>
              <a:defRPr b="1"/>
            </a:pPr>
            <a:r>
              <a:rPr dirty="0" err="1"/>
              <a:t>Zkoumané</a:t>
            </a:r>
            <a:r>
              <a:rPr dirty="0"/>
              <a:t> </a:t>
            </a:r>
            <a:r>
              <a:rPr dirty="0" err="1"/>
              <a:t>živiny</a:t>
            </a:r>
            <a:r>
              <a:rPr dirty="0"/>
              <a:t>:</a:t>
            </a:r>
          </a:p>
          <a:p>
            <a:pPr lvl="2">
              <a:spcBef>
                <a:spcPts val="0"/>
              </a:spcBef>
              <a:defRPr i="1"/>
            </a:pPr>
            <a:r>
              <a:rPr dirty="0" err="1"/>
              <a:t>Škrob</a:t>
            </a:r>
            <a:endParaRPr dirty="0"/>
          </a:p>
          <a:p>
            <a:pPr lvl="2">
              <a:spcBef>
                <a:spcPts val="0"/>
              </a:spcBef>
              <a:defRPr i="1"/>
            </a:pPr>
            <a:r>
              <a:rPr dirty="0" err="1"/>
              <a:t>Bílkoviny</a:t>
            </a:r>
            <a:r>
              <a:rPr dirty="0"/>
              <a:t>/</a:t>
            </a:r>
            <a:r>
              <a:rPr lang="cs-CZ" dirty="0"/>
              <a:t>p</a:t>
            </a:r>
            <a:r>
              <a:rPr dirty="0" err="1"/>
              <a:t>roteiny</a:t>
            </a:r>
            <a:endParaRPr dirty="0"/>
          </a:p>
          <a:p>
            <a:pPr lvl="2">
              <a:spcBef>
                <a:spcPts val="0"/>
              </a:spcBef>
              <a:defRPr i="1"/>
            </a:pPr>
            <a:r>
              <a:rPr dirty="0" err="1"/>
              <a:t>Tuky</a:t>
            </a:r>
            <a:endParaRPr dirty="0"/>
          </a:p>
          <a:p>
            <a:pPr>
              <a:spcBef>
                <a:spcPts val="0"/>
              </a:spcBef>
              <a:defRPr b="1"/>
            </a:pPr>
            <a:r>
              <a:rPr dirty="0" err="1"/>
              <a:t>Zkoumané</a:t>
            </a:r>
            <a:r>
              <a:rPr dirty="0"/>
              <a:t> </a:t>
            </a:r>
            <a:r>
              <a:rPr dirty="0" err="1"/>
              <a:t>složky</a:t>
            </a:r>
            <a:r>
              <a:rPr dirty="0"/>
              <a:t> </a:t>
            </a:r>
            <a:r>
              <a:rPr dirty="0" err="1"/>
              <a:t>průměrné</a:t>
            </a:r>
            <a:r>
              <a:rPr dirty="0"/>
              <a:t> </a:t>
            </a:r>
            <a:r>
              <a:rPr dirty="0" err="1"/>
              <a:t>svačiny</a:t>
            </a:r>
            <a:r>
              <a:rPr dirty="0"/>
              <a:t>:</a:t>
            </a:r>
          </a:p>
          <a:p>
            <a:pPr lvl="2">
              <a:spcBef>
                <a:spcPts val="0"/>
              </a:spcBef>
              <a:defRPr i="1"/>
            </a:pPr>
            <a:r>
              <a:rPr dirty="0" err="1"/>
              <a:t>Rohlík</a:t>
            </a:r>
            <a:endParaRPr dirty="0"/>
          </a:p>
          <a:p>
            <a:pPr lvl="2">
              <a:spcBef>
                <a:spcPts val="0"/>
              </a:spcBef>
              <a:defRPr i="1"/>
            </a:pPr>
            <a:r>
              <a:rPr dirty="0" err="1"/>
              <a:t>Máslo</a:t>
            </a:r>
            <a:endParaRPr dirty="0"/>
          </a:p>
          <a:p>
            <a:pPr lvl="2">
              <a:spcBef>
                <a:spcPts val="0"/>
              </a:spcBef>
              <a:defRPr i="1"/>
            </a:pPr>
            <a:r>
              <a:rPr dirty="0" err="1"/>
              <a:t>Bílek</a:t>
            </a:r>
            <a:endParaRPr dirty="0"/>
          </a:p>
          <a:p>
            <a:pPr lvl="2">
              <a:spcBef>
                <a:spcPts val="0"/>
              </a:spcBef>
              <a:defRPr i="1"/>
            </a:pPr>
            <a:r>
              <a:rPr dirty="0" err="1"/>
              <a:t>Žloutek</a:t>
            </a:r>
            <a:endParaRPr dirty="0"/>
          </a:p>
          <a:p>
            <a:pPr lvl="2">
              <a:spcBef>
                <a:spcPts val="0"/>
              </a:spcBef>
              <a:defRPr i="1"/>
            </a:pPr>
            <a:r>
              <a:rPr dirty="0" err="1"/>
              <a:t>Sýr</a:t>
            </a:r>
            <a:endParaRPr dirty="0"/>
          </a:p>
          <a:p>
            <a:pPr lvl="2">
              <a:spcBef>
                <a:spcPts val="0"/>
              </a:spcBef>
              <a:defRPr i="1"/>
            </a:pPr>
            <a:r>
              <a:rPr dirty="0" err="1"/>
              <a:t>Šunka</a:t>
            </a:r>
            <a:endParaRPr dirty="0"/>
          </a:p>
        </p:txBody>
      </p:sp>
      <p:pic>
        <p:nvPicPr>
          <p:cNvPr id="163" name="The_Organised_Housewife_Bento_Two-1170x780.jpg" descr="The_Organised_Housewife_Bento_Two-1170x78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33234" y="6636656"/>
            <a:ext cx="9565331" cy="63768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6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Důkaz škrobu ve svačině"/>
          <p:cNvSpPr txBox="1">
            <a:spLocks noGrp="1"/>
          </p:cNvSpPr>
          <p:nvPr>
            <p:ph type="title"/>
          </p:nvPr>
        </p:nvSpPr>
        <p:spPr>
          <a:xfrm>
            <a:off x="1206500" y="952499"/>
            <a:ext cx="21971000" cy="1433165"/>
          </a:xfrm>
          <a:prstGeom prst="rect">
            <a:avLst/>
          </a:prstGeom>
        </p:spPr>
        <p:txBody>
          <a:bodyPr/>
          <a:lstStyle>
            <a:lvl1pPr>
              <a:defRPr spc="-200">
                <a:solidFill>
                  <a:srgbClr val="D5D5D5"/>
                </a:solidFill>
              </a:defRPr>
            </a:lvl1pPr>
          </a:lstStyle>
          <a:p>
            <a:r>
              <a:t>Důkaz škrobu ve svačině</a:t>
            </a:r>
          </a:p>
        </p:txBody>
      </p:sp>
      <p:sp>
        <p:nvSpPr>
          <p:cNvPr id="166" name="Den 1. - 10.5. 2023"/>
          <p:cNvSpPr txBox="1">
            <a:spLocks noGrp="1"/>
          </p:cNvSpPr>
          <p:nvPr>
            <p:ph type="body" sz="quarter" idx="1"/>
          </p:nvPr>
        </p:nvSpPr>
        <p:spPr>
          <a:xfrm>
            <a:off x="1206500" y="2245961"/>
            <a:ext cx="21971000" cy="934780"/>
          </a:xfrm>
          <a:prstGeom prst="rect">
            <a:avLst/>
          </a:prstGeom>
        </p:spPr>
        <p:txBody>
          <a:bodyPr/>
          <a:lstStyle/>
          <a:p>
            <a:r>
              <a:rPr dirty="0"/>
              <a:t>Den 1. - 10.</a:t>
            </a:r>
            <a:r>
              <a:rPr lang="cs-CZ" dirty="0"/>
              <a:t> </a:t>
            </a:r>
            <a:r>
              <a:rPr dirty="0"/>
              <a:t>5. 2023</a:t>
            </a:r>
          </a:p>
        </p:txBody>
      </p:sp>
      <p:sp>
        <p:nvSpPr>
          <p:cNvPr id="167" name="K důkazu škrobu v potravinách bylo použito Lugolovo činidlo…"/>
          <p:cNvSpPr txBox="1">
            <a:spLocks noGrp="1"/>
          </p:cNvSpPr>
          <p:nvPr>
            <p:ph type="body" idx="21"/>
          </p:nvPr>
        </p:nvSpPr>
        <p:spPr>
          <a:xfrm>
            <a:off x="1206500" y="3258317"/>
            <a:ext cx="21971000" cy="487351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603502" indent="-603502" defTabSz="2413954">
              <a:spcBef>
                <a:spcPts val="4400"/>
              </a:spcBef>
              <a:defRPr sz="4400"/>
            </a:pPr>
            <a:r>
              <a:t>K důkazu škrobu v potravinách bylo použito </a:t>
            </a:r>
            <a:r>
              <a:rPr i="1"/>
              <a:t>Lugolovo činidlo</a:t>
            </a:r>
          </a:p>
          <a:p>
            <a:pPr marL="1207008" lvl="1" indent="-603504" defTabSz="2413954">
              <a:spcBef>
                <a:spcPts val="4400"/>
              </a:spcBef>
              <a:defRPr sz="4400"/>
            </a:pPr>
            <a:r>
              <a:t>Lugolovo činidlo je směs jódu a jodidu draselného</a:t>
            </a:r>
          </a:p>
          <a:p>
            <a:pPr marL="1810511" lvl="2" indent="-603504" defTabSz="2413954">
              <a:spcBef>
                <a:spcPts val="4400"/>
              </a:spcBef>
              <a:defRPr sz="4400"/>
            </a:pPr>
            <a:r>
              <a:t>Směs jódu I</a:t>
            </a:r>
            <a:r>
              <a:rPr baseline="-5998"/>
              <a:t>2</a:t>
            </a:r>
            <a:r>
              <a:t> a jodidu draselného KI je 1 : 2</a:t>
            </a:r>
          </a:p>
          <a:p>
            <a:pPr marL="603502" lvl="2" indent="-603502" defTabSz="2413954">
              <a:spcBef>
                <a:spcPts val="4400"/>
              </a:spcBef>
              <a:defRPr sz="4400"/>
            </a:pPr>
            <a:r>
              <a:t>Při reakci s přítomným škrobem probíhá reakce a tvoří se</a:t>
            </a:r>
            <a:r>
              <a:rPr spc="-200"/>
              <a:t> tmavě fialová až černá barva</a:t>
            </a:r>
          </a:p>
        </p:txBody>
      </p:sp>
      <p:pic>
        <p:nvPicPr>
          <p:cNvPr id="168" name="Snímek obrazovky 2023-05-12 v 11.52.26.png" descr="Snímek obrazovky 2023-05-12 v 11.52.26.png"/>
          <p:cNvPicPr>
            <a:picLocks noChangeAspect="1"/>
          </p:cNvPicPr>
          <p:nvPr/>
        </p:nvPicPr>
        <p:blipFill>
          <a:blip r:embed="rId2"/>
          <a:srcRect l="19436" t="26916" r="41287" b="50223"/>
          <a:stretch>
            <a:fillRect/>
          </a:stretch>
        </p:blipFill>
        <p:spPr>
          <a:xfrm>
            <a:off x="1404825" y="8971115"/>
            <a:ext cx="9407643" cy="3560837"/>
          </a:xfrm>
          <a:prstGeom prst="rect">
            <a:avLst/>
          </a:prstGeom>
          <a:ln w="12700">
            <a:miter lim="400000"/>
          </a:ln>
          <a:effectLst>
            <a:outerShdw blurRad="254000" dist="127000" dir="5400000" rotWithShape="0">
              <a:srgbClr val="000000">
                <a:alpha val="70000"/>
              </a:srgbClr>
            </a:outerShdw>
          </a:effectLst>
        </p:spPr>
      </p:pic>
      <p:sp>
        <p:nvSpPr>
          <p:cNvPr id="169" name="Složky škrobu"/>
          <p:cNvSpPr txBox="1"/>
          <p:nvPr/>
        </p:nvSpPr>
        <p:spPr>
          <a:xfrm>
            <a:off x="4390943" y="8209405"/>
            <a:ext cx="3435288" cy="6841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900" b="1">
                <a:solidFill>
                  <a:srgbClr val="FFFFFF"/>
                </a:solidFill>
              </a:defRPr>
            </a:lvl1pPr>
          </a:lstStyle>
          <a:p>
            <a:r>
              <a:t>Složky škrobu</a:t>
            </a:r>
          </a:p>
        </p:txBody>
      </p:sp>
      <p:pic>
        <p:nvPicPr>
          <p:cNvPr id="170" name="94785.png" descr="9478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95731" y="7576497"/>
            <a:ext cx="6350002" cy="6350002"/>
          </a:xfrm>
          <a:prstGeom prst="rect">
            <a:avLst/>
          </a:pr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  <p:sp>
        <p:nvSpPr>
          <p:cNvPr id="171" name="Lugolovo činidlo"/>
          <p:cNvSpPr txBox="1"/>
          <p:nvPr/>
        </p:nvSpPr>
        <p:spPr>
          <a:xfrm>
            <a:off x="16269775" y="8209405"/>
            <a:ext cx="4001911" cy="6841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900" b="1">
                <a:solidFill>
                  <a:srgbClr val="FFFFFF"/>
                </a:solidFill>
              </a:defRPr>
            </a:lvl1pPr>
          </a:lstStyle>
          <a:p>
            <a:r>
              <a:t>Lugolovo činidlo</a:t>
            </a:r>
          </a:p>
        </p:txBody>
      </p:sp>
      <p:sp>
        <p:nvSpPr>
          <p:cNvPr id="172" name="Lugolovo činidlo je směs jódu I2 a jodidu draselného KI.…"/>
          <p:cNvSpPr txBox="1"/>
          <p:nvPr/>
        </p:nvSpPr>
        <p:spPr>
          <a:xfrm>
            <a:off x="13924189" y="12055131"/>
            <a:ext cx="8693085" cy="1210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i="1">
                <a:solidFill>
                  <a:srgbClr val="FFFFFF"/>
                </a:solidFill>
              </a:defRPr>
            </a:pPr>
            <a:r>
              <a:rPr dirty="0" err="1"/>
              <a:t>Lugolovo</a:t>
            </a:r>
            <a:r>
              <a:rPr dirty="0"/>
              <a:t> </a:t>
            </a:r>
            <a:r>
              <a:rPr dirty="0" err="1"/>
              <a:t>činidlo</a:t>
            </a:r>
            <a:r>
              <a:rPr dirty="0"/>
              <a:t> je </a:t>
            </a:r>
            <a:r>
              <a:rPr dirty="0" err="1"/>
              <a:t>směs</a:t>
            </a:r>
            <a:r>
              <a:rPr dirty="0"/>
              <a:t> </a:t>
            </a:r>
            <a:r>
              <a:rPr dirty="0" err="1"/>
              <a:t>jódu</a:t>
            </a:r>
            <a:r>
              <a:rPr dirty="0"/>
              <a:t> I</a:t>
            </a:r>
            <a:r>
              <a:rPr baseline="-5998" dirty="0"/>
              <a:t>2</a:t>
            </a:r>
            <a:r>
              <a:rPr dirty="0"/>
              <a:t> a </a:t>
            </a:r>
            <a:r>
              <a:rPr dirty="0" err="1"/>
              <a:t>jodidu</a:t>
            </a:r>
            <a:r>
              <a:rPr dirty="0"/>
              <a:t> </a:t>
            </a:r>
            <a:r>
              <a:rPr dirty="0" err="1"/>
              <a:t>draselného</a:t>
            </a:r>
            <a:r>
              <a:rPr dirty="0"/>
              <a:t> KI.</a:t>
            </a:r>
          </a:p>
          <a:p>
            <a:pPr>
              <a:defRPr i="1">
                <a:solidFill>
                  <a:srgbClr val="FFFFFF"/>
                </a:solidFill>
              </a:defRPr>
            </a:pPr>
            <a:r>
              <a:rPr dirty="0" err="1"/>
              <a:t>Smícháním</a:t>
            </a:r>
            <a:r>
              <a:rPr dirty="0"/>
              <a:t> </a:t>
            </a:r>
            <a:r>
              <a:rPr dirty="0" err="1"/>
              <a:t>obou</a:t>
            </a:r>
            <a:r>
              <a:rPr dirty="0"/>
              <a:t> </a:t>
            </a:r>
            <a:r>
              <a:rPr dirty="0" err="1"/>
              <a:t>roztoků</a:t>
            </a:r>
            <a:r>
              <a:rPr dirty="0"/>
              <a:t> </a:t>
            </a:r>
            <a:r>
              <a:rPr dirty="0" err="1"/>
              <a:t>vzniká</a:t>
            </a:r>
            <a:r>
              <a:rPr dirty="0"/>
              <a:t> </a:t>
            </a:r>
            <a:r>
              <a:rPr dirty="0" err="1"/>
              <a:t>roztok</a:t>
            </a:r>
            <a:r>
              <a:rPr dirty="0"/>
              <a:t> s </a:t>
            </a:r>
            <a:r>
              <a:rPr dirty="0" err="1"/>
              <a:t>draselnými</a:t>
            </a:r>
            <a:r>
              <a:rPr dirty="0"/>
              <a:t> </a:t>
            </a:r>
            <a:r>
              <a:rPr dirty="0" err="1"/>
              <a:t>kationy</a:t>
            </a:r>
            <a:r>
              <a:rPr dirty="0"/>
              <a:t> K</a:t>
            </a:r>
            <a:r>
              <a:rPr baseline="31999" dirty="0"/>
              <a:t>+</a:t>
            </a:r>
          </a:p>
          <a:p>
            <a:pPr>
              <a:defRPr i="1">
                <a:solidFill>
                  <a:srgbClr val="FFFFFF"/>
                </a:solidFill>
              </a:defRPr>
            </a:pPr>
            <a:r>
              <a:rPr dirty="0"/>
              <a:t> a </a:t>
            </a:r>
            <a:r>
              <a:rPr dirty="0" err="1"/>
              <a:t>jodovými</a:t>
            </a:r>
            <a:r>
              <a:rPr dirty="0"/>
              <a:t> </a:t>
            </a:r>
            <a:r>
              <a:rPr dirty="0" err="1"/>
              <a:t>aniony</a:t>
            </a:r>
            <a:r>
              <a:rPr dirty="0"/>
              <a:t> I</a:t>
            </a:r>
            <a:r>
              <a:rPr lang="cs-CZ" baseline="31999" dirty="0"/>
              <a:t>n-</a:t>
            </a:r>
            <a:endParaRPr baseline="-5998" dirty="0"/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6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Důkaz škrobu v potravině - reakce"/>
          <p:cNvSpPr txBox="1">
            <a:spLocks noGrp="1"/>
          </p:cNvSpPr>
          <p:nvPr>
            <p:ph type="title"/>
          </p:nvPr>
        </p:nvSpPr>
        <p:spPr>
          <a:xfrm>
            <a:off x="1206500" y="952499"/>
            <a:ext cx="21971000" cy="1433165"/>
          </a:xfrm>
          <a:prstGeom prst="rect">
            <a:avLst/>
          </a:prstGeom>
        </p:spPr>
        <p:txBody>
          <a:bodyPr/>
          <a:lstStyle>
            <a:lvl1pPr>
              <a:defRPr spc="-200">
                <a:solidFill>
                  <a:srgbClr val="D5D5D5"/>
                </a:solidFill>
              </a:defRPr>
            </a:lvl1pPr>
          </a:lstStyle>
          <a:p>
            <a:r>
              <a:t>Důkaz škrobu v potravině - reakce</a:t>
            </a:r>
          </a:p>
        </p:txBody>
      </p:sp>
      <p:sp>
        <p:nvSpPr>
          <p:cNvPr id="175" name="Den 1. - 10.5. 2023"/>
          <p:cNvSpPr txBox="1">
            <a:spLocks noGrp="1"/>
          </p:cNvSpPr>
          <p:nvPr>
            <p:ph type="body" sz="quarter" idx="1"/>
          </p:nvPr>
        </p:nvSpPr>
        <p:spPr>
          <a:xfrm>
            <a:off x="1206500" y="2245961"/>
            <a:ext cx="21971000" cy="934780"/>
          </a:xfrm>
          <a:prstGeom prst="rect">
            <a:avLst/>
          </a:prstGeom>
        </p:spPr>
        <p:txBody>
          <a:bodyPr/>
          <a:lstStyle/>
          <a:p>
            <a:r>
              <a:rPr dirty="0"/>
              <a:t>Den 1. - 10.</a:t>
            </a:r>
            <a:r>
              <a:rPr lang="cs-CZ" dirty="0"/>
              <a:t> </a:t>
            </a:r>
            <a:r>
              <a:rPr dirty="0"/>
              <a:t>5. 2023</a:t>
            </a:r>
          </a:p>
        </p:txBody>
      </p:sp>
      <p:pic>
        <p:nvPicPr>
          <p:cNvPr id="176" name="Amylose_3Dprojection.corrected.png" descr="Amylose_3Dprojection.correct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960" y="5497569"/>
            <a:ext cx="5075606" cy="2440196"/>
          </a:xfrm>
          <a:prstGeom prst="rect">
            <a:avLst/>
          </a:prstGeom>
          <a:ln w="12700">
            <a:miter lim="400000"/>
          </a:ln>
          <a:effectLst>
            <a:outerShdw blurRad="254000" dist="127000" dir="5400000" rotWithShape="0">
              <a:srgbClr val="000000">
                <a:alpha val="70000"/>
              </a:srgbClr>
            </a:outerShdw>
          </a:effectLst>
        </p:spPr>
      </p:pic>
      <p:sp>
        <p:nvSpPr>
          <p:cNvPr id="177" name="+"/>
          <p:cNvSpPr txBox="1"/>
          <p:nvPr/>
        </p:nvSpPr>
        <p:spPr>
          <a:xfrm>
            <a:off x="6739894" y="6180961"/>
            <a:ext cx="762001" cy="1354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500">
                <a:solidFill>
                  <a:srgbClr val="D5D5D5"/>
                </a:solidFill>
              </a:defRPr>
            </a:lvl1pPr>
          </a:lstStyle>
          <a:p>
            <a:r>
              <a:t>+</a:t>
            </a:r>
          </a:p>
        </p:txBody>
      </p:sp>
      <p:pic>
        <p:nvPicPr>
          <p:cNvPr id="178" name="94785.png" descr="9478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7071" y="3683000"/>
            <a:ext cx="6350002" cy="6350000"/>
          </a:xfrm>
          <a:prstGeom prst="rect">
            <a:avLst/>
          </a:prstGeom>
          <a:ln w="12700">
            <a:miter lim="400000"/>
          </a:ln>
          <a:effectLst>
            <a:outerShdw blurRad="254000" dist="127000" dir="5400000" rotWithShape="0">
              <a:srgbClr val="000000">
                <a:alpha val="70000"/>
              </a:srgbClr>
            </a:outerShdw>
          </a:effectLst>
        </p:spPr>
      </p:pic>
      <p:sp>
        <p:nvSpPr>
          <p:cNvPr id="179" name="Šipka"/>
          <p:cNvSpPr/>
          <p:nvPr/>
        </p:nvSpPr>
        <p:spPr>
          <a:xfrm>
            <a:off x="11859073" y="6603714"/>
            <a:ext cx="4246856" cy="508571"/>
          </a:xfrm>
          <a:prstGeom prst="rightArrow">
            <a:avLst>
              <a:gd name="adj1" fmla="val 32000"/>
              <a:gd name="adj2" fmla="val 159821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pic>
        <p:nvPicPr>
          <p:cNvPr id="180" name="547starchiodine.gif" descr="547starchiodine.gif"/>
          <p:cNvPicPr>
            <a:picLocks noChangeAspect="1"/>
          </p:cNvPicPr>
          <p:nvPr/>
        </p:nvPicPr>
        <p:blipFill>
          <a:blip r:embed="rId4"/>
          <a:srcRect l="23248" t="27827" r="23248" b="23082"/>
          <a:stretch>
            <a:fillRect/>
          </a:stretch>
        </p:blipFill>
        <p:spPr>
          <a:xfrm>
            <a:off x="17064150" y="4956571"/>
            <a:ext cx="3947558" cy="3802849"/>
          </a:xfrm>
          <a:prstGeom prst="rect">
            <a:avLst/>
          </a:prstGeom>
          <a:ln w="12700">
            <a:miter lim="400000"/>
          </a:ln>
          <a:effectLst>
            <a:outerShdw blurRad="254000" dist="127000" dir="5400000" rotWithShape="0">
              <a:srgbClr val="000000">
                <a:alpha val="70000"/>
              </a:srgbClr>
            </a:outerShdw>
          </a:effectLst>
        </p:spPr>
      </p:pic>
      <p:sp>
        <p:nvSpPr>
          <p:cNvPr id="181" name="Jódové aniony se přidávají mezi amylózu,…"/>
          <p:cNvSpPr txBox="1"/>
          <p:nvPr/>
        </p:nvSpPr>
        <p:spPr>
          <a:xfrm>
            <a:off x="15393580" y="8831561"/>
            <a:ext cx="7288855" cy="1210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i="1">
                <a:solidFill>
                  <a:srgbClr val="FFFFFF"/>
                </a:solidFill>
              </a:defRPr>
            </a:pPr>
            <a:r>
              <a:rPr dirty="0" err="1"/>
              <a:t>Jódové</a:t>
            </a:r>
            <a:r>
              <a:rPr dirty="0"/>
              <a:t> </a:t>
            </a:r>
            <a:r>
              <a:rPr dirty="0" err="1"/>
              <a:t>aniony</a:t>
            </a:r>
            <a:r>
              <a:rPr dirty="0"/>
              <a:t> se </a:t>
            </a:r>
            <a:r>
              <a:rPr dirty="0" err="1"/>
              <a:t>přidávají</a:t>
            </a:r>
            <a:r>
              <a:rPr dirty="0"/>
              <a:t> </a:t>
            </a:r>
            <a:r>
              <a:rPr dirty="0" err="1"/>
              <a:t>mezi</a:t>
            </a:r>
            <a:r>
              <a:rPr dirty="0"/>
              <a:t> </a:t>
            </a:r>
            <a:r>
              <a:rPr dirty="0" err="1"/>
              <a:t>amylózu</a:t>
            </a:r>
            <a:r>
              <a:rPr dirty="0"/>
              <a:t>,</a:t>
            </a:r>
          </a:p>
          <a:p>
            <a:pPr>
              <a:defRPr i="1">
                <a:solidFill>
                  <a:srgbClr val="FFFFFF"/>
                </a:solidFill>
              </a:defRPr>
            </a:pPr>
            <a:r>
              <a:rPr lang="cs-CZ" dirty="0"/>
              <a:t>v</a:t>
            </a:r>
            <a:r>
              <a:rPr dirty="0" err="1"/>
              <a:t>ytváří</a:t>
            </a:r>
            <a:r>
              <a:rPr dirty="0"/>
              <a:t> </a:t>
            </a:r>
            <a:r>
              <a:rPr dirty="0" err="1"/>
              <a:t>jodo-amylózový</a:t>
            </a:r>
            <a:r>
              <a:rPr dirty="0"/>
              <a:t> </a:t>
            </a:r>
            <a:r>
              <a:rPr dirty="0" err="1"/>
              <a:t>komplex</a:t>
            </a:r>
            <a:r>
              <a:rPr dirty="0"/>
              <a:t>, </a:t>
            </a:r>
            <a:r>
              <a:rPr dirty="0" err="1"/>
              <a:t>který</a:t>
            </a:r>
            <a:r>
              <a:rPr dirty="0"/>
              <a:t> </a:t>
            </a:r>
            <a:r>
              <a:rPr dirty="0" err="1"/>
              <a:t>láme</a:t>
            </a:r>
            <a:r>
              <a:rPr dirty="0"/>
              <a:t> </a:t>
            </a:r>
            <a:r>
              <a:rPr dirty="0" err="1"/>
              <a:t>světlo</a:t>
            </a:r>
            <a:r>
              <a:rPr dirty="0"/>
              <a:t> a </a:t>
            </a:r>
          </a:p>
          <a:p>
            <a:pPr>
              <a:defRPr i="1">
                <a:solidFill>
                  <a:srgbClr val="FFFFFF"/>
                </a:solidFill>
              </a:defRPr>
            </a:pPr>
            <a:r>
              <a:rPr lang="cs-CZ" dirty="0"/>
              <a:t>l</a:t>
            </a:r>
            <a:r>
              <a:rPr dirty="0" err="1"/>
              <a:t>idské</a:t>
            </a:r>
            <a:r>
              <a:rPr dirty="0"/>
              <a:t> </a:t>
            </a:r>
            <a:r>
              <a:rPr dirty="0" err="1"/>
              <a:t>oko</a:t>
            </a:r>
            <a:r>
              <a:rPr dirty="0"/>
              <a:t> </a:t>
            </a:r>
            <a:r>
              <a:rPr dirty="0" err="1"/>
              <a:t>vidí</a:t>
            </a:r>
            <a:r>
              <a:rPr dirty="0"/>
              <a:t> </a:t>
            </a:r>
            <a:r>
              <a:rPr dirty="0" err="1"/>
              <a:t>tmavě</a:t>
            </a:r>
            <a:r>
              <a:rPr dirty="0"/>
              <a:t> </a:t>
            </a:r>
            <a:r>
              <a:rPr dirty="0" err="1"/>
              <a:t>modrou</a:t>
            </a:r>
            <a:r>
              <a:rPr dirty="0"/>
              <a:t> </a:t>
            </a:r>
            <a:r>
              <a:rPr dirty="0" err="1"/>
              <a:t>až</a:t>
            </a:r>
            <a:r>
              <a:rPr dirty="0"/>
              <a:t> </a:t>
            </a:r>
            <a:r>
              <a:rPr dirty="0" err="1"/>
              <a:t>černou</a:t>
            </a:r>
            <a:r>
              <a:rPr dirty="0"/>
              <a:t> </a:t>
            </a:r>
            <a:r>
              <a:rPr dirty="0" err="1"/>
              <a:t>barvu</a:t>
            </a:r>
            <a:r>
              <a:rPr dirty="0"/>
              <a:t>.</a:t>
            </a:r>
          </a:p>
        </p:txBody>
      </p:sp>
      <p:sp>
        <p:nvSpPr>
          <p:cNvPr id="182" name="Amylóza"/>
          <p:cNvSpPr txBox="1"/>
          <p:nvPr/>
        </p:nvSpPr>
        <p:spPr>
          <a:xfrm>
            <a:off x="2921741" y="9206172"/>
            <a:ext cx="1260044" cy="4613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>
                <a:solidFill>
                  <a:srgbClr val="FFFFFF"/>
                </a:solidFill>
              </a:defRPr>
            </a:lvl1pPr>
          </a:lstStyle>
          <a:p>
            <a:r>
              <a:t>Amylóza</a:t>
            </a:r>
          </a:p>
        </p:txBody>
      </p:sp>
      <p:sp>
        <p:nvSpPr>
          <p:cNvPr id="183" name="Lugolovo činidlo"/>
          <p:cNvSpPr txBox="1"/>
          <p:nvPr/>
        </p:nvSpPr>
        <p:spPr>
          <a:xfrm>
            <a:off x="8300115" y="9206172"/>
            <a:ext cx="2343913" cy="4613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>
                <a:solidFill>
                  <a:srgbClr val="FFFFFF"/>
                </a:solidFill>
              </a:defRPr>
            </a:lvl1pPr>
          </a:lstStyle>
          <a:p>
            <a:r>
              <a:t>Lugolovo činidlo</a:t>
            </a:r>
          </a:p>
        </p:txBody>
      </p:sp>
      <p:sp>
        <p:nvSpPr>
          <p:cNvPr id="184" name="světlo*"/>
          <p:cNvSpPr txBox="1"/>
          <p:nvPr/>
        </p:nvSpPr>
        <p:spPr>
          <a:xfrm>
            <a:off x="13092546" y="6123911"/>
            <a:ext cx="1468527" cy="6348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 i="1">
                <a:solidFill>
                  <a:srgbClr val="FFFFFF"/>
                </a:solidFill>
              </a:defRPr>
            </a:lvl1pPr>
          </a:lstStyle>
          <a:p>
            <a:r>
              <a:t>světlo*</a:t>
            </a:r>
          </a:p>
        </p:txBody>
      </p:sp>
      <p:sp>
        <p:nvSpPr>
          <p:cNvPr id="185" name="*světlo dodává energii pro předávání elektronů mezi I0 a In- při reakci tvořící jodo-amylózový komplex"/>
          <p:cNvSpPr txBox="1"/>
          <p:nvPr/>
        </p:nvSpPr>
        <p:spPr>
          <a:xfrm>
            <a:off x="1052160" y="13071257"/>
            <a:ext cx="16981044" cy="5481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3000" i="1">
                <a:solidFill>
                  <a:srgbClr val="FFFFFF"/>
                </a:solidFill>
              </a:defRPr>
            </a:pPr>
            <a:r>
              <a:t>*světlo dodává energii pro předávání elektronů mezi I</a:t>
            </a:r>
            <a:r>
              <a:rPr baseline="31999"/>
              <a:t>0</a:t>
            </a:r>
            <a:r>
              <a:t> a I</a:t>
            </a:r>
            <a:r>
              <a:rPr baseline="31999"/>
              <a:t>n-</a:t>
            </a:r>
            <a:r>
              <a:t> při reakci tvořící jodo-amylózový komplex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6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Důkaz škrobu v potravině - fotografie"/>
          <p:cNvSpPr txBox="1">
            <a:spLocks noGrp="1"/>
          </p:cNvSpPr>
          <p:nvPr>
            <p:ph type="title"/>
          </p:nvPr>
        </p:nvSpPr>
        <p:spPr>
          <a:xfrm>
            <a:off x="1206500" y="952499"/>
            <a:ext cx="21971000" cy="1433165"/>
          </a:xfrm>
          <a:prstGeom prst="rect">
            <a:avLst/>
          </a:prstGeom>
        </p:spPr>
        <p:txBody>
          <a:bodyPr/>
          <a:lstStyle>
            <a:lvl1pPr>
              <a:defRPr spc="-200">
                <a:solidFill>
                  <a:srgbClr val="D5D5D5"/>
                </a:solidFill>
              </a:defRPr>
            </a:lvl1pPr>
          </a:lstStyle>
          <a:p>
            <a:r>
              <a:t>Důkaz škrobu v potravině - fotografie</a:t>
            </a:r>
          </a:p>
        </p:txBody>
      </p:sp>
      <p:sp>
        <p:nvSpPr>
          <p:cNvPr id="188" name="Den 1. - 10.5. 2023"/>
          <p:cNvSpPr txBox="1">
            <a:spLocks noGrp="1"/>
          </p:cNvSpPr>
          <p:nvPr>
            <p:ph type="body" sz="quarter" idx="1"/>
          </p:nvPr>
        </p:nvSpPr>
        <p:spPr>
          <a:xfrm>
            <a:off x="1206500" y="2245961"/>
            <a:ext cx="21971000" cy="934780"/>
          </a:xfrm>
          <a:prstGeom prst="rect">
            <a:avLst/>
          </a:prstGeom>
        </p:spPr>
        <p:txBody>
          <a:bodyPr/>
          <a:lstStyle/>
          <a:p>
            <a:r>
              <a:rPr dirty="0"/>
              <a:t>Den 1. - 10.</a:t>
            </a:r>
            <a:r>
              <a:rPr lang="cs-CZ" dirty="0"/>
              <a:t> </a:t>
            </a:r>
            <a:r>
              <a:rPr dirty="0"/>
              <a:t>5. 2023</a:t>
            </a:r>
          </a:p>
        </p:txBody>
      </p:sp>
      <p:pic>
        <p:nvPicPr>
          <p:cNvPr id="189" name="PHOTO-2023-05-12-11-19-12.jpg" descr="PHOTO-2023-05-12-11-19-12.jpg"/>
          <p:cNvPicPr>
            <a:picLocks noChangeAspect="1"/>
          </p:cNvPicPr>
          <p:nvPr/>
        </p:nvPicPr>
        <p:blipFill>
          <a:blip r:embed="rId2"/>
          <a:srcRect t="23768" b="25221"/>
          <a:stretch>
            <a:fillRect/>
          </a:stretch>
        </p:blipFill>
        <p:spPr>
          <a:xfrm>
            <a:off x="2032000" y="4522589"/>
            <a:ext cx="20320000" cy="4670686"/>
          </a:xfrm>
          <a:prstGeom prst="rect">
            <a:avLst/>
          </a:prstGeom>
          <a:ln w="12700">
            <a:miter lim="400000"/>
          </a:ln>
          <a:effectLst>
            <a:outerShdw blurRad="254000" dist="127000" dir="5400000" rotWithShape="0">
              <a:srgbClr val="000000">
                <a:alpha val="70000"/>
              </a:srgbClr>
            </a:outerShdw>
          </a:effectLst>
        </p:spPr>
      </p:pic>
      <p:sp>
        <p:nvSpPr>
          <p:cNvPr id="190" name="Lugolovo činidlo zbarvilo černě rohlík a tavený sýr"/>
          <p:cNvSpPr txBox="1"/>
          <p:nvPr/>
        </p:nvSpPr>
        <p:spPr>
          <a:xfrm>
            <a:off x="1948485" y="9712732"/>
            <a:ext cx="20487030" cy="461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i="1">
                <a:solidFill>
                  <a:srgbClr val="FFFFFF"/>
                </a:solidFill>
              </a:defRPr>
            </a:lvl1pPr>
          </a:lstStyle>
          <a:p>
            <a:r>
              <a:t>Lugolovo činidlo zbarvilo černě rohlík a tavený sýr 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2. pokus…"/>
          <p:cNvSpPr txBox="1">
            <a:spLocks noGrp="1"/>
          </p:cNvSpPr>
          <p:nvPr>
            <p:ph type="title"/>
          </p:nvPr>
        </p:nvSpPr>
        <p:spPr>
          <a:xfrm>
            <a:off x="4833056" y="151386"/>
            <a:ext cx="14717887" cy="2965543"/>
          </a:xfrm>
          <a:prstGeom prst="rect">
            <a:avLst/>
          </a:prstGeom>
        </p:spPr>
        <p:txBody>
          <a:bodyPr/>
          <a:lstStyle/>
          <a:p>
            <a:pPr algn="ctr">
              <a:defRPr sz="10000" b="1" spc="-200">
                <a:latin typeface="+mn-lt"/>
                <a:ea typeface="+mn-ea"/>
                <a:cs typeface="+mn-cs"/>
                <a:sym typeface="Helvetica Neue"/>
              </a:defRPr>
            </a:pPr>
            <a:r>
              <a:t>2. pokus</a:t>
            </a:r>
          </a:p>
          <a:p>
            <a:pPr algn="ctr" defTabSz="825500">
              <a:lnSpc>
                <a:spcPct val="100000"/>
              </a:lnSpc>
              <a:defRPr sz="5500" b="1" spc="0">
                <a:solidFill>
                  <a:schemeClr val="accent1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Důkaz cholesterolu v různých potravinách</a:t>
            </a:r>
          </a:p>
        </p:txBody>
      </p:sp>
      <p:pic>
        <p:nvPicPr>
          <p:cNvPr id="193" name="GettyImages-1177063079.jpg.jpeg" descr="GettyImages-1177063079.jpg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2120" y="3590740"/>
            <a:ext cx="14879760" cy="8374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6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Důkaz cholesterolu v různých potravinách"/>
          <p:cNvSpPr txBox="1">
            <a:spLocks noGrp="1"/>
          </p:cNvSpPr>
          <p:nvPr>
            <p:ph type="title"/>
          </p:nvPr>
        </p:nvSpPr>
        <p:spPr>
          <a:xfrm>
            <a:off x="1206500" y="952499"/>
            <a:ext cx="21971000" cy="1433165"/>
          </a:xfrm>
          <a:prstGeom prst="rect">
            <a:avLst/>
          </a:prstGeom>
        </p:spPr>
        <p:txBody>
          <a:bodyPr/>
          <a:lstStyle>
            <a:lvl1pPr>
              <a:defRPr spc="-200">
                <a:solidFill>
                  <a:srgbClr val="D5D5D5"/>
                </a:solidFill>
              </a:defRPr>
            </a:lvl1pPr>
          </a:lstStyle>
          <a:p>
            <a:r>
              <a:t>Důkaz cholesterolu v různých potravinách</a:t>
            </a:r>
          </a:p>
        </p:txBody>
      </p:sp>
      <p:sp>
        <p:nvSpPr>
          <p:cNvPr id="196" name="Den 1. - 10.5. 2023"/>
          <p:cNvSpPr txBox="1">
            <a:spLocks noGrp="1"/>
          </p:cNvSpPr>
          <p:nvPr>
            <p:ph type="body" sz="quarter" idx="1"/>
          </p:nvPr>
        </p:nvSpPr>
        <p:spPr>
          <a:xfrm>
            <a:off x="1206500" y="2245961"/>
            <a:ext cx="21971000" cy="934780"/>
          </a:xfrm>
          <a:prstGeom prst="rect">
            <a:avLst/>
          </a:prstGeom>
        </p:spPr>
        <p:txBody>
          <a:bodyPr/>
          <a:lstStyle/>
          <a:p>
            <a:r>
              <a:rPr dirty="0"/>
              <a:t>Den 1. - 10.</a:t>
            </a:r>
            <a:r>
              <a:rPr lang="cs-CZ" dirty="0"/>
              <a:t> </a:t>
            </a:r>
            <a:r>
              <a:rPr dirty="0"/>
              <a:t>5. 2023</a:t>
            </a:r>
          </a:p>
        </p:txBody>
      </p:sp>
      <p:sp>
        <p:nvSpPr>
          <p:cNvPr id="197" name="V druhém pokusu jsme testovali různé potraviny a měřili jejich obsah cholesterolu…"/>
          <p:cNvSpPr txBox="1">
            <a:spLocks noGrp="1"/>
          </p:cNvSpPr>
          <p:nvPr>
            <p:ph type="body" idx="21"/>
          </p:nvPr>
        </p:nvSpPr>
        <p:spPr>
          <a:xfrm>
            <a:off x="1206500" y="4248503"/>
            <a:ext cx="21971000" cy="465711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r>
              <a:rPr dirty="0"/>
              <a:t>V </a:t>
            </a:r>
            <a:r>
              <a:rPr dirty="0" err="1"/>
              <a:t>druhém</a:t>
            </a:r>
            <a:r>
              <a:rPr dirty="0"/>
              <a:t> </a:t>
            </a:r>
            <a:r>
              <a:rPr dirty="0" err="1"/>
              <a:t>pokusu</a:t>
            </a:r>
            <a:r>
              <a:rPr dirty="0"/>
              <a:t> </a:t>
            </a:r>
            <a:r>
              <a:rPr dirty="0" err="1"/>
              <a:t>jsme</a:t>
            </a:r>
            <a:r>
              <a:rPr dirty="0"/>
              <a:t> </a:t>
            </a:r>
            <a:r>
              <a:rPr dirty="0" err="1"/>
              <a:t>testovali</a:t>
            </a:r>
            <a:r>
              <a:rPr dirty="0"/>
              <a:t> </a:t>
            </a:r>
            <a:r>
              <a:rPr dirty="0" err="1"/>
              <a:t>různé</a:t>
            </a:r>
            <a:r>
              <a:rPr dirty="0"/>
              <a:t> </a:t>
            </a:r>
            <a:r>
              <a:rPr dirty="0" err="1"/>
              <a:t>potraviny</a:t>
            </a:r>
            <a:r>
              <a:rPr dirty="0"/>
              <a:t> a </a:t>
            </a:r>
            <a:r>
              <a:rPr dirty="0" err="1"/>
              <a:t>měřili</a:t>
            </a:r>
            <a:r>
              <a:rPr dirty="0"/>
              <a:t> </a:t>
            </a:r>
            <a:r>
              <a:rPr dirty="0" err="1"/>
              <a:t>obsah</a:t>
            </a:r>
            <a:r>
              <a:rPr dirty="0"/>
              <a:t> </a:t>
            </a:r>
            <a:r>
              <a:rPr dirty="0" err="1"/>
              <a:t>cholesterolu</a:t>
            </a:r>
            <a:r>
              <a:rPr lang="cs-CZ" dirty="0"/>
              <a:t> v nich</a:t>
            </a:r>
            <a:endParaRPr dirty="0"/>
          </a:p>
          <a:p>
            <a:r>
              <a:rPr dirty="0" err="1"/>
              <a:t>Zkoumané</a:t>
            </a:r>
            <a:r>
              <a:rPr dirty="0"/>
              <a:t> </a:t>
            </a:r>
            <a:r>
              <a:rPr dirty="0" err="1"/>
              <a:t>potraviny</a:t>
            </a:r>
            <a:r>
              <a:rPr dirty="0"/>
              <a:t>:</a:t>
            </a:r>
          </a:p>
          <a:p>
            <a:pPr lvl="3"/>
            <a:r>
              <a:rPr dirty="0" err="1"/>
              <a:t>Sádla</a:t>
            </a:r>
            <a:r>
              <a:rPr dirty="0"/>
              <a:t>, </a:t>
            </a:r>
            <a:r>
              <a:rPr dirty="0" err="1"/>
              <a:t>máslo</a:t>
            </a:r>
            <a:r>
              <a:rPr dirty="0"/>
              <a:t>, </a:t>
            </a:r>
            <a:r>
              <a:rPr dirty="0" err="1"/>
              <a:t>margaríny</a:t>
            </a:r>
            <a:r>
              <a:rPr dirty="0"/>
              <a:t>, </a:t>
            </a:r>
            <a:r>
              <a:rPr dirty="0" err="1"/>
              <a:t>majonéza</a:t>
            </a:r>
            <a:r>
              <a:rPr dirty="0"/>
              <a:t>, </a:t>
            </a:r>
            <a:r>
              <a:rPr dirty="0" err="1"/>
              <a:t>oleje</a:t>
            </a:r>
            <a:r>
              <a:rPr dirty="0"/>
              <a:t>, </a:t>
            </a:r>
            <a:r>
              <a:rPr dirty="0" err="1"/>
              <a:t>tatarská</a:t>
            </a:r>
            <a:r>
              <a:rPr dirty="0"/>
              <a:t> </a:t>
            </a:r>
            <a:r>
              <a:rPr dirty="0" err="1"/>
              <a:t>omáčka</a:t>
            </a:r>
            <a:r>
              <a:rPr dirty="0"/>
              <a:t>, </a:t>
            </a:r>
            <a:r>
              <a:rPr dirty="0" err="1"/>
              <a:t>vajíčko</a:t>
            </a:r>
            <a:r>
              <a:rPr dirty="0"/>
              <a:t>…</a:t>
            </a:r>
          </a:p>
        </p:txBody>
      </p:sp>
      <p:pic>
        <p:nvPicPr>
          <p:cNvPr id="198" name="butter-curls-1200x628-facebook.jpg.jpeg" descr="butter-curls-1200x628-facebook.jpg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4070" y="8409953"/>
            <a:ext cx="9255860" cy="4843902"/>
          </a:xfrm>
          <a:prstGeom prst="rect">
            <a:avLst/>
          </a:prstGeom>
          <a:ln w="12700">
            <a:miter lim="400000"/>
          </a:ln>
          <a:effectLst>
            <a:outerShdw blurRad="254000" dist="127000" dir="5400000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6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Důkaz cholesterolu v různých potravinách…"/>
          <p:cNvSpPr txBox="1">
            <a:spLocks noGrp="1"/>
          </p:cNvSpPr>
          <p:nvPr>
            <p:ph type="title"/>
          </p:nvPr>
        </p:nvSpPr>
        <p:spPr>
          <a:xfrm>
            <a:off x="1206500" y="952499"/>
            <a:ext cx="21971000" cy="2799495"/>
          </a:xfrm>
          <a:prstGeom prst="rect">
            <a:avLst/>
          </a:prstGeom>
        </p:spPr>
        <p:txBody>
          <a:bodyPr/>
          <a:lstStyle/>
          <a:p>
            <a:pPr>
              <a:defRPr spc="-200">
                <a:solidFill>
                  <a:srgbClr val="D5D5D5"/>
                </a:solidFill>
              </a:defRPr>
            </a:pPr>
            <a:r>
              <a:rPr dirty="0" err="1"/>
              <a:t>Důkaz</a:t>
            </a:r>
            <a:r>
              <a:rPr dirty="0"/>
              <a:t> </a:t>
            </a:r>
            <a:r>
              <a:rPr dirty="0" err="1"/>
              <a:t>cholesterolu</a:t>
            </a:r>
            <a:r>
              <a:rPr dirty="0"/>
              <a:t> v </a:t>
            </a:r>
            <a:r>
              <a:rPr dirty="0" err="1"/>
              <a:t>různých</a:t>
            </a:r>
            <a:r>
              <a:rPr dirty="0"/>
              <a:t> </a:t>
            </a:r>
            <a:r>
              <a:rPr dirty="0" err="1"/>
              <a:t>potravinách</a:t>
            </a:r>
            <a:endParaRPr dirty="0"/>
          </a:p>
          <a:p>
            <a:pPr>
              <a:defRPr spc="-200">
                <a:solidFill>
                  <a:srgbClr val="D5D5D5"/>
                </a:solidFill>
              </a:defRPr>
            </a:pPr>
            <a:r>
              <a:rPr dirty="0"/>
              <a:t>Liberman-</a:t>
            </a:r>
            <a:r>
              <a:rPr dirty="0" err="1"/>
              <a:t>Burchardův</a:t>
            </a:r>
            <a:r>
              <a:rPr dirty="0"/>
              <a:t> test</a:t>
            </a:r>
          </a:p>
        </p:txBody>
      </p:sp>
      <p:sp>
        <p:nvSpPr>
          <p:cNvPr id="201" name="Den 1. - 10.5. 2023"/>
          <p:cNvSpPr txBox="1">
            <a:spLocks noGrp="1"/>
          </p:cNvSpPr>
          <p:nvPr>
            <p:ph type="body" sz="quarter" idx="1"/>
          </p:nvPr>
        </p:nvSpPr>
        <p:spPr>
          <a:xfrm>
            <a:off x="1206500" y="3149025"/>
            <a:ext cx="21971000" cy="934780"/>
          </a:xfrm>
          <a:prstGeom prst="rect">
            <a:avLst/>
          </a:prstGeom>
        </p:spPr>
        <p:txBody>
          <a:bodyPr/>
          <a:lstStyle/>
          <a:p>
            <a:r>
              <a:rPr dirty="0"/>
              <a:t>Den 1. - 10.</a:t>
            </a:r>
            <a:r>
              <a:rPr lang="cs-CZ" dirty="0"/>
              <a:t> </a:t>
            </a:r>
            <a:r>
              <a:rPr dirty="0"/>
              <a:t>5. 2023</a:t>
            </a:r>
          </a:p>
        </p:txBody>
      </p:sp>
      <p:sp>
        <p:nvSpPr>
          <p:cNvPr id="202" name="Pokus byl prováděn v digestoři - do zkumavky byl přidán vzorek potraviny…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r>
              <a:rPr dirty="0" err="1"/>
              <a:t>Pokus</a:t>
            </a:r>
            <a:r>
              <a:rPr dirty="0"/>
              <a:t> </a:t>
            </a:r>
            <a:r>
              <a:rPr dirty="0" err="1"/>
              <a:t>byl</a:t>
            </a:r>
            <a:r>
              <a:rPr dirty="0"/>
              <a:t> </a:t>
            </a:r>
            <a:r>
              <a:rPr dirty="0" err="1"/>
              <a:t>prováděn</a:t>
            </a:r>
            <a:r>
              <a:rPr dirty="0"/>
              <a:t> v </a:t>
            </a:r>
            <a:r>
              <a:rPr dirty="0" err="1"/>
              <a:t>digestoři</a:t>
            </a:r>
            <a:r>
              <a:rPr dirty="0"/>
              <a:t> - do </a:t>
            </a:r>
            <a:r>
              <a:rPr dirty="0" err="1"/>
              <a:t>zkumavky</a:t>
            </a:r>
            <a:r>
              <a:rPr dirty="0"/>
              <a:t> </a:t>
            </a:r>
            <a:r>
              <a:rPr dirty="0" err="1"/>
              <a:t>byl</a:t>
            </a:r>
            <a:r>
              <a:rPr dirty="0"/>
              <a:t> </a:t>
            </a:r>
            <a:r>
              <a:rPr dirty="0" err="1"/>
              <a:t>přidán</a:t>
            </a:r>
            <a:r>
              <a:rPr dirty="0"/>
              <a:t> </a:t>
            </a:r>
            <a:r>
              <a:rPr dirty="0" err="1"/>
              <a:t>vzorek</a:t>
            </a:r>
            <a:r>
              <a:rPr dirty="0"/>
              <a:t> </a:t>
            </a:r>
            <a:r>
              <a:rPr dirty="0" err="1"/>
              <a:t>potraviny</a:t>
            </a:r>
            <a:endParaRPr dirty="0"/>
          </a:p>
          <a:p>
            <a:r>
              <a:rPr dirty="0" err="1"/>
              <a:t>Ke</a:t>
            </a:r>
            <a:r>
              <a:rPr dirty="0"/>
              <a:t> </a:t>
            </a:r>
            <a:r>
              <a:rPr dirty="0" err="1"/>
              <a:t>vzorku</a:t>
            </a:r>
            <a:r>
              <a:rPr dirty="0"/>
              <a:t> </a:t>
            </a:r>
            <a:r>
              <a:rPr dirty="0" err="1"/>
              <a:t>byly</a:t>
            </a:r>
            <a:r>
              <a:rPr dirty="0"/>
              <a:t> </a:t>
            </a:r>
            <a:r>
              <a:rPr dirty="0" err="1"/>
              <a:t>přidány</a:t>
            </a:r>
            <a:r>
              <a:rPr dirty="0"/>
              <a:t> 4 cm</a:t>
            </a:r>
            <a:r>
              <a:rPr baseline="31999" dirty="0"/>
              <a:t>3</a:t>
            </a:r>
            <a:r>
              <a:rPr dirty="0"/>
              <a:t> 99% chloroform</a:t>
            </a:r>
            <a:r>
              <a:rPr lang="cs-CZ" dirty="0"/>
              <a:t>u </a:t>
            </a:r>
            <a:r>
              <a:rPr dirty="0"/>
              <a:t>CHCl</a:t>
            </a:r>
            <a:r>
              <a:rPr baseline="-5998" dirty="0"/>
              <a:t>3</a:t>
            </a:r>
          </a:p>
          <a:p>
            <a:r>
              <a:rPr dirty="0" err="1"/>
              <a:t>Poté</a:t>
            </a:r>
            <a:r>
              <a:rPr dirty="0"/>
              <a:t> </a:t>
            </a:r>
            <a:r>
              <a:rPr dirty="0" err="1"/>
              <a:t>byly</a:t>
            </a:r>
            <a:r>
              <a:rPr dirty="0"/>
              <a:t> do </a:t>
            </a:r>
            <a:r>
              <a:rPr dirty="0" err="1"/>
              <a:t>zkumavky</a:t>
            </a:r>
            <a:r>
              <a:rPr dirty="0"/>
              <a:t> </a:t>
            </a:r>
            <a:r>
              <a:rPr dirty="0" err="1"/>
              <a:t>přidány</a:t>
            </a:r>
            <a:r>
              <a:rPr dirty="0"/>
              <a:t> 3 </a:t>
            </a:r>
            <a:r>
              <a:rPr dirty="0" err="1"/>
              <a:t>kapky</a:t>
            </a:r>
            <a:r>
              <a:rPr dirty="0"/>
              <a:t> </a:t>
            </a:r>
            <a:r>
              <a:rPr dirty="0" err="1"/>
              <a:t>acetanhydridu</a:t>
            </a:r>
            <a:r>
              <a:rPr dirty="0"/>
              <a:t> C</a:t>
            </a:r>
            <a:r>
              <a:rPr baseline="-5998" dirty="0"/>
              <a:t>4</a:t>
            </a:r>
            <a:r>
              <a:rPr dirty="0"/>
              <a:t>H</a:t>
            </a:r>
            <a:r>
              <a:rPr baseline="-5998" dirty="0"/>
              <a:t>6</a:t>
            </a:r>
            <a:r>
              <a:rPr dirty="0"/>
              <a:t>O</a:t>
            </a:r>
            <a:r>
              <a:rPr baseline="-5998" dirty="0"/>
              <a:t>3</a:t>
            </a:r>
          </a:p>
          <a:p>
            <a:r>
              <a:rPr dirty="0" err="1"/>
              <a:t>Nakonec</a:t>
            </a:r>
            <a:r>
              <a:rPr dirty="0"/>
              <a:t> </a:t>
            </a:r>
            <a:r>
              <a:rPr dirty="0" err="1"/>
              <a:t>byla</a:t>
            </a:r>
            <a:r>
              <a:rPr dirty="0"/>
              <a:t> </a:t>
            </a:r>
            <a:r>
              <a:rPr dirty="0" err="1"/>
              <a:t>přidaná</a:t>
            </a:r>
            <a:r>
              <a:rPr dirty="0"/>
              <a:t> 1 </a:t>
            </a:r>
            <a:r>
              <a:rPr dirty="0" err="1"/>
              <a:t>kapka</a:t>
            </a:r>
            <a:r>
              <a:rPr dirty="0"/>
              <a:t> 98% H</a:t>
            </a:r>
            <a:r>
              <a:rPr baseline="-5998" dirty="0"/>
              <a:t>2</a:t>
            </a:r>
            <a:r>
              <a:rPr dirty="0"/>
              <a:t>SO</a:t>
            </a:r>
            <a:r>
              <a:rPr baseline="-5998" dirty="0"/>
              <a:t>4</a:t>
            </a:r>
          </a:p>
        </p:txBody>
      </p:sp>
      <p:pic>
        <p:nvPicPr>
          <p:cNvPr id="203" name="Snímek obrazovky 2023-05-21 v 23.47.37.png" descr="Snímek obrazovky 2023-05-21 v 23.47.37.png"/>
          <p:cNvPicPr>
            <a:picLocks noChangeAspect="1"/>
          </p:cNvPicPr>
          <p:nvPr/>
        </p:nvPicPr>
        <p:blipFill>
          <a:blip r:embed="rId2"/>
          <a:srcRect l="17948" t="27864" r="25628" b="22022"/>
          <a:stretch>
            <a:fillRect/>
          </a:stretch>
        </p:blipFill>
        <p:spPr>
          <a:xfrm>
            <a:off x="14659864" y="8036024"/>
            <a:ext cx="8501538" cy="4910656"/>
          </a:xfrm>
          <a:prstGeom prst="rect">
            <a:avLst/>
          </a:prstGeom>
          <a:ln w="12700">
            <a:miter lim="400000"/>
          </a:ln>
          <a:effectLst>
            <a:outerShdw blurRad="254000" dist="127000" dir="5400000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6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Liberman-Burchardův test - reakce"/>
          <p:cNvSpPr txBox="1">
            <a:spLocks noGrp="1"/>
          </p:cNvSpPr>
          <p:nvPr>
            <p:ph type="title"/>
          </p:nvPr>
        </p:nvSpPr>
        <p:spPr>
          <a:xfrm>
            <a:off x="1206500" y="952500"/>
            <a:ext cx="21971000" cy="1636435"/>
          </a:xfrm>
          <a:prstGeom prst="rect">
            <a:avLst/>
          </a:prstGeom>
        </p:spPr>
        <p:txBody>
          <a:bodyPr/>
          <a:lstStyle>
            <a:lvl1pPr>
              <a:defRPr spc="-200">
                <a:solidFill>
                  <a:srgbClr val="D5D5D5"/>
                </a:solidFill>
              </a:defRPr>
            </a:lvl1pPr>
          </a:lstStyle>
          <a:p>
            <a:r>
              <a:rPr dirty="0"/>
              <a:t>Liberman-</a:t>
            </a:r>
            <a:r>
              <a:rPr dirty="0" err="1"/>
              <a:t>Burchardův</a:t>
            </a:r>
            <a:r>
              <a:rPr dirty="0"/>
              <a:t> test - </a:t>
            </a:r>
            <a:r>
              <a:rPr dirty="0" err="1"/>
              <a:t>reakce</a:t>
            </a:r>
            <a:endParaRPr dirty="0"/>
          </a:p>
        </p:txBody>
      </p:sp>
      <p:sp>
        <p:nvSpPr>
          <p:cNvPr id="206" name="Den 1. - 10.5. 2023"/>
          <p:cNvSpPr txBox="1">
            <a:spLocks noGrp="1"/>
          </p:cNvSpPr>
          <p:nvPr>
            <p:ph type="body" sz="quarter" idx="1"/>
          </p:nvPr>
        </p:nvSpPr>
        <p:spPr>
          <a:xfrm>
            <a:off x="1206500" y="2550361"/>
            <a:ext cx="21971000" cy="934780"/>
          </a:xfrm>
          <a:prstGeom prst="rect">
            <a:avLst/>
          </a:prstGeom>
        </p:spPr>
        <p:txBody>
          <a:bodyPr/>
          <a:lstStyle/>
          <a:p>
            <a:r>
              <a:rPr dirty="0"/>
              <a:t>Den 1. - 10.</a:t>
            </a:r>
            <a:r>
              <a:rPr lang="cs-CZ" dirty="0"/>
              <a:t> </a:t>
            </a:r>
            <a:r>
              <a:rPr dirty="0"/>
              <a:t>5. 2023</a:t>
            </a:r>
          </a:p>
        </p:txBody>
      </p:sp>
      <p:pic>
        <p:nvPicPr>
          <p:cNvPr id="207" name="Snímek obrazovky 2023-05-21 v 23.47.37.png" descr="Snímek obrazovky 2023-05-21 v 23.47.37.png"/>
          <p:cNvPicPr>
            <a:picLocks noChangeAspect="1"/>
          </p:cNvPicPr>
          <p:nvPr/>
        </p:nvPicPr>
        <p:blipFill>
          <a:blip r:embed="rId2"/>
          <a:srcRect l="17948" t="27864" r="25628" b="22022"/>
          <a:stretch>
            <a:fillRect/>
          </a:stretch>
        </p:blipFill>
        <p:spPr>
          <a:xfrm>
            <a:off x="249801" y="5279428"/>
            <a:ext cx="5466073" cy="3157312"/>
          </a:xfrm>
          <a:prstGeom prst="rect">
            <a:avLst/>
          </a:prstGeom>
          <a:ln w="12700">
            <a:miter lim="400000"/>
          </a:ln>
          <a:effectLst>
            <a:outerShdw blurRad="254000" dist="127000" dir="5400000" rotWithShape="0">
              <a:srgbClr val="000000">
                <a:alpha val="70000"/>
              </a:srgbClr>
            </a:outerShdw>
          </a:effectLst>
        </p:spPr>
      </p:pic>
      <p:sp>
        <p:nvSpPr>
          <p:cNvPr id="208" name="Čára"/>
          <p:cNvSpPr/>
          <p:nvPr/>
        </p:nvSpPr>
        <p:spPr>
          <a:xfrm>
            <a:off x="14974222" y="6858000"/>
            <a:ext cx="3845848" cy="0"/>
          </a:xfrm>
          <a:prstGeom prst="line">
            <a:avLst/>
          </a:prstGeom>
          <a:ln w="88900">
            <a:solidFill>
              <a:srgbClr val="000000"/>
            </a:solidFill>
            <a:miter lim="400000"/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09" name="+ H2SO4"/>
          <p:cNvSpPr txBox="1"/>
          <p:nvPr/>
        </p:nvSpPr>
        <p:spPr>
          <a:xfrm>
            <a:off x="5874425" y="6397861"/>
            <a:ext cx="2663555" cy="9202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5300">
                <a:solidFill>
                  <a:srgbClr val="FFFFFF"/>
                </a:solidFill>
              </a:defRPr>
            </a:pPr>
            <a:r>
              <a:t>+ </a:t>
            </a:r>
            <a:r>
              <a:rPr b="1"/>
              <a:t>H</a:t>
            </a:r>
            <a:r>
              <a:rPr b="1" baseline="-5998"/>
              <a:t>2</a:t>
            </a:r>
            <a:r>
              <a:rPr b="1"/>
              <a:t>SO</a:t>
            </a:r>
            <a:r>
              <a:rPr b="1" baseline="-5998"/>
              <a:t>4</a:t>
            </a:r>
          </a:p>
        </p:txBody>
      </p:sp>
      <p:sp>
        <p:nvSpPr>
          <p:cNvPr id="210" name="- H2O"/>
          <p:cNvSpPr txBox="1"/>
          <p:nvPr/>
        </p:nvSpPr>
        <p:spPr>
          <a:xfrm>
            <a:off x="15979550" y="6846575"/>
            <a:ext cx="1835193" cy="920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5300">
                <a:solidFill>
                  <a:srgbClr val="FFFFFF"/>
                </a:solidFill>
              </a:defRPr>
            </a:pPr>
            <a:r>
              <a:t>-</a:t>
            </a:r>
            <a:r>
              <a:rPr b="1"/>
              <a:t> H</a:t>
            </a:r>
            <a:r>
              <a:rPr b="1" baseline="-5998"/>
              <a:t>2</a:t>
            </a:r>
            <a:r>
              <a:rPr b="1"/>
              <a:t>O</a:t>
            </a:r>
          </a:p>
        </p:txBody>
      </p:sp>
      <p:sp>
        <p:nvSpPr>
          <p:cNvPr id="211" name="+ CHCl3"/>
          <p:cNvSpPr txBox="1"/>
          <p:nvPr/>
        </p:nvSpPr>
        <p:spPr>
          <a:xfrm>
            <a:off x="8816823" y="6397861"/>
            <a:ext cx="2624740" cy="9202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5300">
                <a:solidFill>
                  <a:srgbClr val="FFFFFF"/>
                </a:solidFill>
              </a:defRPr>
            </a:pPr>
            <a:r>
              <a:t>+ </a:t>
            </a:r>
            <a:r>
              <a:rPr b="1"/>
              <a:t>CHCl</a:t>
            </a:r>
            <a:r>
              <a:rPr b="1" baseline="-5998"/>
              <a:t>3</a:t>
            </a:r>
          </a:p>
        </p:txBody>
      </p:sp>
      <p:sp>
        <p:nvSpPr>
          <p:cNvPr id="212" name="+ C4H6O3"/>
          <p:cNvSpPr txBox="1"/>
          <p:nvPr/>
        </p:nvSpPr>
        <p:spPr>
          <a:xfrm>
            <a:off x="11720404" y="6397861"/>
            <a:ext cx="2974976" cy="9202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5300">
                <a:solidFill>
                  <a:srgbClr val="FFFFFF"/>
                </a:solidFill>
              </a:defRPr>
            </a:pPr>
            <a:r>
              <a:t>+ </a:t>
            </a:r>
            <a:r>
              <a:rPr b="1"/>
              <a:t>C</a:t>
            </a:r>
            <a:r>
              <a:rPr b="1" baseline="-5998"/>
              <a:t>4</a:t>
            </a:r>
            <a:r>
              <a:rPr b="1"/>
              <a:t>H</a:t>
            </a:r>
            <a:r>
              <a:rPr b="1" baseline="-5998"/>
              <a:t>6</a:t>
            </a:r>
            <a:r>
              <a:rPr b="1"/>
              <a:t>O</a:t>
            </a:r>
            <a:r>
              <a:rPr b="1" baseline="-5998"/>
              <a:t>3</a:t>
            </a:r>
          </a:p>
        </p:txBody>
      </p:sp>
      <p:sp>
        <p:nvSpPr>
          <p:cNvPr id="213" name="L-B test"/>
          <p:cNvSpPr txBox="1"/>
          <p:nvPr/>
        </p:nvSpPr>
        <p:spPr>
          <a:xfrm>
            <a:off x="15643224" y="5944910"/>
            <a:ext cx="2507845" cy="8828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300" i="1">
                <a:solidFill>
                  <a:srgbClr val="FFFFFF"/>
                </a:solidFill>
              </a:defRPr>
            </a:lvl1pPr>
          </a:lstStyle>
          <a:p>
            <a:r>
              <a:t>L-B test</a:t>
            </a:r>
          </a:p>
        </p:txBody>
      </p:sp>
      <p:pic>
        <p:nvPicPr>
          <p:cNvPr id="214" name="imgsrv.fcgi.png" descr="imgsrv.fcg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19650" y="4953000"/>
            <a:ext cx="3810002" cy="3810000"/>
          </a:xfrm>
          <a:prstGeom prst="rect">
            <a:avLst/>
          </a:prstGeom>
          <a:ln w="12700">
            <a:miter lim="400000"/>
          </a:ln>
          <a:effectLst>
            <a:outerShdw blurRad="254000" dist="127000" dir="5400000" rotWithShape="0">
              <a:srgbClr val="000000">
                <a:alpha val="70000"/>
              </a:srgbClr>
            </a:outerShdw>
          </a:effectLst>
        </p:spPr>
      </p:pic>
      <p:sp>
        <p:nvSpPr>
          <p:cNvPr id="215" name="*"/>
          <p:cNvSpPr txBox="1"/>
          <p:nvPr/>
        </p:nvSpPr>
        <p:spPr>
          <a:xfrm>
            <a:off x="19405283" y="5070623"/>
            <a:ext cx="351232" cy="8701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300">
                <a:solidFill>
                  <a:srgbClr val="000000"/>
                </a:solidFill>
              </a:defRPr>
            </a:lvl1pPr>
          </a:lstStyle>
          <a:p>
            <a:r>
              <a:t>*</a:t>
            </a:r>
          </a:p>
        </p:txBody>
      </p:sp>
      <p:sp>
        <p:nvSpPr>
          <p:cNvPr id="216" name="*Tento komplex se jmenuje (anglicky):…"/>
          <p:cNvSpPr txBox="1"/>
          <p:nvPr/>
        </p:nvSpPr>
        <p:spPr>
          <a:xfrm>
            <a:off x="360421" y="10296691"/>
            <a:ext cx="23030344" cy="30572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5300" i="1">
                <a:solidFill>
                  <a:srgbClr val="FFFFFF"/>
                </a:solidFill>
              </a:defRPr>
            </a:pPr>
            <a:r>
              <a:rPr sz="4800" dirty="0"/>
              <a:t>*</a:t>
            </a:r>
            <a:r>
              <a:rPr sz="4800" dirty="0" err="1"/>
              <a:t>Tento</a:t>
            </a:r>
            <a:r>
              <a:rPr sz="4800" dirty="0"/>
              <a:t> </a:t>
            </a:r>
            <a:r>
              <a:rPr sz="4800" dirty="0" err="1"/>
              <a:t>komplex</a:t>
            </a:r>
            <a:r>
              <a:rPr sz="4800" dirty="0"/>
              <a:t> se </a:t>
            </a:r>
            <a:r>
              <a:rPr sz="4800" dirty="0" err="1"/>
              <a:t>jmenuje</a:t>
            </a:r>
            <a:r>
              <a:rPr sz="4800" dirty="0"/>
              <a:t> (</a:t>
            </a:r>
            <a:r>
              <a:rPr sz="4800" dirty="0" err="1"/>
              <a:t>anglicky</a:t>
            </a:r>
            <a:r>
              <a:rPr sz="4800" dirty="0"/>
              <a:t>): </a:t>
            </a:r>
          </a:p>
          <a:p>
            <a:pPr algn="l">
              <a:defRPr sz="5300" i="1">
                <a:solidFill>
                  <a:srgbClr val="FFFFFF"/>
                </a:solidFill>
              </a:defRPr>
            </a:pPr>
            <a:r>
              <a:rPr sz="4800" dirty="0"/>
              <a:t>(6R)-6-[(8R,9S,10S,13R,14S,17R)-10,13-dimethyl-2,3,4,5,6,7,8,9,11,12,14,15,16,17</a:t>
            </a:r>
            <a:endParaRPr lang="cs-CZ" sz="4800" dirty="0"/>
          </a:p>
          <a:p>
            <a:pPr algn="l">
              <a:defRPr sz="5300" i="1">
                <a:solidFill>
                  <a:srgbClr val="FFFFFF"/>
                </a:solidFill>
              </a:defRPr>
            </a:pPr>
            <a:r>
              <a:rPr sz="4800"/>
              <a:t>-tetradecahydro-1H-cyclopenta</a:t>
            </a:r>
            <a:r>
              <a:rPr sz="4800" dirty="0"/>
              <a:t>[a]phenanthren-17-yl]-2-methylhepta-</a:t>
            </a:r>
            <a:endParaRPr lang="cs-CZ" sz="4800" dirty="0"/>
          </a:p>
          <a:p>
            <a:pPr algn="l">
              <a:defRPr sz="5300" i="1">
                <a:solidFill>
                  <a:srgbClr val="FFFFFF"/>
                </a:solidFill>
              </a:defRPr>
            </a:pPr>
            <a:r>
              <a:rPr sz="4800" dirty="0"/>
              <a:t>1,3-diene-1-sulfonic acid</a:t>
            </a:r>
          </a:p>
        </p:txBody>
      </p:sp>
      <p:sp>
        <p:nvSpPr>
          <p:cNvPr id="217" name="Komplexy měly různé…"/>
          <p:cNvSpPr txBox="1"/>
          <p:nvPr/>
        </p:nvSpPr>
        <p:spPr>
          <a:xfrm>
            <a:off x="18836388" y="8939289"/>
            <a:ext cx="4917692" cy="15662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defRPr i="1">
                <a:solidFill>
                  <a:srgbClr val="FFFFFF"/>
                </a:solidFill>
              </a:defRPr>
            </a:pPr>
            <a:r>
              <a:rPr dirty="0" err="1"/>
              <a:t>Komplexy</a:t>
            </a:r>
            <a:r>
              <a:rPr dirty="0"/>
              <a:t> </a:t>
            </a:r>
            <a:r>
              <a:rPr dirty="0" err="1"/>
              <a:t>měly</a:t>
            </a:r>
            <a:r>
              <a:rPr dirty="0"/>
              <a:t> </a:t>
            </a:r>
            <a:r>
              <a:rPr dirty="0" err="1"/>
              <a:t>různé</a:t>
            </a:r>
            <a:endParaRPr dirty="0"/>
          </a:p>
          <a:p>
            <a:pPr>
              <a:defRPr i="1">
                <a:solidFill>
                  <a:srgbClr val="FFFFFF"/>
                </a:solidFill>
              </a:defRPr>
            </a:pPr>
            <a:r>
              <a:rPr dirty="0"/>
              <a:t> </a:t>
            </a:r>
            <a:r>
              <a:rPr dirty="0" err="1"/>
              <a:t>odstíny</a:t>
            </a:r>
            <a:r>
              <a:rPr dirty="0"/>
              <a:t> </a:t>
            </a:r>
            <a:r>
              <a:rPr dirty="0" err="1"/>
              <a:t>zelené</a:t>
            </a:r>
            <a:r>
              <a:rPr dirty="0"/>
              <a:t> - </a:t>
            </a:r>
            <a:r>
              <a:rPr dirty="0" err="1"/>
              <a:t>podle</a:t>
            </a:r>
            <a:r>
              <a:rPr dirty="0"/>
              <a:t> </a:t>
            </a:r>
            <a:r>
              <a:rPr dirty="0" err="1"/>
              <a:t>sytosti</a:t>
            </a:r>
            <a:r>
              <a:rPr dirty="0"/>
              <a:t> </a:t>
            </a:r>
            <a:r>
              <a:rPr lang="cs-CZ" dirty="0"/>
              <a:t>byly</a:t>
            </a:r>
            <a:r>
              <a:rPr dirty="0"/>
              <a:t> </a:t>
            </a:r>
          </a:p>
          <a:p>
            <a:pPr>
              <a:defRPr i="1">
                <a:solidFill>
                  <a:srgbClr val="FFFFFF"/>
                </a:solidFill>
              </a:defRPr>
            </a:pPr>
            <a:r>
              <a:rPr dirty="0" err="1"/>
              <a:t>seřazeny</a:t>
            </a:r>
            <a:r>
              <a:rPr dirty="0"/>
              <a:t> od </a:t>
            </a:r>
            <a:r>
              <a:rPr dirty="0" err="1"/>
              <a:t>nejvyšší</a:t>
            </a:r>
            <a:r>
              <a:rPr dirty="0"/>
              <a:t> po </a:t>
            </a:r>
            <a:r>
              <a:rPr dirty="0" err="1"/>
              <a:t>nejnižší</a:t>
            </a:r>
            <a:endParaRPr dirty="0"/>
          </a:p>
          <a:p>
            <a:pPr>
              <a:defRPr i="1">
                <a:solidFill>
                  <a:srgbClr val="FFFFFF"/>
                </a:solidFill>
              </a:defRPr>
            </a:pPr>
            <a:r>
              <a:rPr lang="cs-CZ" dirty="0"/>
              <a:t>o</a:t>
            </a:r>
            <a:r>
              <a:rPr dirty="0" err="1"/>
              <a:t>bsah</a:t>
            </a:r>
            <a:r>
              <a:rPr dirty="0"/>
              <a:t> </a:t>
            </a:r>
            <a:r>
              <a:rPr dirty="0" err="1"/>
              <a:t>cholesterolu</a:t>
            </a:r>
            <a:endParaRPr dirty="0"/>
          </a:p>
        </p:txBody>
      </p:sp>
      <p:sp>
        <p:nvSpPr>
          <p:cNvPr id="218" name="Cholesterol - nejznámější sterol a látka, která se nachází v tucích"/>
          <p:cNvSpPr txBox="1"/>
          <p:nvPr/>
        </p:nvSpPr>
        <p:spPr>
          <a:xfrm>
            <a:off x="286719" y="8605219"/>
            <a:ext cx="5466162" cy="8296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i="1">
                <a:solidFill>
                  <a:srgbClr val="FFFFFF"/>
                </a:solidFill>
              </a:defRPr>
            </a:lvl1pPr>
          </a:lstStyle>
          <a:p>
            <a:r>
              <a:t>Cholesterol - nejznámější sterol a látka, která se nachází v tucích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6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Důkaz cholesterolu v různých potravinách…"/>
          <p:cNvSpPr txBox="1">
            <a:spLocks noGrp="1"/>
          </p:cNvSpPr>
          <p:nvPr>
            <p:ph type="title"/>
          </p:nvPr>
        </p:nvSpPr>
        <p:spPr>
          <a:xfrm>
            <a:off x="1206500" y="952499"/>
            <a:ext cx="21971000" cy="2799495"/>
          </a:xfrm>
          <a:prstGeom prst="rect">
            <a:avLst/>
          </a:prstGeom>
        </p:spPr>
        <p:txBody>
          <a:bodyPr/>
          <a:lstStyle/>
          <a:p>
            <a:pPr>
              <a:defRPr spc="-200">
                <a:solidFill>
                  <a:srgbClr val="D5D5D5"/>
                </a:solidFill>
              </a:defRPr>
            </a:pPr>
            <a:r>
              <a:rPr dirty="0" err="1"/>
              <a:t>Důkaz</a:t>
            </a:r>
            <a:r>
              <a:rPr dirty="0"/>
              <a:t> </a:t>
            </a:r>
            <a:r>
              <a:rPr dirty="0" err="1"/>
              <a:t>cholesterolu</a:t>
            </a:r>
            <a:r>
              <a:rPr dirty="0"/>
              <a:t> v </a:t>
            </a:r>
            <a:r>
              <a:rPr dirty="0" err="1"/>
              <a:t>různých</a:t>
            </a:r>
            <a:r>
              <a:rPr dirty="0"/>
              <a:t> </a:t>
            </a:r>
            <a:r>
              <a:rPr dirty="0" err="1"/>
              <a:t>potravinách</a:t>
            </a:r>
            <a:endParaRPr lang="cs-CZ" dirty="0"/>
          </a:p>
        </p:txBody>
      </p:sp>
      <p:pic>
        <p:nvPicPr>
          <p:cNvPr id="221" name="PHOTO-2023-05-12-11-20-22.jpg" descr="PHOTO-2023-05-12-11-20-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711" y="4210403"/>
            <a:ext cx="11109615" cy="8332212"/>
          </a:xfrm>
          <a:prstGeom prst="rect">
            <a:avLst/>
          </a:prstGeom>
          <a:ln w="12700">
            <a:miter lim="400000"/>
          </a:ln>
          <a:effectLst>
            <a:outerShdw blurRad="254000" dist="127000" dir="5400000" rotWithShape="0">
              <a:srgbClr val="000000">
                <a:alpha val="70000"/>
              </a:srgbClr>
            </a:outerShdw>
          </a:effectLst>
        </p:spPr>
      </p:pic>
      <p:sp>
        <p:nvSpPr>
          <p:cNvPr id="222" name="Při pokusu jsme z důvodu omamných účinků chloroformu pracovali v digestoři.…"/>
          <p:cNvSpPr txBox="1"/>
          <p:nvPr/>
        </p:nvSpPr>
        <p:spPr>
          <a:xfrm>
            <a:off x="12111135" y="4228798"/>
            <a:ext cx="11109616" cy="19345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i="1">
                <a:solidFill>
                  <a:srgbClr val="FFFFFF"/>
                </a:solidFill>
              </a:defRPr>
            </a:pPr>
            <a:r>
              <a:rPr dirty="0" err="1"/>
              <a:t>Při</a:t>
            </a:r>
            <a:r>
              <a:rPr dirty="0"/>
              <a:t> </a:t>
            </a:r>
            <a:r>
              <a:rPr dirty="0" err="1"/>
              <a:t>pokusu</a:t>
            </a:r>
            <a:r>
              <a:rPr dirty="0"/>
              <a:t> </a:t>
            </a:r>
            <a:r>
              <a:rPr dirty="0" err="1"/>
              <a:t>jsme</a:t>
            </a:r>
            <a:r>
              <a:rPr dirty="0"/>
              <a:t> z </a:t>
            </a:r>
            <a:r>
              <a:rPr dirty="0" err="1"/>
              <a:t>důvodu</a:t>
            </a:r>
            <a:r>
              <a:rPr dirty="0"/>
              <a:t> </a:t>
            </a:r>
            <a:r>
              <a:rPr dirty="0" err="1"/>
              <a:t>omamných</a:t>
            </a:r>
            <a:r>
              <a:rPr dirty="0"/>
              <a:t> </a:t>
            </a:r>
            <a:r>
              <a:rPr dirty="0" err="1"/>
              <a:t>účinků</a:t>
            </a:r>
            <a:r>
              <a:rPr dirty="0"/>
              <a:t> </a:t>
            </a:r>
            <a:r>
              <a:rPr dirty="0" err="1"/>
              <a:t>chloroformu</a:t>
            </a:r>
            <a:r>
              <a:rPr dirty="0"/>
              <a:t> </a:t>
            </a:r>
            <a:r>
              <a:rPr dirty="0" err="1"/>
              <a:t>pracovali</a:t>
            </a:r>
            <a:r>
              <a:rPr dirty="0"/>
              <a:t> v </a:t>
            </a:r>
            <a:r>
              <a:rPr dirty="0" err="1"/>
              <a:t>digestoři</a:t>
            </a:r>
            <a:r>
              <a:rPr dirty="0"/>
              <a:t>.</a:t>
            </a:r>
          </a:p>
          <a:p>
            <a:pPr>
              <a:defRPr i="1">
                <a:solidFill>
                  <a:srgbClr val="FFFFFF"/>
                </a:solidFill>
              </a:defRPr>
            </a:pPr>
            <a:r>
              <a:rPr dirty="0" err="1"/>
              <a:t>Zároveň</a:t>
            </a:r>
            <a:r>
              <a:rPr dirty="0"/>
              <a:t> </a:t>
            </a:r>
            <a:r>
              <a:rPr dirty="0" err="1"/>
              <a:t>jsme</a:t>
            </a:r>
            <a:r>
              <a:rPr dirty="0"/>
              <a:t> </a:t>
            </a:r>
            <a:r>
              <a:rPr dirty="0" err="1"/>
              <a:t>používali</a:t>
            </a:r>
            <a:r>
              <a:rPr dirty="0"/>
              <a:t> </a:t>
            </a:r>
            <a:r>
              <a:rPr dirty="0" err="1"/>
              <a:t>koncentrovanou</a:t>
            </a:r>
            <a:r>
              <a:rPr dirty="0"/>
              <a:t> </a:t>
            </a:r>
            <a:r>
              <a:rPr dirty="0" err="1"/>
              <a:t>kyselinu</a:t>
            </a:r>
            <a:r>
              <a:rPr dirty="0"/>
              <a:t> </a:t>
            </a:r>
            <a:r>
              <a:rPr dirty="0" err="1"/>
              <a:t>sírovou</a:t>
            </a:r>
            <a:r>
              <a:rPr dirty="0"/>
              <a:t> - </a:t>
            </a:r>
            <a:r>
              <a:rPr dirty="0" err="1"/>
              <a:t>byl</a:t>
            </a:r>
            <a:r>
              <a:rPr dirty="0"/>
              <a:t> to </a:t>
            </a:r>
            <a:r>
              <a:rPr dirty="0" err="1"/>
              <a:t>tedy</a:t>
            </a:r>
            <a:r>
              <a:rPr dirty="0"/>
              <a:t> </a:t>
            </a:r>
            <a:r>
              <a:rPr dirty="0" err="1"/>
              <a:t>snad</a:t>
            </a:r>
            <a:r>
              <a:rPr dirty="0"/>
              <a:t> </a:t>
            </a:r>
            <a:r>
              <a:rPr dirty="0" err="1"/>
              <a:t>nejnebezpečnější</a:t>
            </a:r>
            <a:r>
              <a:rPr dirty="0"/>
              <a:t> </a:t>
            </a:r>
            <a:r>
              <a:rPr dirty="0" err="1"/>
              <a:t>pokus</a:t>
            </a:r>
            <a:r>
              <a:rPr dirty="0"/>
              <a:t> (ale zas</a:t>
            </a:r>
            <a:r>
              <a:rPr lang="cs-CZ" dirty="0"/>
              <a:t>e</a:t>
            </a:r>
            <a:r>
              <a:rPr dirty="0"/>
              <a:t> </a:t>
            </a:r>
            <a:r>
              <a:rPr dirty="0" err="1"/>
              <a:t>tak</a:t>
            </a:r>
            <a:r>
              <a:rPr dirty="0"/>
              <a:t> </a:t>
            </a:r>
            <a:r>
              <a:rPr dirty="0" err="1"/>
              <a:t>moc</a:t>
            </a:r>
            <a:r>
              <a:rPr dirty="0"/>
              <a:t> ne)</a:t>
            </a:r>
            <a:r>
              <a:rPr lang="cs-CZ" dirty="0"/>
              <a:t>.</a:t>
            </a:r>
            <a:endParaRPr dirty="0"/>
          </a:p>
          <a:p>
            <a:pPr>
              <a:defRPr i="1">
                <a:solidFill>
                  <a:srgbClr val="FFFFFF"/>
                </a:solidFill>
              </a:defRPr>
            </a:pPr>
            <a:r>
              <a:rPr dirty="0"/>
              <a:t>Po </a:t>
            </a:r>
            <a:r>
              <a:rPr dirty="0" err="1"/>
              <a:t>zhodnocení</a:t>
            </a:r>
            <a:r>
              <a:rPr dirty="0"/>
              <a:t> </a:t>
            </a:r>
            <a:r>
              <a:rPr dirty="0" err="1"/>
              <a:t>všech</a:t>
            </a:r>
            <a:r>
              <a:rPr dirty="0"/>
              <a:t> </a:t>
            </a:r>
            <a:r>
              <a:rPr dirty="0" err="1"/>
              <a:t>vzorků</a:t>
            </a:r>
            <a:r>
              <a:rPr dirty="0"/>
              <a:t> </a:t>
            </a:r>
            <a:r>
              <a:rPr lang="cs-CZ" dirty="0"/>
              <a:t>měly n</a:t>
            </a:r>
            <a:r>
              <a:rPr dirty="0" err="1"/>
              <a:t>ejvyšší</a:t>
            </a:r>
            <a:r>
              <a:rPr lang="cs-CZ" dirty="0"/>
              <a:t> </a:t>
            </a:r>
            <a:r>
              <a:rPr dirty="0" err="1"/>
              <a:t>obsah</a:t>
            </a:r>
            <a:r>
              <a:rPr dirty="0"/>
              <a:t> </a:t>
            </a:r>
            <a:r>
              <a:rPr dirty="0" err="1"/>
              <a:t>cholesterolu</a:t>
            </a:r>
            <a:r>
              <a:rPr dirty="0"/>
              <a:t> </a:t>
            </a:r>
            <a:r>
              <a:rPr dirty="0" err="1"/>
              <a:t>majonéza</a:t>
            </a:r>
            <a:r>
              <a:rPr dirty="0"/>
              <a:t>, </a:t>
            </a:r>
            <a:r>
              <a:rPr dirty="0" err="1"/>
              <a:t>tatar</a:t>
            </a:r>
            <a:r>
              <a:rPr lang="cs-CZ" dirty="0" err="1"/>
              <a:t>ská</a:t>
            </a:r>
            <a:r>
              <a:rPr lang="cs-CZ" dirty="0"/>
              <a:t> omáčka</a:t>
            </a:r>
            <a:r>
              <a:rPr dirty="0"/>
              <a:t> a </a:t>
            </a:r>
            <a:r>
              <a:rPr dirty="0" err="1"/>
              <a:t>žloutek</a:t>
            </a:r>
            <a:r>
              <a:rPr dirty="0"/>
              <a:t>.</a:t>
            </a:r>
          </a:p>
        </p:txBody>
      </p:sp>
      <p:sp>
        <p:nvSpPr>
          <p:cNvPr id="223" name="Zkumavky se vzorky cholesterolu"/>
          <p:cNvSpPr txBox="1"/>
          <p:nvPr/>
        </p:nvSpPr>
        <p:spPr>
          <a:xfrm>
            <a:off x="4302386" y="3683439"/>
            <a:ext cx="4544265" cy="4613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>
                <a:solidFill>
                  <a:srgbClr val="FFFFFF"/>
                </a:solidFill>
              </a:defRPr>
            </a:lvl1pPr>
          </a:lstStyle>
          <a:p>
            <a:r>
              <a:t>Zkumavky se vzorky cholesterolu</a:t>
            </a:r>
          </a:p>
        </p:txBody>
      </p:sp>
      <p:pic>
        <p:nvPicPr>
          <p:cNvPr id="224" name="Mol_geom_CHCl3.PNG" descr="Mol_geom_CHCl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10456" y="6845990"/>
            <a:ext cx="4331712" cy="5696200"/>
          </a:xfrm>
          <a:prstGeom prst="rect">
            <a:avLst/>
          </a:prstGeom>
          <a:ln w="12700">
            <a:miter lim="400000"/>
          </a:ln>
          <a:effectLst>
            <a:outerShdw blurRad="254000" dist="127000" dir="5400000" rotWithShape="0">
              <a:srgbClr val="000000">
                <a:alpha val="70000"/>
              </a:srgbClr>
            </a:outerShdw>
          </a:effectLst>
        </p:spPr>
      </p:pic>
      <p:pic>
        <p:nvPicPr>
          <p:cNvPr id="225" name="Essigsäureanhydrid_-_Acetic_anhydride.svg.png" descr="Essigsäureanhydrid_-_Acetic_anhydride.sv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30107" y="9967593"/>
            <a:ext cx="6466429" cy="2562324"/>
          </a:xfrm>
          <a:prstGeom prst="rect">
            <a:avLst/>
          </a:prstGeom>
          <a:ln w="12700">
            <a:miter lim="400000"/>
          </a:ln>
          <a:effectLst>
            <a:outerShdw blurRad="254000" dist="127000" dir="5400000" rotWithShape="0">
              <a:srgbClr val="000000">
                <a:alpha val="70000"/>
              </a:srgbClr>
            </a:outerShdw>
          </a:effectLst>
        </p:spPr>
      </p:pic>
      <p:sp>
        <p:nvSpPr>
          <p:cNvPr id="226" name="Chloroform"/>
          <p:cNvSpPr txBox="1"/>
          <p:nvPr/>
        </p:nvSpPr>
        <p:spPr>
          <a:xfrm>
            <a:off x="13454417" y="6273994"/>
            <a:ext cx="1643787" cy="461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>
                <a:solidFill>
                  <a:srgbClr val="FFFFFF"/>
                </a:solidFill>
              </a:defRPr>
            </a:lvl1pPr>
          </a:lstStyle>
          <a:p>
            <a:r>
              <a:t>Chloroform</a:t>
            </a:r>
          </a:p>
        </p:txBody>
      </p:sp>
      <p:sp>
        <p:nvSpPr>
          <p:cNvPr id="227" name="Anhydrid kyseliny ethanové"/>
          <p:cNvSpPr txBox="1"/>
          <p:nvPr/>
        </p:nvSpPr>
        <p:spPr>
          <a:xfrm>
            <a:off x="17863196" y="9141028"/>
            <a:ext cx="3800247" cy="461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>
                <a:solidFill>
                  <a:srgbClr val="FFFFFF"/>
                </a:solidFill>
              </a:defRPr>
            </a:lvl1pPr>
          </a:lstStyle>
          <a:p>
            <a:r>
              <a:t>Anhydrid kyseliny ethanové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3. pokus…"/>
          <p:cNvSpPr txBox="1">
            <a:spLocks noGrp="1"/>
          </p:cNvSpPr>
          <p:nvPr>
            <p:ph type="title"/>
          </p:nvPr>
        </p:nvSpPr>
        <p:spPr>
          <a:xfrm>
            <a:off x="1206497" y="89978"/>
            <a:ext cx="21971006" cy="3003049"/>
          </a:xfrm>
          <a:prstGeom prst="rect">
            <a:avLst/>
          </a:prstGeom>
        </p:spPr>
        <p:txBody>
          <a:bodyPr/>
          <a:lstStyle/>
          <a:p>
            <a:pPr algn="ctr">
              <a:defRPr sz="10000" b="1" spc="-200">
                <a:latin typeface="+mn-lt"/>
                <a:ea typeface="+mn-ea"/>
                <a:cs typeface="+mn-cs"/>
                <a:sym typeface="Helvetica Neue"/>
              </a:defRPr>
            </a:pPr>
            <a:r>
              <a:t>3. pokus</a:t>
            </a:r>
          </a:p>
          <a:p>
            <a:pPr algn="ctr" defTabSz="825500">
              <a:lnSpc>
                <a:spcPct val="100000"/>
              </a:lnSpc>
              <a:defRPr sz="5500" b="1" spc="0">
                <a:solidFill>
                  <a:schemeClr val="accent1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Letem světem, oxidačním stresem</a:t>
            </a:r>
          </a:p>
        </p:txBody>
      </p:sp>
      <p:pic>
        <p:nvPicPr>
          <p:cNvPr id="230" name="5886x1692-how-to-store-potatoes---hero-image-large-8fcdd2f1-7837-44b8-bfa6-963783ede05c-0-5886x1692.jpg" descr="5886x1692-how-to-store-potatoes---hero-image-large-8fcdd2f1-7837-44b8-bfa6-963783ede05c-0-5886x169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3383" y="4107388"/>
            <a:ext cx="19137234" cy="550122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6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Letem světem, oxidačním stresem"/>
          <p:cNvSpPr txBox="1">
            <a:spLocks noGrp="1"/>
          </p:cNvSpPr>
          <p:nvPr>
            <p:ph type="title"/>
          </p:nvPr>
        </p:nvSpPr>
        <p:spPr>
          <a:xfrm>
            <a:off x="1206500" y="952499"/>
            <a:ext cx="21971000" cy="1433165"/>
          </a:xfrm>
          <a:prstGeom prst="rect">
            <a:avLst/>
          </a:prstGeom>
        </p:spPr>
        <p:txBody>
          <a:bodyPr/>
          <a:lstStyle>
            <a:lvl1pPr>
              <a:defRPr spc="-200">
                <a:solidFill>
                  <a:srgbClr val="D5D5D5"/>
                </a:solidFill>
              </a:defRPr>
            </a:lvl1pPr>
          </a:lstStyle>
          <a:p>
            <a:r>
              <a:t>Letem světem, oxidačním stresem</a:t>
            </a:r>
          </a:p>
        </p:txBody>
      </p:sp>
      <p:sp>
        <p:nvSpPr>
          <p:cNvPr id="233" name="Den 1. - 10.5. 2023"/>
          <p:cNvSpPr txBox="1">
            <a:spLocks noGrp="1"/>
          </p:cNvSpPr>
          <p:nvPr>
            <p:ph type="body" sz="quarter" idx="1"/>
          </p:nvPr>
        </p:nvSpPr>
        <p:spPr>
          <a:xfrm>
            <a:off x="1206500" y="2245961"/>
            <a:ext cx="21971000" cy="934780"/>
          </a:xfrm>
          <a:prstGeom prst="rect">
            <a:avLst/>
          </a:prstGeom>
        </p:spPr>
        <p:txBody>
          <a:bodyPr/>
          <a:lstStyle/>
          <a:p>
            <a:r>
              <a:rPr dirty="0"/>
              <a:t>Den 1. - 10.</a:t>
            </a:r>
            <a:r>
              <a:rPr lang="cs-CZ" dirty="0"/>
              <a:t> </a:t>
            </a:r>
            <a:r>
              <a:rPr dirty="0"/>
              <a:t>5. 2023</a:t>
            </a:r>
          </a:p>
        </p:txBody>
      </p:sp>
      <p:sp>
        <p:nvSpPr>
          <p:cNvPr id="234" name="Ve třetím pokusu jsme zkoumali, jak funguje katalýza…"/>
          <p:cNvSpPr txBox="1">
            <a:spLocks noGrp="1"/>
          </p:cNvSpPr>
          <p:nvPr>
            <p:ph type="body" idx="21"/>
          </p:nvPr>
        </p:nvSpPr>
        <p:spPr>
          <a:xfrm>
            <a:off x="1206500" y="3404694"/>
            <a:ext cx="21971000" cy="489048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třetím</a:t>
            </a:r>
            <a:r>
              <a:rPr dirty="0"/>
              <a:t> </a:t>
            </a:r>
            <a:r>
              <a:rPr dirty="0" err="1"/>
              <a:t>pokusu</a:t>
            </a:r>
            <a:r>
              <a:rPr dirty="0"/>
              <a:t> </a:t>
            </a:r>
            <a:r>
              <a:rPr dirty="0" err="1"/>
              <a:t>jsme</a:t>
            </a:r>
            <a:r>
              <a:rPr dirty="0"/>
              <a:t> </a:t>
            </a:r>
            <a:r>
              <a:rPr dirty="0" err="1"/>
              <a:t>zkoumali</a:t>
            </a:r>
            <a:r>
              <a:rPr dirty="0"/>
              <a:t>, jak </a:t>
            </a:r>
            <a:r>
              <a:rPr dirty="0" err="1"/>
              <a:t>funguje</a:t>
            </a:r>
            <a:r>
              <a:rPr dirty="0"/>
              <a:t> katal</a:t>
            </a:r>
            <a:r>
              <a:rPr lang="cs-CZ" dirty="0"/>
              <a:t>á</a:t>
            </a:r>
            <a:r>
              <a:rPr dirty="0"/>
              <a:t>za</a:t>
            </a:r>
          </a:p>
          <a:p>
            <a:pPr lvl="1">
              <a:defRPr sz="4500" spc="-200"/>
            </a:pPr>
            <a:r>
              <a:rPr dirty="0" err="1"/>
              <a:t>Kataláza</a:t>
            </a:r>
            <a:r>
              <a:rPr dirty="0"/>
              <a:t> je </a:t>
            </a:r>
            <a:r>
              <a:rPr dirty="0" err="1"/>
              <a:t>enzym</a:t>
            </a:r>
            <a:r>
              <a:rPr dirty="0"/>
              <a:t>, </a:t>
            </a:r>
            <a:r>
              <a:rPr dirty="0" err="1"/>
              <a:t>který</a:t>
            </a:r>
            <a:r>
              <a:rPr dirty="0"/>
              <a:t> je </a:t>
            </a:r>
            <a:r>
              <a:rPr dirty="0" err="1"/>
              <a:t>schopný</a:t>
            </a:r>
            <a:r>
              <a:rPr dirty="0"/>
              <a:t> </a:t>
            </a:r>
            <a:r>
              <a:rPr dirty="0" err="1"/>
              <a:t>rozkládat</a:t>
            </a:r>
            <a:r>
              <a:rPr dirty="0"/>
              <a:t> </a:t>
            </a:r>
            <a:r>
              <a:rPr dirty="0" err="1"/>
              <a:t>peroxid</a:t>
            </a:r>
            <a:r>
              <a:rPr dirty="0"/>
              <a:t> </a:t>
            </a:r>
            <a:r>
              <a:rPr dirty="0" err="1"/>
              <a:t>vodíku</a:t>
            </a:r>
            <a:r>
              <a:rPr dirty="0"/>
              <a:t> H</a:t>
            </a:r>
            <a:r>
              <a:rPr baseline="-5998" dirty="0"/>
              <a:t>2</a:t>
            </a:r>
            <a:r>
              <a:rPr dirty="0"/>
              <a:t>O</a:t>
            </a:r>
            <a:r>
              <a:rPr baseline="-5998" dirty="0"/>
              <a:t>2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vodu</a:t>
            </a:r>
            <a:r>
              <a:rPr dirty="0"/>
              <a:t> a </a:t>
            </a:r>
            <a:r>
              <a:rPr dirty="0" err="1"/>
              <a:t>kyslík</a:t>
            </a:r>
            <a:r>
              <a:rPr dirty="0"/>
              <a:t> O</a:t>
            </a:r>
            <a:r>
              <a:rPr baseline="-5998" dirty="0"/>
              <a:t>2</a:t>
            </a:r>
            <a:endParaRPr spc="-135" baseline="31999" dirty="0"/>
          </a:p>
          <a:p>
            <a:pPr lvl="1">
              <a:defRPr sz="4500" spc="-100"/>
            </a:pPr>
            <a:r>
              <a:rPr dirty="0" err="1"/>
              <a:t>Právě</a:t>
            </a:r>
            <a:r>
              <a:rPr dirty="0"/>
              <a:t> </a:t>
            </a:r>
            <a:r>
              <a:rPr dirty="0" err="1"/>
              <a:t>peroxid</a:t>
            </a:r>
            <a:r>
              <a:rPr dirty="0"/>
              <a:t> </a:t>
            </a:r>
            <a:r>
              <a:rPr dirty="0" err="1"/>
              <a:t>vodíku</a:t>
            </a:r>
            <a:r>
              <a:rPr dirty="0"/>
              <a:t> </a:t>
            </a:r>
            <a:r>
              <a:rPr dirty="0" err="1"/>
              <a:t>obsahuje</a:t>
            </a:r>
            <a:r>
              <a:rPr dirty="0"/>
              <a:t> </a:t>
            </a:r>
            <a:r>
              <a:rPr dirty="0" err="1"/>
              <a:t>reaktivní</a:t>
            </a:r>
            <a:r>
              <a:rPr dirty="0"/>
              <a:t> </a:t>
            </a:r>
            <a:r>
              <a:rPr dirty="0" err="1"/>
              <a:t>kyslík</a:t>
            </a:r>
            <a:r>
              <a:rPr dirty="0"/>
              <a:t> O</a:t>
            </a:r>
            <a:r>
              <a:rPr baseline="31999" dirty="0"/>
              <a:t>-I</a:t>
            </a:r>
            <a:r>
              <a:rPr dirty="0"/>
              <a:t>, </a:t>
            </a:r>
            <a:r>
              <a:rPr dirty="0" err="1"/>
              <a:t>který</a:t>
            </a:r>
            <a:r>
              <a:rPr dirty="0"/>
              <a:t> </a:t>
            </a:r>
            <a:r>
              <a:rPr dirty="0" err="1"/>
              <a:t>způsobuje</a:t>
            </a:r>
            <a:r>
              <a:rPr dirty="0"/>
              <a:t> </a:t>
            </a:r>
            <a:r>
              <a:rPr dirty="0" err="1"/>
              <a:t>oxidační</a:t>
            </a:r>
            <a:r>
              <a:rPr dirty="0"/>
              <a:t> </a:t>
            </a:r>
            <a:r>
              <a:rPr dirty="0" err="1"/>
              <a:t>stres</a:t>
            </a:r>
            <a:endParaRPr dirty="0"/>
          </a:p>
        </p:txBody>
      </p:sp>
      <p:pic>
        <p:nvPicPr>
          <p:cNvPr id="235" name="7cat.gif" descr="7cat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0030" y="7328513"/>
            <a:ext cx="5241876" cy="5404553"/>
          </a:xfrm>
          <a:prstGeom prst="rect">
            <a:avLst/>
          </a:prstGeom>
          <a:ln w="12700">
            <a:miter lim="400000"/>
          </a:ln>
          <a:effectLst>
            <a:outerShdw blurRad="254000" dist="127000" dir="5400000" rotWithShape="0">
              <a:srgbClr val="000000">
                <a:alpha val="70000"/>
              </a:srgbClr>
            </a:outerShdw>
          </a:effectLst>
        </p:spPr>
      </p:pic>
      <p:sp>
        <p:nvSpPr>
          <p:cNvPr id="236" name="Kataláza"/>
          <p:cNvSpPr txBox="1"/>
          <p:nvPr/>
        </p:nvSpPr>
        <p:spPr>
          <a:xfrm>
            <a:off x="3136280" y="6880597"/>
            <a:ext cx="1249376" cy="4613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>
                <a:solidFill>
                  <a:srgbClr val="FFFFFF"/>
                </a:solidFill>
              </a:defRPr>
            </a:lvl1pPr>
          </a:lstStyle>
          <a:p>
            <a:r>
              <a:t>Kataláza</a:t>
            </a:r>
          </a:p>
        </p:txBody>
      </p:sp>
      <p:sp>
        <p:nvSpPr>
          <p:cNvPr id="237" name="2 H2O2           2 H2O + O2"/>
          <p:cNvSpPr txBox="1"/>
          <p:nvPr/>
        </p:nvSpPr>
        <p:spPr>
          <a:xfrm>
            <a:off x="11113758" y="9314208"/>
            <a:ext cx="21971002" cy="14331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pPr algn="l">
              <a:lnSpc>
                <a:spcPct val="80000"/>
              </a:lnSpc>
              <a:defRPr sz="8500" b="1" spc="-200">
                <a:solidFill>
                  <a:srgbClr val="D5D5D5"/>
                </a:solidFill>
              </a:defRPr>
            </a:pPr>
            <a:r>
              <a:t>2 H</a:t>
            </a:r>
            <a:r>
              <a:rPr baseline="-5998"/>
              <a:t>2</a:t>
            </a:r>
            <a:r>
              <a:t>O</a:t>
            </a:r>
            <a:r>
              <a:rPr baseline="-5998"/>
              <a:t>2</a:t>
            </a:r>
            <a:r>
              <a:t>           2 H</a:t>
            </a:r>
            <a:r>
              <a:rPr baseline="-5998"/>
              <a:t>2</a:t>
            </a:r>
            <a:r>
              <a:t>O + O</a:t>
            </a:r>
            <a:r>
              <a:rPr baseline="-5998"/>
              <a:t>2</a:t>
            </a:r>
          </a:p>
        </p:txBody>
      </p:sp>
      <p:sp>
        <p:nvSpPr>
          <p:cNvPr id="238" name="Čára"/>
          <p:cNvSpPr/>
          <p:nvPr/>
        </p:nvSpPr>
        <p:spPr>
          <a:xfrm>
            <a:off x="14631260" y="10030789"/>
            <a:ext cx="2468068" cy="2"/>
          </a:xfrm>
          <a:prstGeom prst="line">
            <a:avLst/>
          </a:prstGeom>
          <a:ln w="88900">
            <a:solidFill>
              <a:srgbClr val="FFFFFF"/>
            </a:solidFill>
            <a:miter lim="400000"/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39" name="Kataláza"/>
          <p:cNvSpPr txBox="1"/>
          <p:nvPr/>
        </p:nvSpPr>
        <p:spPr>
          <a:xfrm>
            <a:off x="15240606" y="9552078"/>
            <a:ext cx="1249376" cy="461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>
                <a:solidFill>
                  <a:srgbClr val="FFFFFF"/>
                </a:solidFill>
              </a:defRPr>
            </a:lvl1pPr>
          </a:lstStyle>
          <a:p>
            <a:r>
              <a:t>Kataláza</a:t>
            </a:r>
          </a:p>
        </p:txBody>
      </p:sp>
      <p:sp>
        <p:nvSpPr>
          <p:cNvPr id="240" name="Průběh rozkladu v živých organismech"/>
          <p:cNvSpPr txBox="1"/>
          <p:nvPr/>
        </p:nvSpPr>
        <p:spPr>
          <a:xfrm>
            <a:off x="12980007" y="7684934"/>
            <a:ext cx="7219723" cy="5978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300" i="1">
                <a:solidFill>
                  <a:srgbClr val="FFFFFF"/>
                </a:solidFill>
              </a:defRPr>
            </a:lvl1pPr>
          </a:lstStyle>
          <a:p>
            <a:r>
              <a:t>Průběh rozkladu v živých organismech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6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Letem světem, oxidačním stresem"/>
          <p:cNvSpPr txBox="1">
            <a:spLocks noGrp="1"/>
          </p:cNvSpPr>
          <p:nvPr>
            <p:ph type="title"/>
          </p:nvPr>
        </p:nvSpPr>
        <p:spPr>
          <a:xfrm>
            <a:off x="1206500" y="952499"/>
            <a:ext cx="21971000" cy="1433165"/>
          </a:xfrm>
          <a:prstGeom prst="rect">
            <a:avLst/>
          </a:prstGeom>
        </p:spPr>
        <p:txBody>
          <a:bodyPr/>
          <a:lstStyle>
            <a:lvl1pPr>
              <a:defRPr spc="-200">
                <a:solidFill>
                  <a:srgbClr val="D5D5D5"/>
                </a:solidFill>
              </a:defRPr>
            </a:lvl1pPr>
          </a:lstStyle>
          <a:p>
            <a:r>
              <a:t>Letem světem, oxidačním stresem</a:t>
            </a:r>
          </a:p>
        </p:txBody>
      </p:sp>
      <p:sp>
        <p:nvSpPr>
          <p:cNvPr id="243" name="Den 1. - 10.5. 2023"/>
          <p:cNvSpPr txBox="1">
            <a:spLocks noGrp="1"/>
          </p:cNvSpPr>
          <p:nvPr>
            <p:ph type="body" sz="quarter" idx="1"/>
          </p:nvPr>
        </p:nvSpPr>
        <p:spPr>
          <a:xfrm>
            <a:off x="1206500" y="2245961"/>
            <a:ext cx="21971000" cy="934780"/>
          </a:xfrm>
          <a:prstGeom prst="rect">
            <a:avLst/>
          </a:prstGeom>
        </p:spPr>
        <p:txBody>
          <a:bodyPr/>
          <a:lstStyle/>
          <a:p>
            <a:r>
              <a:rPr dirty="0"/>
              <a:t>Den 1. - 10.</a:t>
            </a:r>
            <a:r>
              <a:rPr lang="cs-CZ" dirty="0"/>
              <a:t> </a:t>
            </a:r>
            <a:r>
              <a:rPr dirty="0"/>
              <a:t>5. 2023</a:t>
            </a:r>
          </a:p>
        </p:txBody>
      </p:sp>
      <p:sp>
        <p:nvSpPr>
          <p:cNvPr id="244" name="V pokusu jsme zkoumali, jaké prostředí je pro katalázu nejlepší…"/>
          <p:cNvSpPr txBox="1">
            <a:spLocks noGrp="1"/>
          </p:cNvSpPr>
          <p:nvPr>
            <p:ph type="body" idx="21"/>
          </p:nvPr>
        </p:nvSpPr>
        <p:spPr>
          <a:xfrm>
            <a:off x="5374114" y="-8368321"/>
            <a:ext cx="21971002" cy="8377853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347472" indent="-347472" defTabSz="1389852">
              <a:spcBef>
                <a:spcPts val="2500"/>
              </a:spcBef>
              <a:defRPr sz="2700"/>
            </a:pPr>
            <a:r>
              <a:t>V pokusu jsme zkoumali, jaké prostředí je pro katalázu nejlepší</a:t>
            </a:r>
          </a:p>
          <a:p>
            <a:pPr marL="347472" indent="-347472" defTabSz="1389852">
              <a:spcBef>
                <a:spcPts val="2500"/>
              </a:spcBef>
              <a:defRPr sz="2700"/>
            </a:pPr>
            <a:r>
              <a:t>Do pěti zkumavek byla připravena hlíza bramboru s peroxidem vodíku a látkou ovlivňující prostředí reakce</a:t>
            </a:r>
          </a:p>
          <a:p>
            <a:pPr marL="1470072" lvl="3" indent="-427656" defTabSz="1389852">
              <a:spcBef>
                <a:spcPts val="2500"/>
              </a:spcBef>
              <a:defRPr sz="2700"/>
            </a:pPr>
            <a:r>
              <a:t>1. zkumavka: Vařený brambor</a:t>
            </a:r>
          </a:p>
          <a:p>
            <a:pPr marL="1470072" lvl="3" indent="-427656" defTabSz="1389852">
              <a:spcBef>
                <a:spcPts val="2500"/>
              </a:spcBef>
              <a:defRPr sz="2700"/>
            </a:pPr>
            <a:r>
              <a:t>Kataláza nepracovala - brambor byl denaturován</a:t>
            </a:r>
          </a:p>
          <a:p>
            <a:pPr marL="1470072" lvl="3" indent="-427656" defTabSz="1389852">
              <a:spcBef>
                <a:spcPts val="2500"/>
              </a:spcBef>
              <a:defRPr sz="2700"/>
            </a:pPr>
            <a:r>
              <a:t>2. zkumavka: Čerstvá hlíza bramboru</a:t>
            </a:r>
          </a:p>
          <a:p>
            <a:pPr marL="1470072" lvl="3" indent="-427656" defTabSz="1389852">
              <a:spcBef>
                <a:spcPts val="2500"/>
              </a:spcBef>
              <a:defRPr sz="2700"/>
            </a:pPr>
            <a:r>
              <a:t>Kataláza fungovala optimálně</a:t>
            </a:r>
          </a:p>
          <a:p>
            <a:pPr marL="1470072" lvl="3" indent="-427656" defTabSz="1389852">
              <a:spcBef>
                <a:spcPts val="2500"/>
              </a:spcBef>
              <a:defRPr sz="2700"/>
            </a:pPr>
            <a:r>
              <a:t>3. zkumavka: Hlíza bramboru s kyselinou askorbovou</a:t>
            </a:r>
          </a:p>
          <a:p>
            <a:pPr marL="1470072" lvl="3" indent="-427656" defTabSz="1389852">
              <a:spcBef>
                <a:spcPts val="2500"/>
              </a:spcBef>
              <a:defRPr sz="2700"/>
            </a:pPr>
            <a:r>
              <a:t>H2O2 byl zredukován kyselinou askorbovou</a:t>
            </a:r>
          </a:p>
          <a:p>
            <a:pPr marL="1470072" lvl="3" indent="-427656" defTabSz="1389852">
              <a:spcBef>
                <a:spcPts val="2500"/>
              </a:spcBef>
              <a:defRPr sz="2700"/>
            </a:pPr>
            <a:r>
              <a:t>4. zkumavka: Hlíza bramboru s kyselinou ethanovou</a:t>
            </a:r>
          </a:p>
          <a:p>
            <a:pPr marL="1470072" lvl="3" indent="-427656" defTabSz="1389852">
              <a:spcBef>
                <a:spcPts val="2500"/>
              </a:spcBef>
              <a:defRPr sz="2700"/>
            </a:pPr>
            <a:r>
              <a:t>Prostředí bylo moc kyselé pro funkci katalázy </a:t>
            </a:r>
          </a:p>
          <a:p>
            <a:pPr marL="1470072" lvl="3" indent="-427656" defTabSz="1389852">
              <a:spcBef>
                <a:spcPts val="2500"/>
              </a:spcBef>
              <a:defRPr sz="2700"/>
            </a:pPr>
            <a:r>
              <a:t>5. zkumavka: Hlíza bramboru s hydrogenuhličitanem sodným</a:t>
            </a:r>
          </a:p>
          <a:p>
            <a:pPr marL="1470072" lvl="3" indent="-427656" defTabSz="1389852">
              <a:spcBef>
                <a:spcPts val="2500"/>
              </a:spcBef>
              <a:defRPr sz="2700"/>
            </a:pPr>
            <a:r>
              <a:t>Prostředí bylo moc zásadité pro správnou funkci katalázy</a:t>
            </a:r>
          </a:p>
        </p:txBody>
      </p:sp>
      <p:sp>
        <p:nvSpPr>
          <p:cNvPr id="245" name="1. zkumavka: Vařený brambor…"/>
          <p:cNvSpPr txBox="1"/>
          <p:nvPr/>
        </p:nvSpPr>
        <p:spPr>
          <a:xfrm>
            <a:off x="280511" y="3653361"/>
            <a:ext cx="23822978" cy="50314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numCol="2" spcCol="1191148" anchor="ctr"/>
          <a:lstStyle/>
          <a:p>
            <a:pPr marL="2438400" lvl="3" indent="-609600" algn="l">
              <a:lnSpc>
                <a:spcPct val="90000"/>
              </a:lnSpc>
              <a:spcBef>
                <a:spcPts val="2500"/>
              </a:spcBef>
              <a:buSzPct val="123000"/>
              <a:buChar char="•"/>
              <a:defRPr sz="3000" b="1">
                <a:solidFill>
                  <a:srgbClr val="000000"/>
                </a:solidFill>
              </a:defRPr>
            </a:pPr>
            <a:r>
              <a:rPr dirty="0"/>
              <a:t>1. </a:t>
            </a:r>
            <a:r>
              <a:rPr dirty="0" err="1"/>
              <a:t>zkumavka</a:t>
            </a:r>
            <a:r>
              <a:rPr dirty="0"/>
              <a:t>: </a:t>
            </a:r>
            <a:r>
              <a:rPr b="0" dirty="0" err="1"/>
              <a:t>Vařený</a:t>
            </a:r>
            <a:r>
              <a:rPr b="0" dirty="0"/>
              <a:t> </a:t>
            </a:r>
            <a:r>
              <a:rPr b="0" dirty="0" err="1"/>
              <a:t>brambor</a:t>
            </a:r>
            <a:endParaRPr b="0" dirty="0"/>
          </a:p>
          <a:p>
            <a:pPr marL="3048000" lvl="4" indent="-609600" algn="l">
              <a:lnSpc>
                <a:spcPct val="90000"/>
              </a:lnSpc>
              <a:spcBef>
                <a:spcPts val="2500"/>
              </a:spcBef>
              <a:buSzPct val="123000"/>
              <a:buChar char="•"/>
              <a:defRPr sz="3000" i="1">
                <a:solidFill>
                  <a:srgbClr val="000000"/>
                </a:solidFill>
              </a:defRPr>
            </a:pPr>
            <a:r>
              <a:rPr dirty="0" err="1"/>
              <a:t>Kataláza</a:t>
            </a:r>
            <a:r>
              <a:rPr dirty="0"/>
              <a:t> </a:t>
            </a:r>
            <a:r>
              <a:rPr dirty="0" err="1"/>
              <a:t>nepracovala</a:t>
            </a:r>
            <a:r>
              <a:rPr dirty="0"/>
              <a:t> - </a:t>
            </a:r>
            <a:r>
              <a:rPr dirty="0" err="1"/>
              <a:t>brambor</a:t>
            </a:r>
            <a:r>
              <a:rPr dirty="0"/>
              <a:t> </a:t>
            </a:r>
            <a:r>
              <a:rPr dirty="0" err="1"/>
              <a:t>byl</a:t>
            </a:r>
            <a:r>
              <a:rPr dirty="0"/>
              <a:t> </a:t>
            </a:r>
            <a:r>
              <a:rPr dirty="0" err="1"/>
              <a:t>denaturován</a:t>
            </a:r>
            <a:endParaRPr dirty="0"/>
          </a:p>
          <a:p>
            <a:pPr marL="2438400" lvl="3" indent="-609600" algn="l">
              <a:lnSpc>
                <a:spcPct val="90000"/>
              </a:lnSpc>
              <a:spcBef>
                <a:spcPts val="2500"/>
              </a:spcBef>
              <a:buSzPct val="123000"/>
              <a:buChar char="•"/>
              <a:defRPr sz="3000" b="1">
                <a:solidFill>
                  <a:srgbClr val="000000"/>
                </a:solidFill>
              </a:defRPr>
            </a:pPr>
            <a:r>
              <a:rPr dirty="0"/>
              <a:t>2. </a:t>
            </a:r>
            <a:r>
              <a:rPr dirty="0" err="1"/>
              <a:t>zkumavka</a:t>
            </a:r>
            <a:r>
              <a:rPr dirty="0"/>
              <a:t>:</a:t>
            </a:r>
            <a:r>
              <a:rPr b="0" dirty="0"/>
              <a:t> </a:t>
            </a:r>
            <a:r>
              <a:rPr b="0" dirty="0" err="1"/>
              <a:t>Čerstvá</a:t>
            </a:r>
            <a:r>
              <a:rPr b="0" dirty="0"/>
              <a:t> </a:t>
            </a:r>
            <a:r>
              <a:rPr b="0" dirty="0" err="1"/>
              <a:t>hlíza</a:t>
            </a:r>
            <a:r>
              <a:rPr b="0" dirty="0"/>
              <a:t> </a:t>
            </a:r>
            <a:r>
              <a:rPr b="0" dirty="0" err="1"/>
              <a:t>bramboru</a:t>
            </a:r>
            <a:endParaRPr b="0" dirty="0"/>
          </a:p>
          <a:p>
            <a:pPr marL="3048000" lvl="4" indent="-609600" algn="l">
              <a:lnSpc>
                <a:spcPct val="90000"/>
              </a:lnSpc>
              <a:spcBef>
                <a:spcPts val="2500"/>
              </a:spcBef>
              <a:buSzPct val="123000"/>
              <a:buChar char="•"/>
              <a:defRPr sz="3000" i="1">
                <a:solidFill>
                  <a:srgbClr val="000000"/>
                </a:solidFill>
              </a:defRPr>
            </a:pPr>
            <a:r>
              <a:rPr dirty="0" err="1"/>
              <a:t>Kataláza</a:t>
            </a:r>
            <a:r>
              <a:rPr dirty="0"/>
              <a:t> </a:t>
            </a:r>
            <a:r>
              <a:rPr dirty="0" err="1"/>
              <a:t>fungovala</a:t>
            </a:r>
            <a:r>
              <a:rPr dirty="0"/>
              <a:t> </a:t>
            </a:r>
            <a:r>
              <a:rPr dirty="0" err="1"/>
              <a:t>optimálně</a:t>
            </a:r>
            <a:endParaRPr dirty="0"/>
          </a:p>
          <a:p>
            <a:pPr marL="2438400" lvl="3" indent="-609600" algn="l">
              <a:lnSpc>
                <a:spcPct val="90000"/>
              </a:lnSpc>
              <a:spcBef>
                <a:spcPts val="2500"/>
              </a:spcBef>
              <a:buSzPct val="123000"/>
              <a:buChar char="•"/>
              <a:defRPr sz="3000" b="1">
                <a:solidFill>
                  <a:srgbClr val="000000"/>
                </a:solidFill>
              </a:defRPr>
            </a:pPr>
            <a:r>
              <a:rPr dirty="0"/>
              <a:t>3. </a:t>
            </a:r>
            <a:r>
              <a:rPr dirty="0" err="1"/>
              <a:t>zkumavka</a:t>
            </a:r>
            <a:r>
              <a:rPr dirty="0"/>
              <a:t>:</a:t>
            </a:r>
            <a:r>
              <a:rPr b="0" dirty="0"/>
              <a:t> </a:t>
            </a:r>
            <a:r>
              <a:rPr b="0" dirty="0" err="1"/>
              <a:t>Hlíza</a:t>
            </a:r>
            <a:r>
              <a:rPr b="0" dirty="0"/>
              <a:t> </a:t>
            </a:r>
            <a:r>
              <a:rPr b="0" dirty="0" err="1"/>
              <a:t>bramboru</a:t>
            </a:r>
            <a:r>
              <a:rPr b="0" dirty="0"/>
              <a:t> s </a:t>
            </a:r>
            <a:r>
              <a:rPr b="0" dirty="0" err="1"/>
              <a:t>kyselinou</a:t>
            </a:r>
            <a:r>
              <a:rPr b="0" dirty="0"/>
              <a:t> </a:t>
            </a:r>
            <a:r>
              <a:rPr b="0" dirty="0" err="1"/>
              <a:t>askorbovou</a:t>
            </a:r>
            <a:endParaRPr b="0" dirty="0"/>
          </a:p>
          <a:p>
            <a:pPr marL="3048000" lvl="4" indent="-609600" algn="l">
              <a:lnSpc>
                <a:spcPct val="90000"/>
              </a:lnSpc>
              <a:spcBef>
                <a:spcPts val="2500"/>
              </a:spcBef>
              <a:buSzPct val="123000"/>
              <a:buChar char="•"/>
              <a:defRPr sz="3000" i="1">
                <a:solidFill>
                  <a:srgbClr val="000000"/>
                </a:solidFill>
              </a:defRPr>
            </a:pPr>
            <a:r>
              <a:rPr dirty="0"/>
              <a:t>H</a:t>
            </a:r>
            <a:r>
              <a:rPr baseline="-25000" dirty="0"/>
              <a:t>2</a:t>
            </a:r>
            <a:r>
              <a:rPr dirty="0"/>
              <a:t>O</a:t>
            </a:r>
            <a:r>
              <a:rPr baseline="-25000" dirty="0"/>
              <a:t>2</a:t>
            </a:r>
            <a:r>
              <a:rPr dirty="0"/>
              <a:t> </a:t>
            </a:r>
            <a:r>
              <a:rPr dirty="0" err="1"/>
              <a:t>byl</a:t>
            </a:r>
            <a:r>
              <a:rPr dirty="0"/>
              <a:t> </a:t>
            </a:r>
            <a:r>
              <a:rPr dirty="0" err="1"/>
              <a:t>zredukován</a:t>
            </a:r>
            <a:r>
              <a:rPr dirty="0"/>
              <a:t> </a:t>
            </a:r>
            <a:r>
              <a:rPr dirty="0" err="1"/>
              <a:t>kyselinou</a:t>
            </a:r>
            <a:r>
              <a:rPr dirty="0"/>
              <a:t> </a:t>
            </a:r>
            <a:r>
              <a:rPr dirty="0" err="1"/>
              <a:t>askorbovou</a:t>
            </a:r>
            <a:endParaRPr dirty="0"/>
          </a:p>
          <a:p>
            <a:pPr marL="2438400" lvl="3" indent="-609600" algn="l">
              <a:lnSpc>
                <a:spcPct val="90000"/>
              </a:lnSpc>
              <a:spcBef>
                <a:spcPts val="2500"/>
              </a:spcBef>
              <a:buSzPct val="123000"/>
              <a:buChar char="•"/>
              <a:defRPr sz="3000" b="1">
                <a:solidFill>
                  <a:srgbClr val="000000"/>
                </a:solidFill>
              </a:defRPr>
            </a:pPr>
            <a:r>
              <a:rPr dirty="0"/>
              <a:t>4. </a:t>
            </a:r>
            <a:r>
              <a:rPr dirty="0" err="1"/>
              <a:t>zkumavka</a:t>
            </a:r>
            <a:r>
              <a:rPr dirty="0"/>
              <a:t>: </a:t>
            </a:r>
            <a:r>
              <a:rPr b="0" dirty="0" err="1"/>
              <a:t>Hlíza</a:t>
            </a:r>
            <a:r>
              <a:rPr b="0" dirty="0"/>
              <a:t> </a:t>
            </a:r>
            <a:r>
              <a:rPr b="0" dirty="0" err="1"/>
              <a:t>bramboru</a:t>
            </a:r>
            <a:r>
              <a:rPr b="0" dirty="0"/>
              <a:t> s </a:t>
            </a:r>
            <a:r>
              <a:rPr b="0" dirty="0" err="1"/>
              <a:t>kyselinou</a:t>
            </a:r>
            <a:r>
              <a:rPr b="0" dirty="0"/>
              <a:t> </a:t>
            </a:r>
            <a:r>
              <a:rPr lang="cs-CZ" b="0" dirty="0"/>
              <a:t>ethanovou (octovou)</a:t>
            </a:r>
            <a:endParaRPr dirty="0"/>
          </a:p>
          <a:p>
            <a:pPr marL="3048000" lvl="4" indent="-609600" algn="l">
              <a:lnSpc>
                <a:spcPct val="90000"/>
              </a:lnSpc>
              <a:spcBef>
                <a:spcPts val="2500"/>
              </a:spcBef>
              <a:buSzPct val="123000"/>
              <a:buChar char="•"/>
              <a:defRPr sz="3000" i="1">
                <a:solidFill>
                  <a:srgbClr val="000000"/>
                </a:solidFill>
              </a:defRPr>
            </a:pPr>
            <a:r>
              <a:rPr dirty="0" err="1"/>
              <a:t>Prostředí</a:t>
            </a:r>
            <a:r>
              <a:rPr dirty="0"/>
              <a:t> </a:t>
            </a:r>
            <a:r>
              <a:rPr dirty="0" err="1"/>
              <a:t>bylo</a:t>
            </a:r>
            <a:r>
              <a:rPr dirty="0"/>
              <a:t> </a:t>
            </a:r>
            <a:r>
              <a:rPr dirty="0" err="1"/>
              <a:t>moc</a:t>
            </a:r>
            <a:r>
              <a:rPr dirty="0"/>
              <a:t> </a:t>
            </a:r>
            <a:r>
              <a:rPr dirty="0" err="1"/>
              <a:t>kyselé</a:t>
            </a:r>
            <a:r>
              <a:rPr dirty="0"/>
              <a:t> pro </a:t>
            </a:r>
            <a:r>
              <a:rPr dirty="0" err="1"/>
              <a:t>funkci</a:t>
            </a:r>
            <a:r>
              <a:rPr dirty="0"/>
              <a:t> </a:t>
            </a:r>
            <a:r>
              <a:rPr dirty="0" err="1"/>
              <a:t>katalázy</a:t>
            </a:r>
            <a:r>
              <a:rPr dirty="0"/>
              <a:t> </a:t>
            </a:r>
          </a:p>
          <a:p>
            <a:pPr marL="2438400" lvl="3" indent="-609600" algn="l">
              <a:lnSpc>
                <a:spcPct val="90000"/>
              </a:lnSpc>
              <a:spcBef>
                <a:spcPts val="2500"/>
              </a:spcBef>
              <a:buSzPct val="123000"/>
              <a:buChar char="•"/>
              <a:defRPr sz="3000" b="1">
                <a:solidFill>
                  <a:srgbClr val="000000"/>
                </a:solidFill>
              </a:defRPr>
            </a:pPr>
            <a:r>
              <a:rPr dirty="0"/>
              <a:t>5. </a:t>
            </a:r>
            <a:r>
              <a:rPr dirty="0" err="1"/>
              <a:t>zkumavka</a:t>
            </a:r>
            <a:r>
              <a:rPr dirty="0"/>
              <a:t>: </a:t>
            </a:r>
            <a:r>
              <a:rPr b="0" dirty="0" err="1"/>
              <a:t>Hlíza</a:t>
            </a:r>
            <a:r>
              <a:rPr b="0" dirty="0"/>
              <a:t> </a:t>
            </a:r>
            <a:r>
              <a:rPr b="0" dirty="0" err="1"/>
              <a:t>bramboru</a:t>
            </a:r>
            <a:r>
              <a:rPr b="0" dirty="0"/>
              <a:t> s </a:t>
            </a:r>
            <a:r>
              <a:rPr b="0" dirty="0" err="1"/>
              <a:t>hydrogenuhličitanem</a:t>
            </a:r>
            <a:r>
              <a:rPr b="0" dirty="0"/>
              <a:t> </a:t>
            </a:r>
            <a:r>
              <a:rPr b="0" dirty="0" err="1"/>
              <a:t>sodným</a:t>
            </a:r>
            <a:endParaRPr b="0" dirty="0"/>
          </a:p>
          <a:p>
            <a:pPr marL="3048000" lvl="4" indent="-609600" algn="l">
              <a:lnSpc>
                <a:spcPct val="90000"/>
              </a:lnSpc>
              <a:spcBef>
                <a:spcPts val="2500"/>
              </a:spcBef>
              <a:buSzPct val="123000"/>
              <a:buChar char="•"/>
              <a:defRPr sz="3000" i="1">
                <a:solidFill>
                  <a:srgbClr val="000000"/>
                </a:solidFill>
              </a:defRPr>
            </a:pPr>
            <a:r>
              <a:rPr dirty="0" err="1"/>
              <a:t>Prostředí</a:t>
            </a:r>
            <a:r>
              <a:rPr dirty="0"/>
              <a:t> </a:t>
            </a:r>
            <a:r>
              <a:rPr dirty="0" err="1"/>
              <a:t>bylo</a:t>
            </a:r>
            <a:r>
              <a:rPr dirty="0"/>
              <a:t> </a:t>
            </a:r>
            <a:r>
              <a:rPr dirty="0" err="1"/>
              <a:t>moc</a:t>
            </a:r>
            <a:r>
              <a:rPr dirty="0"/>
              <a:t> </a:t>
            </a:r>
            <a:r>
              <a:rPr dirty="0" err="1"/>
              <a:t>zásadité</a:t>
            </a:r>
            <a:r>
              <a:rPr dirty="0"/>
              <a:t> pro </a:t>
            </a:r>
            <a:r>
              <a:rPr dirty="0" err="1"/>
              <a:t>správnou</a:t>
            </a:r>
            <a:r>
              <a:rPr dirty="0"/>
              <a:t> </a:t>
            </a:r>
            <a:r>
              <a:rPr dirty="0" err="1"/>
              <a:t>funkci</a:t>
            </a:r>
            <a:r>
              <a:rPr dirty="0"/>
              <a:t> </a:t>
            </a:r>
            <a:r>
              <a:rPr dirty="0" err="1"/>
              <a:t>katalázy</a:t>
            </a:r>
            <a:endParaRPr dirty="0"/>
          </a:p>
        </p:txBody>
      </p:sp>
      <p:pic>
        <p:nvPicPr>
          <p:cNvPr id="246" name="cartoon-potato-icon-png.png" descr="cartoon-potato-icon-p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119701">
            <a:off x="18819730" y="7342502"/>
            <a:ext cx="5031495" cy="5031496"/>
          </a:xfrm>
          <a:prstGeom prst="rect">
            <a:avLst/>
          </a:prstGeom>
          <a:ln w="12700">
            <a:miter lim="400000"/>
          </a:ln>
          <a:effectLst>
            <a:outerShdw blurRad="254000" dist="127000" dir="5400000" rotWithShape="0">
              <a:srgbClr val="000000">
                <a:alpha val="70000"/>
              </a:srgbClr>
            </a:outerShdw>
          </a:effectLst>
        </p:spPr>
      </p:pic>
      <p:pic>
        <p:nvPicPr>
          <p:cNvPr id="247" name="cartoon-potato-icon-png.png" descr="cartoon-potato-icon-p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3794672">
            <a:off x="8596935" y="10042907"/>
            <a:ext cx="4329525" cy="4329524"/>
          </a:xfrm>
          <a:prstGeom prst="rect">
            <a:avLst/>
          </a:prstGeom>
          <a:ln w="12700">
            <a:miter lim="400000"/>
          </a:ln>
          <a:effectLst>
            <a:outerShdw blurRad="254000" dist="127000" dir="5400000" rotWithShape="0">
              <a:srgbClr val="000000">
                <a:alpha val="70000"/>
              </a:srgbClr>
            </a:outerShdw>
          </a:effectLst>
        </p:spPr>
      </p:pic>
      <p:pic>
        <p:nvPicPr>
          <p:cNvPr id="248" name="cartoon-potato-icon-png.png" descr="cartoon-potato-icon-p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7953845">
            <a:off x="20096032" y="89292"/>
            <a:ext cx="3159577" cy="3159578"/>
          </a:xfrm>
          <a:prstGeom prst="rect">
            <a:avLst/>
          </a:prstGeom>
          <a:ln w="12700">
            <a:miter lim="400000"/>
          </a:ln>
          <a:effectLst>
            <a:outerShdw blurRad="254000" dist="127000" dir="5400000" rotWithShape="0">
              <a:srgbClr val="000000">
                <a:alpha val="70000"/>
              </a:srgbClr>
            </a:outerShdw>
          </a:effectLst>
        </p:spPr>
      </p:pic>
      <p:pic>
        <p:nvPicPr>
          <p:cNvPr id="249" name="cartoon-potato-icon-png.png" descr="cartoon-potato-icon-p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8038324">
            <a:off x="146090" y="7959114"/>
            <a:ext cx="3798274" cy="3798273"/>
          </a:xfrm>
          <a:prstGeom prst="rect">
            <a:avLst/>
          </a:prstGeom>
          <a:ln w="12700">
            <a:miter lim="400000"/>
          </a:ln>
          <a:effectLst>
            <a:outerShdw blurRad="254000" dist="127000" dir="5400000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6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Letem světem, oxidačním stresem - fotografie"/>
          <p:cNvSpPr txBox="1">
            <a:spLocks noGrp="1"/>
          </p:cNvSpPr>
          <p:nvPr>
            <p:ph type="title"/>
          </p:nvPr>
        </p:nvSpPr>
        <p:spPr>
          <a:xfrm>
            <a:off x="1206500" y="952499"/>
            <a:ext cx="21971000" cy="1433165"/>
          </a:xfrm>
          <a:prstGeom prst="rect">
            <a:avLst/>
          </a:prstGeom>
        </p:spPr>
        <p:txBody>
          <a:bodyPr/>
          <a:lstStyle>
            <a:lvl1pPr defTabSz="2340804">
              <a:defRPr sz="8100" spc="-200">
                <a:solidFill>
                  <a:srgbClr val="D5D5D5"/>
                </a:solidFill>
              </a:defRPr>
            </a:lvl1pPr>
          </a:lstStyle>
          <a:p>
            <a:r>
              <a:t>Letem světem, oxidačním stresem - fotografie</a:t>
            </a:r>
          </a:p>
        </p:txBody>
      </p:sp>
      <p:sp>
        <p:nvSpPr>
          <p:cNvPr id="252" name="Den 1. - 10.5. 2023"/>
          <p:cNvSpPr txBox="1">
            <a:spLocks noGrp="1"/>
          </p:cNvSpPr>
          <p:nvPr>
            <p:ph type="body" sz="quarter" idx="1"/>
          </p:nvPr>
        </p:nvSpPr>
        <p:spPr>
          <a:xfrm>
            <a:off x="1206500" y="2245961"/>
            <a:ext cx="21971000" cy="934780"/>
          </a:xfrm>
          <a:prstGeom prst="rect">
            <a:avLst/>
          </a:prstGeom>
        </p:spPr>
        <p:txBody>
          <a:bodyPr/>
          <a:lstStyle/>
          <a:p>
            <a:r>
              <a:rPr dirty="0"/>
              <a:t>Den 1. - 10.</a:t>
            </a:r>
            <a:r>
              <a:rPr lang="cs-CZ" dirty="0"/>
              <a:t> </a:t>
            </a:r>
            <a:r>
              <a:rPr dirty="0"/>
              <a:t>5. 2023</a:t>
            </a:r>
          </a:p>
        </p:txBody>
      </p:sp>
      <p:sp>
        <p:nvSpPr>
          <p:cNvPr id="253" name="Kataláza se pokusila svým působením vystřelili plastová víčka ze zkumavek…"/>
          <p:cNvSpPr txBox="1"/>
          <p:nvPr/>
        </p:nvSpPr>
        <p:spPr>
          <a:xfrm>
            <a:off x="5093903" y="3227277"/>
            <a:ext cx="14196194" cy="1118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300" i="1">
                <a:solidFill>
                  <a:srgbClr val="FFFFFF"/>
                </a:solidFill>
              </a:defRPr>
            </a:pPr>
            <a:r>
              <a:rPr dirty="0" err="1"/>
              <a:t>Kataláza</a:t>
            </a:r>
            <a:r>
              <a:rPr dirty="0"/>
              <a:t> se </a:t>
            </a:r>
            <a:r>
              <a:rPr dirty="0" err="1"/>
              <a:t>pokusila</a:t>
            </a:r>
            <a:r>
              <a:rPr dirty="0"/>
              <a:t> </a:t>
            </a:r>
            <a:r>
              <a:rPr dirty="0" err="1"/>
              <a:t>svým</a:t>
            </a:r>
            <a:r>
              <a:rPr dirty="0"/>
              <a:t> </a:t>
            </a:r>
            <a:r>
              <a:rPr dirty="0" err="1"/>
              <a:t>působením</a:t>
            </a:r>
            <a:r>
              <a:rPr dirty="0"/>
              <a:t> </a:t>
            </a:r>
            <a:r>
              <a:rPr dirty="0" err="1"/>
              <a:t>vystřeli</a:t>
            </a:r>
            <a:r>
              <a:rPr lang="cs-CZ" dirty="0"/>
              <a:t>t </a:t>
            </a:r>
            <a:r>
              <a:rPr dirty="0" err="1"/>
              <a:t>plastová</a:t>
            </a:r>
            <a:r>
              <a:rPr dirty="0"/>
              <a:t> </a:t>
            </a:r>
            <a:r>
              <a:rPr dirty="0" err="1"/>
              <a:t>víčka</a:t>
            </a:r>
            <a:r>
              <a:rPr dirty="0"/>
              <a:t> ze </a:t>
            </a:r>
            <a:r>
              <a:rPr dirty="0" err="1"/>
              <a:t>zkumavek</a:t>
            </a:r>
            <a:endParaRPr dirty="0"/>
          </a:p>
          <a:p>
            <a:pPr>
              <a:defRPr sz="3300" i="1">
                <a:solidFill>
                  <a:srgbClr val="FFFFFF"/>
                </a:solidFill>
              </a:defRPr>
            </a:pPr>
            <a:r>
              <a:rPr dirty="0"/>
              <a:t>(</a:t>
            </a:r>
            <a:r>
              <a:rPr dirty="0" err="1"/>
              <a:t>Zkumavka</a:t>
            </a:r>
            <a:r>
              <a:rPr dirty="0"/>
              <a:t> č. 2 a 4)</a:t>
            </a:r>
          </a:p>
        </p:txBody>
      </p:sp>
      <p:pic>
        <p:nvPicPr>
          <p:cNvPr id="254" name="PHOTO-2023-05-12-11-20-19.jpg" descr="PHOTO-2023-05-12-11-20-1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9411" y="4392069"/>
            <a:ext cx="10625178" cy="7968882"/>
          </a:xfrm>
          <a:prstGeom prst="rect">
            <a:avLst/>
          </a:prstGeom>
          <a:ln w="12700">
            <a:miter lim="400000"/>
          </a:ln>
          <a:effectLst>
            <a:outerShdw blurRad="254000" dist="127000" dir="5400000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4. pokus…"/>
          <p:cNvSpPr txBox="1">
            <a:spLocks noGrp="1"/>
          </p:cNvSpPr>
          <p:nvPr>
            <p:ph type="title"/>
          </p:nvPr>
        </p:nvSpPr>
        <p:spPr>
          <a:xfrm>
            <a:off x="1067716" y="-50582"/>
            <a:ext cx="22248568" cy="3463539"/>
          </a:xfrm>
          <a:prstGeom prst="rect">
            <a:avLst/>
          </a:prstGeom>
        </p:spPr>
        <p:txBody>
          <a:bodyPr/>
          <a:lstStyle/>
          <a:p>
            <a:pPr algn="ctr">
              <a:defRPr sz="10000" b="1" spc="-200">
                <a:latin typeface="+mn-lt"/>
                <a:ea typeface="+mn-ea"/>
                <a:cs typeface="+mn-cs"/>
                <a:sym typeface="Helvetica Neue"/>
              </a:defRPr>
            </a:pPr>
            <a:r>
              <a:t>4. pokus</a:t>
            </a:r>
          </a:p>
          <a:p>
            <a:pPr algn="ctr" defTabSz="825500">
              <a:lnSpc>
                <a:spcPct val="100000"/>
              </a:lnSpc>
              <a:defRPr sz="5500" b="1" spc="0">
                <a:solidFill>
                  <a:schemeClr val="accent1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„Mléko ničím nenahradíš“ nebo „Mlíko - od rakve víko“?</a:t>
            </a:r>
          </a:p>
        </p:txBody>
      </p:sp>
      <p:pic>
        <p:nvPicPr>
          <p:cNvPr id="257" name="210922092746-dairy-products-stock.jpg" descr="210922092746-dairy-products-stoc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3725" y="3091597"/>
            <a:ext cx="13776550" cy="918069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6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Mléko ničím nenahradíš | Mlíko - od rakve víko?"/>
          <p:cNvSpPr txBox="1">
            <a:spLocks noGrp="1"/>
          </p:cNvSpPr>
          <p:nvPr>
            <p:ph type="title"/>
          </p:nvPr>
        </p:nvSpPr>
        <p:spPr>
          <a:xfrm>
            <a:off x="1206500" y="952499"/>
            <a:ext cx="21971000" cy="1433165"/>
          </a:xfrm>
          <a:prstGeom prst="rect">
            <a:avLst/>
          </a:prstGeom>
        </p:spPr>
        <p:txBody>
          <a:bodyPr/>
          <a:lstStyle>
            <a:lvl1pPr defTabSz="2267654">
              <a:defRPr sz="7900" spc="-200">
                <a:solidFill>
                  <a:srgbClr val="D5D5D5"/>
                </a:solidFill>
              </a:defRPr>
            </a:lvl1pPr>
          </a:lstStyle>
          <a:p>
            <a:r>
              <a:t>Mléko ničím nenahradíš | Mlíko - od rakve víko?</a:t>
            </a:r>
          </a:p>
        </p:txBody>
      </p:sp>
      <p:sp>
        <p:nvSpPr>
          <p:cNvPr id="260" name="Den 2. - 11.5. 2023"/>
          <p:cNvSpPr txBox="1">
            <a:spLocks noGrp="1"/>
          </p:cNvSpPr>
          <p:nvPr>
            <p:ph type="body" sz="quarter" idx="1"/>
          </p:nvPr>
        </p:nvSpPr>
        <p:spPr>
          <a:xfrm>
            <a:off x="1206500" y="2245961"/>
            <a:ext cx="21971000" cy="934780"/>
          </a:xfrm>
          <a:prstGeom prst="rect">
            <a:avLst/>
          </a:prstGeom>
        </p:spPr>
        <p:txBody>
          <a:bodyPr/>
          <a:lstStyle/>
          <a:p>
            <a:r>
              <a:rPr dirty="0"/>
              <a:t>Den 2. - 11.</a:t>
            </a:r>
            <a:r>
              <a:rPr lang="cs-CZ" dirty="0"/>
              <a:t> </a:t>
            </a:r>
            <a:r>
              <a:rPr dirty="0"/>
              <a:t>5. 2023</a:t>
            </a:r>
          </a:p>
        </p:txBody>
      </p:sp>
      <p:sp>
        <p:nvSpPr>
          <p:cNvPr id="261" name="Druhý den byl mléčný - nám 4. pokus bylo dokazování některých látek, zdali se nachází v některých mléčných výrobcích…"/>
          <p:cNvSpPr txBox="1">
            <a:spLocks noGrp="1"/>
          </p:cNvSpPr>
          <p:nvPr>
            <p:ph type="body" idx="21"/>
          </p:nvPr>
        </p:nvSpPr>
        <p:spPr>
          <a:xfrm>
            <a:off x="1206499" y="3404694"/>
            <a:ext cx="21971002" cy="3793803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anchor="ctr"/>
          <a:lstStyle/>
          <a:p>
            <a:r>
              <a:rPr dirty="0" err="1"/>
              <a:t>Druhý</a:t>
            </a:r>
            <a:r>
              <a:rPr dirty="0"/>
              <a:t> den </a:t>
            </a:r>
            <a:r>
              <a:rPr dirty="0" err="1"/>
              <a:t>byl</a:t>
            </a:r>
            <a:r>
              <a:rPr dirty="0"/>
              <a:t> </a:t>
            </a:r>
            <a:r>
              <a:rPr dirty="0" err="1"/>
              <a:t>mléčný</a:t>
            </a:r>
            <a:r>
              <a:rPr dirty="0"/>
              <a:t> - </a:t>
            </a:r>
            <a:r>
              <a:rPr lang="cs-CZ" dirty="0"/>
              <a:t>ve</a:t>
            </a:r>
            <a:r>
              <a:rPr dirty="0"/>
              <a:t> </a:t>
            </a:r>
            <a:r>
              <a:rPr lang="cs-CZ" dirty="0"/>
              <a:t>čtvrtém </a:t>
            </a:r>
            <a:r>
              <a:rPr dirty="0" err="1"/>
              <a:t>pokus</a:t>
            </a:r>
            <a:r>
              <a:rPr lang="cs-CZ" dirty="0"/>
              <a:t>u jme dokazovali</a:t>
            </a:r>
            <a:r>
              <a:rPr dirty="0"/>
              <a:t> </a:t>
            </a:r>
            <a:r>
              <a:rPr dirty="0" err="1"/>
              <a:t>někter</a:t>
            </a:r>
            <a:r>
              <a:rPr lang="cs-CZ" dirty="0"/>
              <a:t>é</a:t>
            </a:r>
            <a:r>
              <a:rPr dirty="0"/>
              <a:t> </a:t>
            </a:r>
            <a:r>
              <a:rPr dirty="0" err="1"/>
              <a:t>lát</a:t>
            </a:r>
            <a:r>
              <a:rPr lang="cs-CZ" dirty="0" err="1"/>
              <a:t>ky</a:t>
            </a:r>
            <a:r>
              <a:rPr lang="cs-CZ" dirty="0"/>
              <a:t>           v různých druzích mléka</a:t>
            </a:r>
            <a:endParaRPr dirty="0"/>
          </a:p>
          <a:p>
            <a:pPr marL="2438400" lvl="3" indent="-609600">
              <a:defRPr sz="3900" i="1"/>
            </a:pPr>
            <a:r>
              <a:rPr dirty="0" err="1"/>
              <a:t>Testovali</a:t>
            </a:r>
            <a:r>
              <a:rPr dirty="0"/>
              <a:t> </a:t>
            </a:r>
            <a:r>
              <a:rPr dirty="0" err="1"/>
              <a:t>jsme</a:t>
            </a:r>
            <a:r>
              <a:rPr dirty="0"/>
              <a:t> </a:t>
            </a:r>
            <a:r>
              <a:rPr dirty="0" err="1"/>
              <a:t>přítomnost</a:t>
            </a:r>
            <a:r>
              <a:rPr dirty="0"/>
              <a:t> </a:t>
            </a:r>
            <a:r>
              <a:rPr dirty="0" err="1"/>
              <a:t>vody</a:t>
            </a:r>
            <a:r>
              <a:rPr dirty="0"/>
              <a:t>, </a:t>
            </a:r>
            <a:r>
              <a:rPr dirty="0" err="1"/>
              <a:t>bílkovin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škraloupu</a:t>
            </a:r>
            <a:r>
              <a:rPr dirty="0"/>
              <a:t> a </a:t>
            </a:r>
            <a:r>
              <a:rPr dirty="0" err="1"/>
              <a:t>sraženině</a:t>
            </a:r>
            <a:r>
              <a:rPr dirty="0"/>
              <a:t>, </a:t>
            </a:r>
            <a:r>
              <a:rPr lang="cs-CZ" dirty="0"/>
              <a:t>sacharidů a </a:t>
            </a:r>
            <a:r>
              <a:rPr dirty="0" err="1"/>
              <a:t>uhlíku</a:t>
            </a:r>
            <a:endParaRPr dirty="0"/>
          </a:p>
          <a:p>
            <a:pPr marL="2438400" lvl="3" indent="-609600">
              <a:defRPr sz="3900"/>
            </a:pPr>
            <a:r>
              <a:rPr dirty="0" err="1"/>
              <a:t>Výrobky</a:t>
            </a:r>
            <a:r>
              <a:rPr dirty="0"/>
              <a:t>: </a:t>
            </a:r>
            <a:r>
              <a:rPr dirty="0" err="1"/>
              <a:t>mléka</a:t>
            </a:r>
            <a:r>
              <a:rPr dirty="0"/>
              <a:t> (</a:t>
            </a:r>
            <a:r>
              <a:rPr dirty="0" err="1"/>
              <a:t>domácí</a:t>
            </a:r>
            <a:r>
              <a:rPr dirty="0"/>
              <a:t>, </a:t>
            </a:r>
            <a:r>
              <a:rPr dirty="0" err="1"/>
              <a:t>čerstvé</a:t>
            </a:r>
            <a:r>
              <a:rPr dirty="0"/>
              <a:t>, </a:t>
            </a:r>
            <a:r>
              <a:rPr dirty="0" err="1"/>
              <a:t>kravské</a:t>
            </a:r>
            <a:r>
              <a:rPr dirty="0"/>
              <a:t>, </a:t>
            </a:r>
            <a:r>
              <a:rPr dirty="0" err="1"/>
              <a:t>kozí</a:t>
            </a:r>
            <a:r>
              <a:rPr dirty="0"/>
              <a:t>…), </a:t>
            </a:r>
            <a:r>
              <a:rPr dirty="0" err="1"/>
              <a:t>kefírové</a:t>
            </a:r>
            <a:r>
              <a:rPr dirty="0"/>
              <a:t>, </a:t>
            </a:r>
            <a:r>
              <a:rPr dirty="0" err="1"/>
              <a:t>acidofilní</a:t>
            </a:r>
            <a:endParaRPr dirty="0"/>
          </a:p>
        </p:txBody>
      </p:sp>
      <p:pic>
        <p:nvPicPr>
          <p:cNvPr id="262" name="milk-stock.jpg" descr="milk-stoc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6799" y="7422450"/>
            <a:ext cx="9270403" cy="613802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6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Mléko ničím nenahradíš | Mlíko - od rakve víko"/>
          <p:cNvSpPr txBox="1">
            <a:spLocks noGrp="1"/>
          </p:cNvSpPr>
          <p:nvPr>
            <p:ph type="title"/>
          </p:nvPr>
        </p:nvSpPr>
        <p:spPr>
          <a:xfrm>
            <a:off x="1206500" y="952499"/>
            <a:ext cx="21971000" cy="1433165"/>
          </a:xfrm>
          <a:prstGeom prst="rect">
            <a:avLst/>
          </a:prstGeom>
        </p:spPr>
        <p:txBody>
          <a:bodyPr/>
          <a:lstStyle>
            <a:lvl1pPr defTabSz="2316421">
              <a:defRPr sz="8000" spc="-200">
                <a:solidFill>
                  <a:srgbClr val="D5D5D5"/>
                </a:solidFill>
              </a:defRPr>
            </a:lvl1pPr>
          </a:lstStyle>
          <a:p>
            <a:r>
              <a:t>Mléko ničím nenahradíš | Mlíko - od rakve víko</a:t>
            </a:r>
          </a:p>
        </p:txBody>
      </p:sp>
      <p:sp>
        <p:nvSpPr>
          <p:cNvPr id="265" name="Den 2. - 11.5. 2023"/>
          <p:cNvSpPr txBox="1">
            <a:spLocks noGrp="1"/>
          </p:cNvSpPr>
          <p:nvPr>
            <p:ph type="body" sz="quarter" idx="1"/>
          </p:nvPr>
        </p:nvSpPr>
        <p:spPr>
          <a:xfrm>
            <a:off x="1206500" y="2245961"/>
            <a:ext cx="21971000" cy="934780"/>
          </a:xfrm>
          <a:prstGeom prst="rect">
            <a:avLst/>
          </a:prstGeom>
        </p:spPr>
        <p:txBody>
          <a:bodyPr/>
          <a:lstStyle/>
          <a:p>
            <a:r>
              <a:rPr dirty="0"/>
              <a:t>Den 2. - 11.</a:t>
            </a:r>
            <a:r>
              <a:rPr lang="cs-CZ" dirty="0"/>
              <a:t> </a:t>
            </a:r>
            <a:r>
              <a:rPr dirty="0"/>
              <a:t>5. 2023</a:t>
            </a:r>
          </a:p>
        </p:txBody>
      </p:sp>
      <p:sp>
        <p:nvSpPr>
          <p:cNvPr id="266" name="Ve všech výrobcích byla voda…"/>
          <p:cNvSpPr txBox="1">
            <a:spLocks noGrp="1"/>
          </p:cNvSpPr>
          <p:nvPr>
            <p:ph type="body" idx="21"/>
          </p:nvPr>
        </p:nvSpPr>
        <p:spPr>
          <a:xfrm>
            <a:off x="1206499" y="3404694"/>
            <a:ext cx="21971002" cy="956285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všech</a:t>
            </a:r>
            <a:r>
              <a:rPr dirty="0"/>
              <a:t> </a:t>
            </a:r>
            <a:r>
              <a:rPr dirty="0" err="1"/>
              <a:t>výrobcích</a:t>
            </a:r>
            <a:r>
              <a:rPr dirty="0"/>
              <a:t> </a:t>
            </a:r>
            <a:r>
              <a:rPr dirty="0" err="1"/>
              <a:t>byla</a:t>
            </a:r>
            <a:r>
              <a:rPr dirty="0"/>
              <a:t> </a:t>
            </a:r>
            <a:r>
              <a:rPr dirty="0" err="1"/>
              <a:t>voda</a:t>
            </a:r>
            <a:endParaRPr dirty="0"/>
          </a:p>
          <a:p>
            <a:r>
              <a:rPr dirty="0"/>
              <a:t>pH </a:t>
            </a:r>
            <a:r>
              <a:rPr lang="cs-CZ" dirty="0"/>
              <a:t>mléka</a:t>
            </a:r>
            <a:r>
              <a:rPr dirty="0"/>
              <a:t> se </a:t>
            </a:r>
            <a:r>
              <a:rPr dirty="0" err="1"/>
              <a:t>pohybovalo</a:t>
            </a:r>
            <a:r>
              <a:rPr dirty="0"/>
              <a:t> </a:t>
            </a:r>
            <a:r>
              <a:rPr dirty="0" err="1"/>
              <a:t>kolem</a:t>
            </a:r>
            <a:r>
              <a:rPr dirty="0"/>
              <a:t> </a:t>
            </a:r>
            <a:r>
              <a:rPr dirty="0" err="1"/>
              <a:t>neutrální</a:t>
            </a:r>
            <a:r>
              <a:rPr dirty="0"/>
              <a:t> </a:t>
            </a:r>
            <a:r>
              <a:rPr dirty="0" err="1"/>
              <a:t>úrovně</a:t>
            </a:r>
            <a:r>
              <a:rPr dirty="0"/>
              <a:t> </a:t>
            </a:r>
            <a:r>
              <a:rPr lang="cs-CZ" dirty="0"/>
              <a:t>pH 7</a:t>
            </a:r>
          </a:p>
          <a:p>
            <a:pPr lvl="1"/>
            <a:r>
              <a:rPr lang="cs-CZ" dirty="0"/>
              <a:t>Acidofilní mléko mělo pH 5</a:t>
            </a:r>
          </a:p>
          <a:p>
            <a:pPr lvl="1"/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škraloupech</a:t>
            </a:r>
            <a:r>
              <a:rPr dirty="0"/>
              <a:t> </a:t>
            </a:r>
            <a:r>
              <a:rPr dirty="0" err="1"/>
              <a:t>byly</a:t>
            </a:r>
            <a:r>
              <a:rPr dirty="0"/>
              <a:t> </a:t>
            </a:r>
            <a:r>
              <a:rPr dirty="0" err="1"/>
              <a:t>bílkoviny</a:t>
            </a:r>
            <a:r>
              <a:rPr dirty="0"/>
              <a:t> a </a:t>
            </a:r>
            <a:r>
              <a:rPr dirty="0" err="1"/>
              <a:t>výrobky</a:t>
            </a:r>
            <a:r>
              <a:rPr dirty="0"/>
              <a:t> </a:t>
            </a:r>
            <a:r>
              <a:rPr dirty="0" err="1"/>
              <a:t>šly</a:t>
            </a:r>
            <a:r>
              <a:rPr dirty="0"/>
              <a:t> </a:t>
            </a:r>
            <a:r>
              <a:rPr dirty="0" err="1"/>
              <a:t>srazit</a:t>
            </a:r>
            <a:endParaRPr dirty="0"/>
          </a:p>
          <a:p>
            <a:pPr lvl="1"/>
            <a:r>
              <a:rPr dirty="0" err="1"/>
              <a:t>Cukry</a:t>
            </a:r>
            <a:r>
              <a:rPr dirty="0"/>
              <a:t> a </a:t>
            </a:r>
            <a:r>
              <a:rPr dirty="0" err="1"/>
              <a:t>uhlík</a:t>
            </a:r>
            <a:r>
              <a:rPr dirty="0"/>
              <a:t> </a:t>
            </a:r>
            <a:r>
              <a:rPr dirty="0" err="1"/>
              <a:t>byly</a:t>
            </a:r>
            <a:r>
              <a:rPr dirty="0"/>
              <a:t> </a:t>
            </a:r>
            <a:r>
              <a:rPr dirty="0" err="1"/>
              <a:t>také</a:t>
            </a:r>
            <a:r>
              <a:rPr dirty="0"/>
              <a:t> u </a:t>
            </a:r>
            <a:r>
              <a:rPr dirty="0" err="1"/>
              <a:t>všech</a:t>
            </a:r>
            <a:r>
              <a:rPr dirty="0"/>
              <a:t> </a:t>
            </a:r>
            <a:r>
              <a:rPr dirty="0" err="1"/>
              <a:t>výrobků</a:t>
            </a:r>
            <a:r>
              <a:rPr dirty="0"/>
              <a:t> </a:t>
            </a:r>
            <a:r>
              <a:rPr dirty="0" err="1"/>
              <a:t>nalezeny</a:t>
            </a:r>
            <a:endParaRPr dirty="0"/>
          </a:p>
          <a:p>
            <a:pPr lvl="1"/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sraženině</a:t>
            </a:r>
            <a:r>
              <a:rPr dirty="0"/>
              <a:t> </a:t>
            </a:r>
            <a:r>
              <a:rPr dirty="0" err="1"/>
              <a:t>byla</a:t>
            </a:r>
            <a:r>
              <a:rPr dirty="0"/>
              <a:t> </a:t>
            </a:r>
            <a:r>
              <a:rPr dirty="0" err="1"/>
              <a:t>bílkovina</a:t>
            </a:r>
            <a:r>
              <a:rPr dirty="0"/>
              <a:t> u </a:t>
            </a:r>
            <a:r>
              <a:rPr dirty="0" err="1"/>
              <a:t>většiny</a:t>
            </a:r>
            <a:r>
              <a:rPr dirty="0"/>
              <a:t> </a:t>
            </a:r>
            <a:r>
              <a:rPr dirty="0" err="1"/>
              <a:t>případů</a:t>
            </a:r>
            <a:r>
              <a:rPr dirty="0"/>
              <a:t> </a:t>
            </a:r>
            <a:r>
              <a:rPr dirty="0" err="1"/>
              <a:t>nalezena</a:t>
            </a:r>
            <a:r>
              <a:rPr dirty="0"/>
              <a:t> </a:t>
            </a:r>
            <a:r>
              <a:rPr dirty="0" err="1"/>
              <a:t>také</a:t>
            </a:r>
            <a:endParaRPr dirty="0"/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6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Mléko ničím nenahradíš | Mlíko - od rakve víko"/>
          <p:cNvSpPr txBox="1">
            <a:spLocks noGrp="1"/>
          </p:cNvSpPr>
          <p:nvPr>
            <p:ph type="title"/>
          </p:nvPr>
        </p:nvSpPr>
        <p:spPr>
          <a:xfrm>
            <a:off x="1206500" y="952499"/>
            <a:ext cx="21971000" cy="1433165"/>
          </a:xfrm>
          <a:prstGeom prst="rect">
            <a:avLst/>
          </a:prstGeom>
        </p:spPr>
        <p:txBody>
          <a:bodyPr/>
          <a:lstStyle>
            <a:lvl1pPr defTabSz="2316421">
              <a:defRPr sz="8000" spc="-200">
                <a:solidFill>
                  <a:srgbClr val="D5D5D5"/>
                </a:solidFill>
              </a:defRPr>
            </a:lvl1pPr>
          </a:lstStyle>
          <a:p>
            <a:r>
              <a:t>Mléko ničím nenahradíš | Mlíko - od rakve víko</a:t>
            </a:r>
          </a:p>
        </p:txBody>
      </p:sp>
      <p:sp>
        <p:nvSpPr>
          <p:cNvPr id="269" name="Den 2. - 11.5. 2023"/>
          <p:cNvSpPr txBox="1">
            <a:spLocks noGrp="1"/>
          </p:cNvSpPr>
          <p:nvPr>
            <p:ph type="body" sz="quarter" idx="1"/>
          </p:nvPr>
        </p:nvSpPr>
        <p:spPr>
          <a:xfrm>
            <a:off x="1206500" y="2245961"/>
            <a:ext cx="21971000" cy="934780"/>
          </a:xfrm>
          <a:prstGeom prst="rect">
            <a:avLst/>
          </a:prstGeom>
        </p:spPr>
        <p:txBody>
          <a:bodyPr/>
          <a:lstStyle/>
          <a:p>
            <a:r>
              <a:rPr dirty="0"/>
              <a:t>Den 2. - 11.</a:t>
            </a:r>
            <a:r>
              <a:rPr lang="cs-CZ" dirty="0"/>
              <a:t> </a:t>
            </a:r>
            <a:r>
              <a:rPr dirty="0"/>
              <a:t>5. 2023</a:t>
            </a:r>
          </a:p>
        </p:txBody>
      </p:sp>
      <p:sp>
        <p:nvSpPr>
          <p:cNvPr id="270" name="Přítomnost vody: Hydratování CuSO4 —&gt; CuSO4 . 5H2O…"/>
          <p:cNvSpPr txBox="1">
            <a:spLocks noGrp="1"/>
          </p:cNvSpPr>
          <p:nvPr>
            <p:ph type="body" idx="21"/>
          </p:nvPr>
        </p:nvSpPr>
        <p:spPr>
          <a:xfrm>
            <a:off x="1206499" y="3404694"/>
            <a:ext cx="21971002" cy="807987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554736" indent="-554736" defTabSz="2218888">
              <a:spcBef>
                <a:spcPts val="4000"/>
              </a:spcBef>
              <a:defRPr sz="4300"/>
            </a:pPr>
            <a:r>
              <a:rPr dirty="0" err="1"/>
              <a:t>Přítomnost</a:t>
            </a:r>
            <a:r>
              <a:rPr dirty="0"/>
              <a:t> </a:t>
            </a:r>
            <a:r>
              <a:rPr dirty="0" err="1"/>
              <a:t>vody</a:t>
            </a:r>
            <a:r>
              <a:rPr dirty="0"/>
              <a:t>: </a:t>
            </a:r>
            <a:r>
              <a:rPr lang="cs-CZ" dirty="0"/>
              <a:t>h</a:t>
            </a:r>
            <a:r>
              <a:rPr dirty="0" err="1"/>
              <a:t>ydratování</a:t>
            </a:r>
            <a:r>
              <a:rPr dirty="0"/>
              <a:t> CuSO</a:t>
            </a:r>
            <a:r>
              <a:rPr baseline="-25000" dirty="0"/>
              <a:t>4</a:t>
            </a:r>
            <a:r>
              <a:rPr dirty="0"/>
              <a:t> —&gt; CuSO</a:t>
            </a:r>
            <a:r>
              <a:rPr baseline="-25000" dirty="0"/>
              <a:t>4</a:t>
            </a:r>
            <a:r>
              <a:rPr dirty="0"/>
              <a:t> . 5H</a:t>
            </a:r>
            <a:r>
              <a:rPr baseline="-25000" dirty="0"/>
              <a:t>2</a:t>
            </a:r>
            <a:r>
              <a:rPr dirty="0"/>
              <a:t>O</a:t>
            </a:r>
            <a:r>
              <a:rPr lang="cs-CZ" dirty="0"/>
              <a:t> (modré zbarvení)</a:t>
            </a:r>
            <a:endParaRPr dirty="0"/>
          </a:p>
          <a:p>
            <a:pPr marL="1109472" lvl="1" indent="-554736" defTabSz="2218888">
              <a:spcBef>
                <a:spcPts val="4000"/>
              </a:spcBef>
              <a:defRPr sz="4300"/>
            </a:pPr>
            <a:r>
              <a:rPr dirty="0" err="1"/>
              <a:t>Přítomnost</a:t>
            </a:r>
            <a:r>
              <a:rPr dirty="0"/>
              <a:t> </a:t>
            </a:r>
            <a:r>
              <a:rPr dirty="0" err="1"/>
              <a:t>bílkovin</a:t>
            </a:r>
            <a:r>
              <a:rPr dirty="0"/>
              <a:t>: </a:t>
            </a:r>
            <a:r>
              <a:rPr lang="cs-CZ" dirty="0"/>
              <a:t>b</a:t>
            </a:r>
            <a:r>
              <a:rPr dirty="0" err="1"/>
              <a:t>iuretová</a:t>
            </a:r>
            <a:r>
              <a:rPr dirty="0"/>
              <a:t> </a:t>
            </a:r>
            <a:r>
              <a:rPr dirty="0" err="1"/>
              <a:t>reakce</a:t>
            </a:r>
            <a:endParaRPr dirty="0"/>
          </a:p>
          <a:p>
            <a:pPr marL="1792222" lvl="2" indent="-682750" defTabSz="2218888">
              <a:spcBef>
                <a:spcPts val="4000"/>
              </a:spcBef>
              <a:defRPr sz="4300"/>
            </a:pPr>
            <a:r>
              <a:rPr dirty="0"/>
              <a:t>Do </a:t>
            </a:r>
            <a:r>
              <a:rPr dirty="0" err="1"/>
              <a:t>vzorku</a:t>
            </a:r>
            <a:r>
              <a:rPr dirty="0"/>
              <a:t> </a:t>
            </a:r>
            <a:r>
              <a:rPr dirty="0" err="1"/>
              <a:t>byla</a:t>
            </a:r>
            <a:r>
              <a:rPr dirty="0"/>
              <a:t> </a:t>
            </a:r>
            <a:r>
              <a:rPr dirty="0" err="1"/>
              <a:t>přidána</a:t>
            </a:r>
            <a:r>
              <a:rPr dirty="0"/>
              <a:t> </a:t>
            </a:r>
            <a:r>
              <a:rPr dirty="0" err="1"/>
              <a:t>modrá</a:t>
            </a:r>
            <a:r>
              <a:rPr dirty="0"/>
              <a:t> </a:t>
            </a:r>
            <a:r>
              <a:rPr dirty="0" err="1"/>
              <a:t>skalice</a:t>
            </a:r>
            <a:r>
              <a:rPr dirty="0"/>
              <a:t> a NaOH, </a:t>
            </a:r>
            <a:r>
              <a:rPr lang="cs-CZ" dirty="0"/>
              <a:t>v </a:t>
            </a:r>
            <a:r>
              <a:rPr dirty="0" err="1"/>
              <a:t>přítomn</a:t>
            </a:r>
            <a:r>
              <a:rPr lang="cs-CZ" dirty="0" err="1"/>
              <a:t>osti</a:t>
            </a:r>
            <a:r>
              <a:rPr dirty="0"/>
              <a:t> </a:t>
            </a:r>
            <a:r>
              <a:rPr dirty="0" err="1"/>
              <a:t>bílkovin</a:t>
            </a:r>
            <a:r>
              <a:rPr lang="cs-CZ" dirty="0"/>
              <a:t>y</a:t>
            </a:r>
            <a:r>
              <a:rPr dirty="0"/>
              <a:t> </a:t>
            </a:r>
            <a:r>
              <a:rPr dirty="0" err="1"/>
              <a:t>vzorek</a:t>
            </a:r>
            <a:r>
              <a:rPr dirty="0"/>
              <a:t> </a:t>
            </a:r>
            <a:r>
              <a:rPr dirty="0" err="1"/>
              <a:t>zfialoví</a:t>
            </a:r>
            <a:endParaRPr dirty="0"/>
          </a:p>
          <a:p>
            <a:pPr marL="1109472" lvl="1" indent="-554736" defTabSz="2218888">
              <a:spcBef>
                <a:spcPts val="4000"/>
              </a:spcBef>
              <a:defRPr sz="4300"/>
            </a:pPr>
            <a:r>
              <a:rPr dirty="0" err="1"/>
              <a:t>Přítomnost</a:t>
            </a:r>
            <a:r>
              <a:rPr dirty="0"/>
              <a:t> </a:t>
            </a:r>
            <a:r>
              <a:rPr lang="cs-CZ" dirty="0"/>
              <a:t>sacharidů</a:t>
            </a:r>
            <a:r>
              <a:rPr dirty="0"/>
              <a:t>:</a:t>
            </a:r>
          </a:p>
          <a:p>
            <a:pPr marL="1792222" lvl="2" indent="-682750" defTabSz="2218888">
              <a:spcBef>
                <a:spcPts val="4000"/>
              </a:spcBef>
              <a:defRPr sz="4300"/>
            </a:pPr>
            <a:r>
              <a:rPr dirty="0"/>
              <a:t>K </a:t>
            </a:r>
            <a:r>
              <a:rPr dirty="0" err="1"/>
              <a:t>vzorku</a:t>
            </a:r>
            <a:r>
              <a:rPr dirty="0"/>
              <a:t> </a:t>
            </a:r>
            <a:r>
              <a:rPr dirty="0" err="1"/>
              <a:t>bylo</a:t>
            </a:r>
            <a:r>
              <a:rPr dirty="0"/>
              <a:t> </a:t>
            </a:r>
            <a:r>
              <a:rPr dirty="0" err="1"/>
              <a:t>přidáno</a:t>
            </a:r>
            <a:r>
              <a:rPr dirty="0"/>
              <a:t> </a:t>
            </a:r>
            <a:r>
              <a:rPr dirty="0" err="1"/>
              <a:t>Fehlingovo</a:t>
            </a:r>
            <a:r>
              <a:rPr dirty="0"/>
              <a:t> </a:t>
            </a:r>
            <a:r>
              <a:rPr dirty="0" err="1"/>
              <a:t>činidlo</a:t>
            </a:r>
            <a:r>
              <a:rPr dirty="0"/>
              <a:t> a </a:t>
            </a:r>
            <a:r>
              <a:rPr dirty="0" err="1"/>
              <a:t>pomalu</a:t>
            </a:r>
            <a:r>
              <a:rPr dirty="0"/>
              <a:t> </a:t>
            </a:r>
            <a:r>
              <a:rPr dirty="0" err="1"/>
              <a:t>zahříváno</a:t>
            </a:r>
            <a:r>
              <a:rPr dirty="0"/>
              <a:t> - </a:t>
            </a:r>
            <a:r>
              <a:rPr dirty="0" err="1"/>
              <a:t>při</a:t>
            </a:r>
            <a:r>
              <a:rPr dirty="0"/>
              <a:t> </a:t>
            </a:r>
            <a:r>
              <a:rPr dirty="0" err="1"/>
              <a:t>červené</a:t>
            </a:r>
            <a:r>
              <a:rPr dirty="0"/>
              <a:t> </a:t>
            </a:r>
            <a:r>
              <a:rPr dirty="0" err="1"/>
              <a:t>barvě</a:t>
            </a:r>
            <a:r>
              <a:rPr dirty="0"/>
              <a:t> </a:t>
            </a:r>
            <a:r>
              <a:rPr dirty="0" err="1"/>
              <a:t>vzorek</a:t>
            </a:r>
            <a:r>
              <a:rPr dirty="0"/>
              <a:t> </a:t>
            </a:r>
            <a:r>
              <a:rPr dirty="0" err="1"/>
              <a:t>obsahuje</a:t>
            </a:r>
            <a:r>
              <a:rPr dirty="0"/>
              <a:t> </a:t>
            </a:r>
            <a:r>
              <a:rPr u="sng" dirty="0" err="1"/>
              <a:t>redukující</a:t>
            </a:r>
            <a:r>
              <a:rPr u="sng" dirty="0"/>
              <a:t> </a:t>
            </a:r>
            <a:r>
              <a:rPr lang="cs-CZ" u="sng" dirty="0"/>
              <a:t>sacharidy</a:t>
            </a:r>
            <a:endParaRPr u="sng" dirty="0"/>
          </a:p>
          <a:p>
            <a:pPr marL="1109472" lvl="1" indent="-554736" defTabSz="2218888">
              <a:spcBef>
                <a:spcPts val="4000"/>
              </a:spcBef>
              <a:defRPr sz="4300"/>
            </a:pPr>
            <a:r>
              <a:rPr dirty="0" err="1"/>
              <a:t>Důkaz</a:t>
            </a:r>
            <a:r>
              <a:rPr dirty="0"/>
              <a:t> </a:t>
            </a:r>
            <a:r>
              <a:rPr dirty="0" err="1"/>
              <a:t>uhlíku</a:t>
            </a:r>
            <a:r>
              <a:rPr dirty="0"/>
              <a:t> </a:t>
            </a:r>
            <a:r>
              <a:rPr dirty="0" err="1"/>
              <a:t>byl</a:t>
            </a:r>
            <a:r>
              <a:rPr dirty="0"/>
              <a:t> </a:t>
            </a:r>
            <a:r>
              <a:rPr dirty="0" err="1"/>
              <a:t>proveden</a:t>
            </a:r>
            <a:r>
              <a:rPr dirty="0"/>
              <a:t> </a:t>
            </a:r>
            <a:r>
              <a:rPr dirty="0" err="1"/>
              <a:t>pyrolyticky</a:t>
            </a:r>
            <a:r>
              <a:rPr dirty="0"/>
              <a:t> - </a:t>
            </a:r>
            <a:r>
              <a:rPr dirty="0" err="1"/>
              <a:t>při</a:t>
            </a:r>
            <a:r>
              <a:rPr dirty="0"/>
              <a:t> </a:t>
            </a:r>
            <a:r>
              <a:rPr dirty="0" err="1"/>
              <a:t>prudkém</a:t>
            </a:r>
            <a:r>
              <a:rPr dirty="0"/>
              <a:t> </a:t>
            </a:r>
            <a:r>
              <a:rPr dirty="0" err="1"/>
              <a:t>zahřívání</a:t>
            </a:r>
            <a:r>
              <a:rPr dirty="0"/>
              <a:t> </a:t>
            </a:r>
            <a:r>
              <a:rPr dirty="0" err="1"/>
              <a:t>vzorku</a:t>
            </a:r>
            <a:r>
              <a:rPr dirty="0"/>
              <a:t> </a:t>
            </a:r>
            <a:r>
              <a:rPr dirty="0" err="1"/>
              <a:t>zčernal</a:t>
            </a:r>
            <a:r>
              <a:rPr dirty="0"/>
              <a:t> (</a:t>
            </a:r>
            <a:r>
              <a:rPr dirty="0" err="1"/>
              <a:t>uhlík</a:t>
            </a:r>
            <a:r>
              <a:rPr dirty="0"/>
              <a:t>)</a:t>
            </a:r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6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Mléko ničím nenahradíš - Reakce s Fehl. činidlem"/>
          <p:cNvSpPr txBox="1">
            <a:spLocks noGrp="1"/>
          </p:cNvSpPr>
          <p:nvPr>
            <p:ph type="title"/>
          </p:nvPr>
        </p:nvSpPr>
        <p:spPr>
          <a:xfrm>
            <a:off x="1206500" y="190499"/>
            <a:ext cx="21971000" cy="1433165"/>
          </a:xfrm>
          <a:prstGeom prst="rect">
            <a:avLst/>
          </a:prstGeom>
        </p:spPr>
        <p:txBody>
          <a:bodyPr/>
          <a:lstStyle>
            <a:lvl1pPr defTabSz="2170121">
              <a:defRPr sz="7500" spc="-200">
                <a:solidFill>
                  <a:srgbClr val="D5D5D5"/>
                </a:solidFill>
              </a:defRPr>
            </a:lvl1pPr>
          </a:lstStyle>
          <a:p>
            <a:r>
              <a:rPr dirty="0" err="1"/>
              <a:t>Mléko</a:t>
            </a:r>
            <a:r>
              <a:rPr dirty="0"/>
              <a:t> </a:t>
            </a:r>
            <a:r>
              <a:rPr dirty="0" err="1"/>
              <a:t>ničím</a:t>
            </a:r>
            <a:r>
              <a:rPr dirty="0"/>
              <a:t> </a:t>
            </a:r>
            <a:r>
              <a:rPr dirty="0" err="1"/>
              <a:t>nenahradíš</a:t>
            </a:r>
            <a:r>
              <a:rPr dirty="0"/>
              <a:t> - </a:t>
            </a:r>
            <a:r>
              <a:rPr lang="cs-CZ" dirty="0"/>
              <a:t>r</a:t>
            </a:r>
            <a:r>
              <a:rPr dirty="0" err="1"/>
              <a:t>eakce</a:t>
            </a:r>
            <a:r>
              <a:rPr dirty="0"/>
              <a:t> s </a:t>
            </a:r>
            <a:r>
              <a:rPr dirty="0" err="1"/>
              <a:t>Fehl</a:t>
            </a:r>
            <a:r>
              <a:rPr dirty="0"/>
              <a:t>. </a:t>
            </a:r>
            <a:r>
              <a:rPr dirty="0" err="1"/>
              <a:t>činidlem</a:t>
            </a:r>
            <a:endParaRPr dirty="0"/>
          </a:p>
        </p:txBody>
      </p:sp>
      <p:sp>
        <p:nvSpPr>
          <p:cNvPr id="273" name="Den 2. - 11.5. 2023"/>
          <p:cNvSpPr txBox="1">
            <a:spLocks noGrp="1"/>
          </p:cNvSpPr>
          <p:nvPr>
            <p:ph type="body" sz="quarter" idx="1"/>
          </p:nvPr>
        </p:nvSpPr>
        <p:spPr>
          <a:xfrm>
            <a:off x="1206500" y="1201631"/>
            <a:ext cx="21971000" cy="934780"/>
          </a:xfrm>
          <a:prstGeom prst="rect">
            <a:avLst/>
          </a:prstGeom>
        </p:spPr>
        <p:txBody>
          <a:bodyPr/>
          <a:lstStyle/>
          <a:p>
            <a:r>
              <a:rPr dirty="0"/>
              <a:t>Den 2. - 11.</a:t>
            </a:r>
            <a:r>
              <a:rPr lang="cs-CZ" dirty="0"/>
              <a:t> </a:t>
            </a:r>
            <a:r>
              <a:rPr dirty="0"/>
              <a:t>5. 2023</a:t>
            </a:r>
          </a:p>
        </p:txBody>
      </p:sp>
      <p:sp>
        <p:nvSpPr>
          <p:cNvPr id="274" name="Reakce při použití Fehlingova činidla:…"/>
          <p:cNvSpPr txBox="1">
            <a:spLocks noGrp="1"/>
          </p:cNvSpPr>
          <p:nvPr>
            <p:ph type="body" idx="21"/>
          </p:nvPr>
        </p:nvSpPr>
        <p:spPr>
          <a:xfrm>
            <a:off x="1206500" y="2236040"/>
            <a:ext cx="21971002" cy="438173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609598" indent="-609598">
              <a:lnSpc>
                <a:spcPct val="100000"/>
              </a:lnSpc>
              <a:spcBef>
                <a:spcPts val="2600"/>
              </a:spcBef>
              <a:defRPr sz="3200"/>
            </a:pPr>
            <a:r>
              <a:rPr dirty="0" err="1"/>
              <a:t>Reakce</a:t>
            </a:r>
            <a:r>
              <a:rPr dirty="0"/>
              <a:t> </a:t>
            </a:r>
            <a:r>
              <a:rPr dirty="0" err="1"/>
              <a:t>při</a:t>
            </a:r>
            <a:r>
              <a:rPr dirty="0"/>
              <a:t> </a:t>
            </a:r>
            <a:r>
              <a:rPr dirty="0" err="1"/>
              <a:t>použití</a:t>
            </a:r>
            <a:r>
              <a:rPr dirty="0"/>
              <a:t> </a:t>
            </a:r>
            <a:r>
              <a:rPr dirty="0" err="1"/>
              <a:t>Fehlingova</a:t>
            </a:r>
            <a:r>
              <a:rPr dirty="0"/>
              <a:t> </a:t>
            </a:r>
            <a:r>
              <a:rPr dirty="0" err="1"/>
              <a:t>činidla</a:t>
            </a:r>
            <a:r>
              <a:rPr dirty="0"/>
              <a:t>:</a:t>
            </a:r>
          </a:p>
          <a:p>
            <a:pPr marL="1828800" lvl="2" indent="-609600">
              <a:lnSpc>
                <a:spcPct val="100000"/>
              </a:lnSpc>
              <a:spcBef>
                <a:spcPts val="2600"/>
              </a:spcBef>
              <a:defRPr sz="3200"/>
            </a:pPr>
            <a:r>
              <a:rPr dirty="0" err="1"/>
              <a:t>Reakce</a:t>
            </a:r>
            <a:r>
              <a:rPr dirty="0"/>
              <a:t> je </a:t>
            </a:r>
            <a:r>
              <a:rPr dirty="0" err="1"/>
              <a:t>nespecifická</a:t>
            </a:r>
            <a:r>
              <a:rPr dirty="0"/>
              <a:t>, </a:t>
            </a:r>
            <a:r>
              <a:rPr dirty="0" err="1"/>
              <a:t>mimo</a:t>
            </a:r>
            <a:r>
              <a:rPr dirty="0"/>
              <a:t> </a:t>
            </a:r>
            <a:r>
              <a:rPr dirty="0" err="1"/>
              <a:t>monosacharidů</a:t>
            </a:r>
            <a:r>
              <a:rPr dirty="0"/>
              <a:t> </a:t>
            </a:r>
            <a:r>
              <a:rPr dirty="0" err="1"/>
              <a:t>reagují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přítomné</a:t>
            </a:r>
            <a:r>
              <a:rPr dirty="0"/>
              <a:t> </a:t>
            </a:r>
            <a:r>
              <a:rPr dirty="0" err="1"/>
              <a:t>aldehydy</a:t>
            </a:r>
            <a:endParaRPr dirty="0"/>
          </a:p>
          <a:p>
            <a:pPr marL="2438400" lvl="3" indent="-609600">
              <a:lnSpc>
                <a:spcPct val="100000"/>
              </a:lnSpc>
              <a:spcBef>
                <a:spcPts val="2600"/>
              </a:spcBef>
              <a:defRPr sz="3200"/>
            </a:pPr>
            <a:r>
              <a:rPr dirty="0" err="1"/>
              <a:t>Obecná</a:t>
            </a:r>
            <a:r>
              <a:rPr dirty="0"/>
              <a:t> </a:t>
            </a:r>
            <a:r>
              <a:rPr dirty="0" err="1"/>
              <a:t>rovnice</a:t>
            </a:r>
            <a:r>
              <a:rPr dirty="0"/>
              <a:t>: (</a:t>
            </a:r>
            <a:r>
              <a:rPr dirty="0" err="1"/>
              <a:t>kde</a:t>
            </a:r>
            <a:r>
              <a:rPr dirty="0"/>
              <a:t> R je </a:t>
            </a:r>
            <a:r>
              <a:rPr dirty="0" err="1"/>
              <a:t>uhlovodíkový</a:t>
            </a:r>
            <a:r>
              <a:rPr dirty="0"/>
              <a:t> </a:t>
            </a:r>
            <a:r>
              <a:rPr dirty="0" err="1"/>
              <a:t>zbytek</a:t>
            </a:r>
            <a:r>
              <a:rPr dirty="0"/>
              <a:t> - </a:t>
            </a:r>
            <a:r>
              <a:rPr i="1" dirty="0" err="1"/>
              <a:t>angl.</a:t>
            </a:r>
            <a:r>
              <a:rPr i="1" dirty="0"/>
              <a:t> </a:t>
            </a:r>
            <a:r>
              <a:rPr i="1" u="sng" dirty="0"/>
              <a:t>r</a:t>
            </a:r>
            <a:r>
              <a:rPr i="1" dirty="0"/>
              <a:t>est</a:t>
            </a:r>
            <a:r>
              <a:rPr dirty="0"/>
              <a:t>)</a:t>
            </a:r>
          </a:p>
          <a:p>
            <a:pPr marL="2438400" lvl="3" indent="-609600">
              <a:lnSpc>
                <a:spcPct val="100000"/>
              </a:lnSpc>
              <a:spcBef>
                <a:spcPts val="2600"/>
              </a:spcBef>
              <a:defRPr sz="3200"/>
            </a:pPr>
            <a:r>
              <a:rPr dirty="0" err="1"/>
              <a:t>Roztok</a:t>
            </a:r>
            <a:r>
              <a:rPr dirty="0"/>
              <a:t> </a:t>
            </a:r>
            <a:r>
              <a:rPr i="1" dirty="0"/>
              <a:t>Fehling 1 </a:t>
            </a:r>
            <a:r>
              <a:rPr dirty="0" err="1"/>
              <a:t>obsahuje</a:t>
            </a:r>
            <a:r>
              <a:rPr dirty="0"/>
              <a:t> 1 </a:t>
            </a:r>
            <a:r>
              <a:rPr lang="cs-CZ" dirty="0"/>
              <a:t>dm</a:t>
            </a:r>
            <a:r>
              <a:rPr lang="cs-CZ" baseline="30000" dirty="0"/>
              <a:t>3</a:t>
            </a:r>
            <a:r>
              <a:rPr baseline="30000" dirty="0"/>
              <a:t> </a:t>
            </a:r>
            <a:r>
              <a:rPr dirty="0" err="1"/>
              <a:t>destilované</a:t>
            </a:r>
            <a:r>
              <a:rPr dirty="0"/>
              <a:t> </a:t>
            </a:r>
            <a:r>
              <a:rPr dirty="0" err="1"/>
              <a:t>vody</a:t>
            </a:r>
            <a:r>
              <a:rPr dirty="0"/>
              <a:t> a 69,28 g </a:t>
            </a:r>
            <a:r>
              <a:rPr i="1" dirty="0"/>
              <a:t>CuSO</a:t>
            </a:r>
            <a:r>
              <a:rPr i="1" baseline="-5998" dirty="0"/>
              <a:t>4</a:t>
            </a:r>
            <a:endParaRPr baseline="-5998" dirty="0"/>
          </a:p>
          <a:p>
            <a:pPr marL="2438400" lvl="3" indent="-609600">
              <a:lnSpc>
                <a:spcPct val="100000"/>
              </a:lnSpc>
              <a:spcBef>
                <a:spcPts val="2600"/>
              </a:spcBef>
              <a:defRPr sz="3000"/>
            </a:pPr>
            <a:r>
              <a:rPr dirty="0" err="1"/>
              <a:t>Roztok</a:t>
            </a:r>
            <a:r>
              <a:rPr dirty="0"/>
              <a:t> </a:t>
            </a:r>
            <a:r>
              <a:rPr i="1" dirty="0"/>
              <a:t>Fehling 2 </a:t>
            </a:r>
            <a:r>
              <a:rPr dirty="0" err="1"/>
              <a:t>obsahuje</a:t>
            </a:r>
            <a:r>
              <a:rPr dirty="0"/>
              <a:t> 346 g </a:t>
            </a:r>
            <a:r>
              <a:rPr dirty="0" err="1"/>
              <a:t>vinanu</a:t>
            </a:r>
            <a:r>
              <a:rPr dirty="0"/>
              <a:t> </a:t>
            </a:r>
            <a:r>
              <a:rPr dirty="0" err="1"/>
              <a:t>sodno-draselného</a:t>
            </a:r>
            <a:r>
              <a:rPr dirty="0"/>
              <a:t> (</a:t>
            </a:r>
            <a:r>
              <a:rPr i="1" dirty="0"/>
              <a:t>KNaC</a:t>
            </a:r>
            <a:r>
              <a:rPr i="1" baseline="-5998" dirty="0"/>
              <a:t>4</a:t>
            </a:r>
            <a:r>
              <a:rPr i="1" dirty="0"/>
              <a:t>H</a:t>
            </a:r>
            <a:r>
              <a:rPr i="1" baseline="-5998" dirty="0"/>
              <a:t>4</a:t>
            </a:r>
            <a:r>
              <a:rPr i="1" dirty="0"/>
              <a:t>O</a:t>
            </a:r>
            <a:r>
              <a:rPr i="1" baseline="-5998" dirty="0"/>
              <a:t>6</a:t>
            </a:r>
            <a:r>
              <a:rPr dirty="0"/>
              <a:t>) a 120 g NaOH </a:t>
            </a:r>
            <a:r>
              <a:rPr dirty="0" err="1"/>
              <a:t>na</a:t>
            </a:r>
            <a:r>
              <a:rPr dirty="0"/>
              <a:t> 1dm</a:t>
            </a:r>
            <a:r>
              <a:rPr baseline="31999" dirty="0"/>
              <a:t>3</a:t>
            </a:r>
            <a:r>
              <a:rPr dirty="0"/>
              <a:t> </a:t>
            </a:r>
            <a:r>
              <a:rPr dirty="0" err="1"/>
              <a:t>destilované</a:t>
            </a:r>
            <a:r>
              <a:rPr dirty="0"/>
              <a:t> </a:t>
            </a:r>
            <a:r>
              <a:rPr dirty="0" err="1"/>
              <a:t>vody</a:t>
            </a:r>
            <a:endParaRPr dirty="0"/>
          </a:p>
        </p:txBody>
      </p:sp>
      <p:sp>
        <p:nvSpPr>
          <p:cNvPr id="275" name="Čára"/>
          <p:cNvSpPr/>
          <p:nvPr/>
        </p:nvSpPr>
        <p:spPr>
          <a:xfrm>
            <a:off x="13978704" y="11480130"/>
            <a:ext cx="1646954" cy="2"/>
          </a:xfrm>
          <a:prstGeom prst="line">
            <a:avLst/>
          </a:prstGeom>
          <a:ln w="101600">
            <a:solidFill>
              <a:srgbClr val="FFFFFF"/>
            </a:solidFill>
            <a:miter lim="400000"/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76" name="Zahřívání"/>
          <p:cNvSpPr txBox="1"/>
          <p:nvPr/>
        </p:nvSpPr>
        <p:spPr>
          <a:xfrm>
            <a:off x="13805482" y="10761185"/>
            <a:ext cx="1993397" cy="4610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b="1">
                <a:solidFill>
                  <a:srgbClr val="FFFFFF"/>
                </a:solidFill>
              </a:defRPr>
            </a:lvl1pPr>
          </a:lstStyle>
          <a:p>
            <a:r>
              <a:t>Zahřívání</a:t>
            </a:r>
          </a:p>
        </p:txBody>
      </p:sp>
      <p:sp>
        <p:nvSpPr>
          <p:cNvPr id="277" name="+ [Cu(C4H4O6)2]2- + 4OH-"/>
          <p:cNvSpPr txBox="1"/>
          <p:nvPr/>
        </p:nvSpPr>
        <p:spPr>
          <a:xfrm>
            <a:off x="7254017" y="11162727"/>
            <a:ext cx="6534088" cy="6348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3" indent="1371600" algn="l">
              <a:lnSpc>
                <a:spcPct val="90000"/>
              </a:lnSpc>
              <a:spcBef>
                <a:spcPts val="4500"/>
              </a:spcBef>
              <a:defRPr sz="3500" b="1">
                <a:solidFill>
                  <a:srgbClr val="FFFFFF"/>
                </a:solidFill>
              </a:defRPr>
            </a:pPr>
            <a:r>
              <a:t>+ [Cu(C</a:t>
            </a:r>
            <a:r>
              <a:rPr baseline="-5998"/>
              <a:t>4</a:t>
            </a:r>
            <a:r>
              <a:t>H</a:t>
            </a:r>
            <a:r>
              <a:rPr baseline="-5998"/>
              <a:t>4</a:t>
            </a:r>
            <a:r>
              <a:t>O</a:t>
            </a:r>
            <a:r>
              <a:rPr baseline="-5998"/>
              <a:t>6</a:t>
            </a:r>
            <a:r>
              <a:t>)</a:t>
            </a:r>
            <a:r>
              <a:rPr baseline="-5998"/>
              <a:t>2</a:t>
            </a:r>
            <a:r>
              <a:t>]</a:t>
            </a:r>
            <a:r>
              <a:rPr baseline="31999"/>
              <a:t>2-</a:t>
            </a:r>
            <a:r>
              <a:t> + 4OH</a:t>
            </a:r>
            <a:r>
              <a:rPr baseline="31999"/>
              <a:t>-</a:t>
            </a:r>
          </a:p>
        </p:txBody>
      </p:sp>
      <p:sp>
        <p:nvSpPr>
          <p:cNvPr id="278" name="Cu2O + [4C4H4O6]2-+ RCOO- + 3H2O"/>
          <p:cNvSpPr txBox="1"/>
          <p:nvPr/>
        </p:nvSpPr>
        <p:spPr>
          <a:xfrm>
            <a:off x="14460997" y="11162727"/>
            <a:ext cx="8884456" cy="6348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3" indent="1371600" algn="l">
              <a:lnSpc>
                <a:spcPct val="90000"/>
              </a:lnSpc>
              <a:spcBef>
                <a:spcPts val="4500"/>
              </a:spcBef>
              <a:defRPr sz="3500" b="1">
                <a:solidFill>
                  <a:srgbClr val="FFFFFF"/>
                </a:solidFill>
              </a:defRPr>
            </a:pPr>
            <a:r>
              <a:t>Cu</a:t>
            </a:r>
            <a:r>
              <a:rPr baseline="-5998"/>
              <a:t>2</a:t>
            </a:r>
            <a:r>
              <a:t>O + [4C</a:t>
            </a:r>
            <a:r>
              <a:rPr baseline="-5998"/>
              <a:t>4</a:t>
            </a:r>
            <a:r>
              <a:t>H</a:t>
            </a:r>
            <a:r>
              <a:rPr baseline="-5998"/>
              <a:t>4</a:t>
            </a:r>
            <a:r>
              <a:t>O</a:t>
            </a:r>
            <a:r>
              <a:rPr baseline="-5998"/>
              <a:t>6</a:t>
            </a:r>
            <a:r>
              <a:t>]</a:t>
            </a:r>
            <a:r>
              <a:rPr baseline="31999"/>
              <a:t>2-</a:t>
            </a:r>
            <a:r>
              <a:t>+ RCOO</a:t>
            </a:r>
            <a:r>
              <a:rPr baseline="31999"/>
              <a:t>-</a:t>
            </a:r>
            <a:r>
              <a:t> + 3H</a:t>
            </a:r>
            <a:r>
              <a:rPr baseline="-5998"/>
              <a:t>2</a:t>
            </a:r>
            <a:r>
              <a:t>O</a:t>
            </a:r>
          </a:p>
        </p:txBody>
      </p:sp>
      <p:sp>
        <p:nvSpPr>
          <p:cNvPr id="279" name="Spojnice"/>
          <p:cNvSpPr/>
          <p:nvPr/>
        </p:nvSpPr>
        <p:spPr>
          <a:xfrm>
            <a:off x="16347747" y="11836652"/>
            <a:ext cx="1153303" cy="8258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7828" h="17947" extrusionOk="0">
                <a:moveTo>
                  <a:pt x="2791" y="0"/>
                </a:moveTo>
                <a:cubicBezTo>
                  <a:pt x="-3772" y="16463"/>
                  <a:pt x="1240" y="21600"/>
                  <a:pt x="17828" y="15411"/>
                </a:cubicBezTo>
              </a:path>
            </a:pathLst>
          </a:custGeom>
          <a:ln w="114300">
            <a:solidFill>
              <a:srgbClr val="FFFFFF"/>
            </a:solidFill>
            <a:miter lim="400000"/>
            <a:headEnd type="triangle"/>
          </a:ln>
        </p:spPr>
        <p:txBody>
          <a:bodyPr lIns="50800" tIns="50800" rIns="50800" bIns="50800"/>
          <a:lstStyle/>
          <a:p>
            <a:endParaRPr/>
          </a:p>
        </p:txBody>
      </p:sp>
      <p:sp>
        <p:nvSpPr>
          <p:cNvPr id="280" name="Oxid měďný - červená barva dokazující přítomnost redukujících cukrů"/>
          <p:cNvSpPr txBox="1"/>
          <p:nvPr/>
        </p:nvSpPr>
        <p:spPr>
          <a:xfrm>
            <a:off x="17551266" y="12126135"/>
            <a:ext cx="4982664" cy="829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i="1">
                <a:solidFill>
                  <a:srgbClr val="FFFFFF"/>
                </a:solidFill>
              </a:defRPr>
            </a:pPr>
            <a:r>
              <a:t>Oxid měďný - červená barva </a:t>
            </a:r>
            <a:r>
              <a:rPr spc="-120"/>
              <a:t>dokazující přítomnost redukujících cukrů</a:t>
            </a:r>
          </a:p>
        </p:txBody>
      </p:sp>
      <p:sp>
        <p:nvSpPr>
          <p:cNvPr id="281" name="NaKC4H4O6 + CuSO4                         [Cu(C4H4O6)2]2- + Na2SO4 + K2SO4"/>
          <p:cNvSpPr txBox="1"/>
          <p:nvPr/>
        </p:nvSpPr>
        <p:spPr>
          <a:xfrm>
            <a:off x="2590673" y="8303883"/>
            <a:ext cx="19082971" cy="7711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2" indent="914400" algn="l">
              <a:lnSpc>
                <a:spcPct val="90000"/>
              </a:lnSpc>
              <a:spcBef>
                <a:spcPts val="4500"/>
              </a:spcBef>
              <a:defRPr sz="4400" b="1">
                <a:solidFill>
                  <a:srgbClr val="FFFFFF"/>
                </a:solidFill>
              </a:defRPr>
            </a:pPr>
            <a:r>
              <a:t>NaKC</a:t>
            </a:r>
            <a:r>
              <a:rPr baseline="-5998"/>
              <a:t>4</a:t>
            </a:r>
            <a:r>
              <a:t>H</a:t>
            </a:r>
            <a:r>
              <a:rPr baseline="-5998"/>
              <a:t>4</a:t>
            </a:r>
            <a:r>
              <a:t>O</a:t>
            </a:r>
            <a:r>
              <a:rPr baseline="-5998"/>
              <a:t>6</a:t>
            </a:r>
            <a:r>
              <a:t> + CuSO</a:t>
            </a:r>
            <a:r>
              <a:rPr baseline="-5998"/>
              <a:t>4</a:t>
            </a:r>
            <a:r>
              <a:t>                         [Cu(C</a:t>
            </a:r>
            <a:r>
              <a:rPr baseline="-5998"/>
              <a:t>4</a:t>
            </a:r>
            <a:r>
              <a:t>H</a:t>
            </a:r>
            <a:r>
              <a:rPr baseline="-5998"/>
              <a:t>4</a:t>
            </a:r>
            <a:r>
              <a:t>O</a:t>
            </a:r>
            <a:r>
              <a:rPr baseline="-5998"/>
              <a:t>6</a:t>
            </a:r>
            <a:r>
              <a:t>)</a:t>
            </a:r>
            <a:r>
              <a:rPr baseline="-5998"/>
              <a:t>2</a:t>
            </a:r>
            <a:r>
              <a:t>]</a:t>
            </a:r>
            <a:r>
              <a:rPr baseline="31999"/>
              <a:t>2-</a:t>
            </a:r>
            <a:r>
              <a:t> + Na</a:t>
            </a:r>
            <a:r>
              <a:rPr baseline="-5998"/>
              <a:t>2</a:t>
            </a:r>
            <a:r>
              <a:t>SO</a:t>
            </a:r>
            <a:r>
              <a:rPr baseline="-5998"/>
              <a:t>4</a:t>
            </a:r>
            <a:r>
              <a:t> + K</a:t>
            </a:r>
            <a:r>
              <a:rPr baseline="-5998"/>
              <a:t>2</a:t>
            </a:r>
            <a:r>
              <a:t>SO</a:t>
            </a:r>
            <a:r>
              <a:rPr baseline="-5998"/>
              <a:t>4</a:t>
            </a:r>
          </a:p>
        </p:txBody>
      </p:sp>
      <p:sp>
        <p:nvSpPr>
          <p:cNvPr id="282" name="Čára"/>
          <p:cNvSpPr/>
          <p:nvPr/>
        </p:nvSpPr>
        <p:spPr>
          <a:xfrm>
            <a:off x="9867910" y="8689478"/>
            <a:ext cx="2783226" cy="2"/>
          </a:xfrm>
          <a:prstGeom prst="line">
            <a:avLst/>
          </a:prstGeom>
          <a:ln w="101600">
            <a:solidFill>
              <a:srgbClr val="FFFFFF"/>
            </a:solidFill>
            <a:miter lim="400000"/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83" name="Reakce s Fehlingova činidla"/>
          <p:cNvSpPr txBox="1"/>
          <p:nvPr/>
        </p:nvSpPr>
        <p:spPr>
          <a:xfrm>
            <a:off x="5261673" y="6075052"/>
            <a:ext cx="13181494" cy="11490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lnSpc>
                <a:spcPct val="80000"/>
              </a:lnSpc>
              <a:defRPr sz="8500" b="1" spc="-170">
                <a:solidFill>
                  <a:srgbClr val="D5D5D5"/>
                </a:solidFill>
              </a:defRPr>
            </a:lvl1pPr>
          </a:lstStyle>
          <a:p>
            <a:r>
              <a:rPr dirty="0" err="1"/>
              <a:t>Reakce</a:t>
            </a:r>
            <a:r>
              <a:rPr dirty="0"/>
              <a:t> </a:t>
            </a:r>
            <a:r>
              <a:rPr dirty="0" err="1"/>
              <a:t>Fehlingova</a:t>
            </a:r>
            <a:r>
              <a:rPr dirty="0"/>
              <a:t> </a:t>
            </a:r>
            <a:r>
              <a:rPr dirty="0" err="1"/>
              <a:t>činidla</a:t>
            </a:r>
            <a:endParaRPr dirty="0"/>
          </a:p>
        </p:txBody>
      </p:sp>
      <p:sp>
        <p:nvSpPr>
          <p:cNvPr id="284" name="Spojnice"/>
          <p:cNvSpPr/>
          <p:nvPr/>
        </p:nvSpPr>
        <p:spPr>
          <a:xfrm>
            <a:off x="6365578" y="7395408"/>
            <a:ext cx="1331739" cy="7032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7489" extrusionOk="0">
                <a:moveTo>
                  <a:pt x="21600" y="17489"/>
                </a:moveTo>
                <a:cubicBezTo>
                  <a:pt x="14436" y="501"/>
                  <a:pt x="7236" y="-4111"/>
                  <a:pt x="0" y="3654"/>
                </a:cubicBezTo>
              </a:path>
            </a:pathLst>
          </a:custGeom>
          <a:ln w="114300">
            <a:solidFill>
              <a:srgbClr val="FFFFFF"/>
            </a:solidFill>
            <a:miter lim="400000"/>
            <a:headEnd type="triangle"/>
          </a:ln>
        </p:spPr>
        <p:txBody>
          <a:bodyPr lIns="50800" tIns="50800" rIns="50800" bIns="50800"/>
          <a:lstStyle/>
          <a:p>
            <a:endParaRPr/>
          </a:p>
        </p:txBody>
      </p:sp>
      <p:sp>
        <p:nvSpPr>
          <p:cNvPr id="285" name="Síran měďnatý/Modrá skalice"/>
          <p:cNvSpPr txBox="1"/>
          <p:nvPr/>
        </p:nvSpPr>
        <p:spPr>
          <a:xfrm>
            <a:off x="1572757" y="7230760"/>
            <a:ext cx="4982663" cy="4613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i="1">
                <a:solidFill>
                  <a:srgbClr val="FFFFFF"/>
                </a:solidFill>
              </a:defRPr>
            </a:lvl1pPr>
          </a:lstStyle>
          <a:p>
            <a:r>
              <a:t>Síran měďnatý/Modrá skalice</a:t>
            </a:r>
          </a:p>
        </p:txBody>
      </p:sp>
      <p:sp>
        <p:nvSpPr>
          <p:cNvPr id="286" name="Spojnice"/>
          <p:cNvSpPr/>
          <p:nvPr/>
        </p:nvSpPr>
        <p:spPr>
          <a:xfrm>
            <a:off x="10787680" y="9213767"/>
            <a:ext cx="3401803" cy="19489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6744" y="8189"/>
                  <a:pt x="13944" y="989"/>
                  <a:pt x="21600" y="0"/>
                </a:cubicBezTo>
              </a:path>
            </a:pathLst>
          </a:custGeom>
          <a:ln w="114300">
            <a:solidFill>
              <a:srgbClr val="FFFFFF"/>
            </a:solidFill>
            <a:miter lim="400000"/>
            <a:headEnd type="triangle"/>
          </a:ln>
        </p:spPr>
        <p:txBody>
          <a:bodyPr lIns="50800" tIns="50800" rIns="50800" bIns="50800"/>
          <a:lstStyle/>
          <a:p>
            <a:endParaRPr/>
          </a:p>
        </p:txBody>
      </p:sp>
      <p:sp>
        <p:nvSpPr>
          <p:cNvPr id="287" name="Spojnice"/>
          <p:cNvSpPr/>
          <p:nvPr/>
        </p:nvSpPr>
        <p:spPr>
          <a:xfrm>
            <a:off x="2887414" y="9062597"/>
            <a:ext cx="2066693" cy="6902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199" h="18283" extrusionOk="0">
                <a:moveTo>
                  <a:pt x="19954" y="0"/>
                </a:moveTo>
                <a:cubicBezTo>
                  <a:pt x="21600" y="16149"/>
                  <a:pt x="14949" y="21600"/>
                  <a:pt x="0" y="16353"/>
                </a:cubicBezTo>
              </a:path>
            </a:pathLst>
          </a:custGeom>
          <a:ln w="114300">
            <a:solidFill>
              <a:srgbClr val="FFFFFF"/>
            </a:solidFill>
            <a:miter lim="400000"/>
            <a:headEnd type="triangle"/>
          </a:ln>
        </p:spPr>
        <p:txBody>
          <a:bodyPr lIns="50800" tIns="50800" rIns="50800" bIns="50800"/>
          <a:lstStyle/>
          <a:p>
            <a:endParaRPr/>
          </a:p>
        </p:txBody>
      </p:sp>
      <p:sp>
        <p:nvSpPr>
          <p:cNvPr id="288" name="Vinan…"/>
          <p:cNvSpPr txBox="1"/>
          <p:nvPr/>
        </p:nvSpPr>
        <p:spPr>
          <a:xfrm>
            <a:off x="423613" y="9055954"/>
            <a:ext cx="2463801" cy="829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i="1">
                <a:solidFill>
                  <a:srgbClr val="FFFFFF"/>
                </a:solidFill>
              </a:defRPr>
            </a:pPr>
            <a:r>
              <a:t>Vinan</a:t>
            </a:r>
          </a:p>
          <a:p>
            <a:pPr>
              <a:defRPr i="1">
                <a:solidFill>
                  <a:srgbClr val="FFFFFF"/>
                </a:solidFill>
              </a:defRPr>
            </a:pPr>
            <a:r>
              <a:t>sodno-draselný</a:t>
            </a:r>
          </a:p>
        </p:txBody>
      </p:sp>
      <p:pic>
        <p:nvPicPr>
          <p:cNvPr id="289" name="Aldehyde2.png" descr="Aldehyd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4764" y="10387930"/>
            <a:ext cx="2311401" cy="2184402"/>
          </a:xfrm>
          <a:prstGeom prst="rect">
            <a:avLst/>
          </a:prstGeom>
          <a:ln w="12700">
            <a:miter lim="400000"/>
          </a:ln>
          <a:effectLst>
            <a:outerShdw blurRad="254000" dist="127000" dir="5400000" rotWithShape="0">
              <a:srgbClr val="000000">
                <a:alpha val="70000"/>
              </a:srgbClr>
            </a:outerShdw>
          </a:effectLst>
        </p:spPr>
      </p:pic>
      <p:pic>
        <p:nvPicPr>
          <p:cNvPr id="290" name="Ketone_Structural_Formula_V.2.svg.png" descr="Ketone_Structural_Formula_V.2.sv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2187" y="10229180"/>
            <a:ext cx="2463802" cy="2501902"/>
          </a:xfrm>
          <a:prstGeom prst="rect">
            <a:avLst/>
          </a:prstGeom>
          <a:ln w="12700">
            <a:miter lim="400000"/>
          </a:ln>
          <a:effectLst>
            <a:outerShdw blurRad="254000" dist="127000" dir="5400000" rotWithShape="0">
              <a:srgbClr val="000000">
                <a:alpha val="70000"/>
              </a:srgbClr>
            </a:outerShdw>
          </a:effectLst>
        </p:spPr>
      </p:pic>
      <p:pic>
        <p:nvPicPr>
          <p:cNvPr id="291" name="200px-D-glucose-chain-2D-Fischer.png" descr="200px-D-glucose-chain-2D-Fis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1284" y="9302080"/>
            <a:ext cx="2540002" cy="4356102"/>
          </a:xfrm>
          <a:prstGeom prst="rect">
            <a:avLst/>
          </a:prstGeom>
          <a:ln w="12700">
            <a:miter lim="400000"/>
          </a:ln>
          <a:effectLst>
            <a:outerShdw blurRad="254000" dist="127000" dir="5400000" rotWithShape="0">
              <a:srgbClr val="000000">
                <a:alpha val="70000"/>
              </a:srgbClr>
            </a:outerShdw>
          </a:effectLst>
        </p:spPr>
      </p:pic>
      <p:sp>
        <p:nvSpPr>
          <p:cNvPr id="292" name="nebo"/>
          <p:cNvSpPr txBox="1"/>
          <p:nvPr/>
        </p:nvSpPr>
        <p:spPr>
          <a:xfrm>
            <a:off x="1936053" y="11249448"/>
            <a:ext cx="1201722" cy="4613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i="1">
                <a:solidFill>
                  <a:srgbClr val="FFFFFF"/>
                </a:solidFill>
              </a:defRPr>
            </a:lvl1pPr>
          </a:lstStyle>
          <a:p>
            <a:r>
              <a:t>nebo</a:t>
            </a:r>
          </a:p>
        </p:txBody>
      </p:sp>
      <p:sp>
        <p:nvSpPr>
          <p:cNvPr id="293" name="nebo"/>
          <p:cNvSpPr txBox="1"/>
          <p:nvPr/>
        </p:nvSpPr>
        <p:spPr>
          <a:xfrm>
            <a:off x="4595036" y="11249448"/>
            <a:ext cx="1201721" cy="4613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i="1">
                <a:solidFill>
                  <a:srgbClr val="FFFFFF"/>
                </a:solidFill>
              </a:defRPr>
            </a:lvl1pPr>
          </a:lstStyle>
          <a:p>
            <a:r>
              <a:t>nebo</a:t>
            </a: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6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Mléko ničím nenahradíš - Biuretová reakce"/>
          <p:cNvSpPr txBox="1">
            <a:spLocks noGrp="1"/>
          </p:cNvSpPr>
          <p:nvPr>
            <p:ph type="title"/>
          </p:nvPr>
        </p:nvSpPr>
        <p:spPr>
          <a:xfrm>
            <a:off x="1206500" y="952499"/>
            <a:ext cx="21971000" cy="1433165"/>
          </a:xfrm>
          <a:prstGeom prst="rect">
            <a:avLst/>
          </a:prstGeom>
        </p:spPr>
        <p:txBody>
          <a:bodyPr/>
          <a:lstStyle>
            <a:lvl1pPr>
              <a:defRPr spc="-200">
                <a:solidFill>
                  <a:srgbClr val="D5D5D5"/>
                </a:solidFill>
              </a:defRPr>
            </a:lvl1pPr>
          </a:lstStyle>
          <a:p>
            <a:r>
              <a:rPr dirty="0" err="1"/>
              <a:t>Mléko</a:t>
            </a:r>
            <a:r>
              <a:rPr dirty="0"/>
              <a:t> </a:t>
            </a:r>
            <a:r>
              <a:rPr dirty="0" err="1"/>
              <a:t>ničím</a:t>
            </a:r>
            <a:r>
              <a:rPr dirty="0"/>
              <a:t> </a:t>
            </a:r>
            <a:r>
              <a:rPr dirty="0" err="1"/>
              <a:t>nenahradíš</a:t>
            </a:r>
            <a:r>
              <a:rPr dirty="0"/>
              <a:t> - </a:t>
            </a:r>
            <a:r>
              <a:rPr lang="cs-CZ" dirty="0"/>
              <a:t>b</a:t>
            </a:r>
            <a:r>
              <a:rPr dirty="0" err="1"/>
              <a:t>iuretová</a:t>
            </a:r>
            <a:r>
              <a:rPr dirty="0"/>
              <a:t> </a:t>
            </a:r>
            <a:r>
              <a:rPr dirty="0" err="1"/>
              <a:t>reakce</a:t>
            </a:r>
            <a:endParaRPr dirty="0"/>
          </a:p>
        </p:txBody>
      </p:sp>
      <p:sp>
        <p:nvSpPr>
          <p:cNvPr id="296" name="Den 2. - 11.5. 2023"/>
          <p:cNvSpPr txBox="1">
            <a:spLocks noGrp="1"/>
          </p:cNvSpPr>
          <p:nvPr>
            <p:ph type="body" sz="quarter" idx="1"/>
          </p:nvPr>
        </p:nvSpPr>
        <p:spPr>
          <a:xfrm>
            <a:off x="1206500" y="2245961"/>
            <a:ext cx="21971000" cy="934780"/>
          </a:xfrm>
          <a:prstGeom prst="rect">
            <a:avLst/>
          </a:prstGeom>
        </p:spPr>
        <p:txBody>
          <a:bodyPr/>
          <a:lstStyle/>
          <a:p>
            <a:r>
              <a:rPr dirty="0"/>
              <a:t>Den 2. </a:t>
            </a:r>
            <a:r>
              <a:rPr lang="cs-CZ" dirty="0"/>
              <a:t>–</a:t>
            </a:r>
            <a:r>
              <a:rPr dirty="0"/>
              <a:t> 11</a:t>
            </a:r>
            <a:r>
              <a:rPr lang="cs-CZ" dirty="0"/>
              <a:t>. </a:t>
            </a:r>
            <a:r>
              <a:rPr dirty="0"/>
              <a:t>5. 2023</a:t>
            </a:r>
          </a:p>
        </p:txBody>
      </p:sp>
      <p:sp>
        <p:nvSpPr>
          <p:cNvPr id="297" name="V biuretové reakci reaguje Cu2+ s proteiny v zásaditém prostředí…"/>
          <p:cNvSpPr txBox="1">
            <a:spLocks noGrp="1"/>
          </p:cNvSpPr>
          <p:nvPr>
            <p:ph type="body" idx="21"/>
          </p:nvPr>
        </p:nvSpPr>
        <p:spPr>
          <a:xfrm>
            <a:off x="1206499" y="3289567"/>
            <a:ext cx="21971002" cy="403323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r>
              <a:rPr dirty="0"/>
              <a:t>V </a:t>
            </a:r>
            <a:r>
              <a:rPr dirty="0" err="1"/>
              <a:t>biuretové</a:t>
            </a:r>
            <a:r>
              <a:rPr dirty="0"/>
              <a:t> </a:t>
            </a:r>
            <a:r>
              <a:rPr dirty="0" err="1"/>
              <a:t>reakci</a:t>
            </a:r>
            <a:r>
              <a:rPr dirty="0"/>
              <a:t> </a:t>
            </a:r>
            <a:r>
              <a:rPr dirty="0" err="1"/>
              <a:t>reaguje</a:t>
            </a:r>
            <a:r>
              <a:rPr dirty="0"/>
              <a:t> Cu</a:t>
            </a:r>
            <a:r>
              <a:rPr baseline="30000" dirty="0"/>
              <a:t>2+ </a:t>
            </a:r>
            <a:r>
              <a:rPr dirty="0"/>
              <a:t>s </a:t>
            </a:r>
            <a:r>
              <a:rPr dirty="0" err="1"/>
              <a:t>proteiny</a:t>
            </a:r>
            <a:r>
              <a:rPr dirty="0"/>
              <a:t> v </a:t>
            </a:r>
            <a:r>
              <a:rPr dirty="0" err="1"/>
              <a:t>zásaditém</a:t>
            </a:r>
            <a:r>
              <a:rPr dirty="0"/>
              <a:t> </a:t>
            </a:r>
            <a:r>
              <a:rPr dirty="0" err="1"/>
              <a:t>prostředí</a:t>
            </a:r>
            <a:endParaRPr dirty="0"/>
          </a:p>
          <a:p>
            <a:pPr lvl="2"/>
            <a:r>
              <a:rPr dirty="0" err="1"/>
              <a:t>Měďnaté</a:t>
            </a:r>
            <a:r>
              <a:rPr dirty="0"/>
              <a:t> </a:t>
            </a:r>
            <a:r>
              <a:rPr dirty="0" err="1"/>
              <a:t>kationy</a:t>
            </a:r>
            <a:r>
              <a:rPr dirty="0"/>
              <a:t> se </a:t>
            </a:r>
            <a:r>
              <a:rPr dirty="0" err="1"/>
              <a:t>koordinují</a:t>
            </a:r>
            <a:r>
              <a:rPr dirty="0"/>
              <a:t> k</a:t>
            </a:r>
            <a:r>
              <a:rPr lang="cs-CZ" dirty="0"/>
              <a:t>e</a:t>
            </a:r>
            <a:r>
              <a:rPr dirty="0"/>
              <a:t> 4 </a:t>
            </a:r>
            <a:r>
              <a:rPr dirty="0" err="1"/>
              <a:t>volným</a:t>
            </a:r>
            <a:r>
              <a:rPr dirty="0"/>
              <a:t> </a:t>
            </a:r>
            <a:r>
              <a:rPr dirty="0" err="1"/>
              <a:t>elektronovým</a:t>
            </a:r>
            <a:r>
              <a:rPr dirty="0"/>
              <a:t> </a:t>
            </a:r>
            <a:r>
              <a:rPr dirty="0" err="1"/>
              <a:t>párům</a:t>
            </a:r>
            <a:r>
              <a:rPr dirty="0"/>
              <a:t> </a:t>
            </a:r>
            <a:r>
              <a:rPr dirty="0" err="1"/>
              <a:t>tvořící</a:t>
            </a:r>
            <a:r>
              <a:rPr lang="cs-CZ" dirty="0"/>
              <a:t>m</a:t>
            </a:r>
            <a:r>
              <a:rPr dirty="0"/>
              <a:t> </a:t>
            </a:r>
            <a:r>
              <a:rPr dirty="0" err="1"/>
              <a:t>fialové</a:t>
            </a:r>
            <a:r>
              <a:rPr dirty="0"/>
              <a:t> </a:t>
            </a:r>
            <a:r>
              <a:rPr dirty="0" err="1"/>
              <a:t>zbarvení</a:t>
            </a:r>
            <a:endParaRPr dirty="0"/>
          </a:p>
          <a:p>
            <a:pPr lvl="2"/>
            <a:r>
              <a:rPr dirty="0" err="1"/>
              <a:t>Při</a:t>
            </a:r>
            <a:r>
              <a:rPr dirty="0"/>
              <a:t> </a:t>
            </a:r>
            <a:r>
              <a:rPr dirty="0" err="1"/>
              <a:t>reakci</a:t>
            </a:r>
            <a:r>
              <a:rPr dirty="0"/>
              <a:t> se </a:t>
            </a:r>
            <a:r>
              <a:rPr dirty="0" err="1"/>
              <a:t>uvolňuje</a:t>
            </a:r>
            <a:r>
              <a:rPr dirty="0"/>
              <a:t> </a:t>
            </a:r>
            <a:r>
              <a:rPr dirty="0" err="1"/>
              <a:t>voda</a:t>
            </a:r>
            <a:endParaRPr dirty="0"/>
          </a:p>
        </p:txBody>
      </p:sp>
      <p:sp>
        <p:nvSpPr>
          <p:cNvPr id="298" name="Čára"/>
          <p:cNvSpPr/>
          <p:nvPr/>
        </p:nvSpPr>
        <p:spPr>
          <a:xfrm>
            <a:off x="10198495" y="8376508"/>
            <a:ext cx="2906010" cy="2"/>
          </a:xfrm>
          <a:prstGeom prst="line">
            <a:avLst/>
          </a:prstGeom>
          <a:ln w="101600">
            <a:solidFill>
              <a:srgbClr val="FFFFFF"/>
            </a:solidFill>
            <a:miter lim="400000"/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99" name="Cu2+ + 2 páry e- + 2 OH-"/>
          <p:cNvSpPr txBox="1"/>
          <p:nvPr/>
        </p:nvSpPr>
        <p:spPr>
          <a:xfrm>
            <a:off x="-62451" y="7916371"/>
            <a:ext cx="9408677" cy="920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4" indent="1828800" algn="l">
              <a:lnSpc>
                <a:spcPct val="90000"/>
              </a:lnSpc>
              <a:spcBef>
                <a:spcPts val="4500"/>
              </a:spcBef>
              <a:defRPr sz="5300" b="1">
                <a:solidFill>
                  <a:srgbClr val="FFFFFF"/>
                </a:solidFill>
              </a:defRPr>
            </a:pPr>
            <a:r>
              <a:t>Cu</a:t>
            </a:r>
            <a:r>
              <a:rPr baseline="31999"/>
              <a:t>2+</a:t>
            </a:r>
            <a:r>
              <a:t> + 2 páry e</a:t>
            </a:r>
            <a:r>
              <a:rPr baseline="31999"/>
              <a:t>-</a:t>
            </a:r>
            <a:r>
              <a:t> + 2 OH</a:t>
            </a:r>
            <a:r>
              <a:rPr baseline="31999"/>
              <a:t>-</a:t>
            </a:r>
          </a:p>
        </p:txBody>
      </p:sp>
      <p:sp>
        <p:nvSpPr>
          <p:cNvPr id="300" name="+ 2 H2O"/>
          <p:cNvSpPr txBox="1"/>
          <p:nvPr/>
        </p:nvSpPr>
        <p:spPr>
          <a:xfrm>
            <a:off x="18570807" y="7916371"/>
            <a:ext cx="4883950" cy="920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3" indent="1371600" algn="l">
              <a:lnSpc>
                <a:spcPct val="90000"/>
              </a:lnSpc>
              <a:spcBef>
                <a:spcPts val="4500"/>
              </a:spcBef>
              <a:defRPr sz="5300" b="1">
                <a:solidFill>
                  <a:srgbClr val="FFFFFF"/>
                </a:solidFill>
              </a:defRPr>
            </a:pPr>
            <a:r>
              <a:t>+ 2 H</a:t>
            </a:r>
            <a:r>
              <a:rPr baseline="-5998"/>
              <a:t>2</a:t>
            </a:r>
            <a:r>
              <a:t>O</a:t>
            </a:r>
          </a:p>
        </p:txBody>
      </p:sp>
      <p:sp>
        <p:nvSpPr>
          <p:cNvPr id="301" name="Fialová barva je způsobena fenoménem  přenose náboje od ligandu ke kovu"/>
          <p:cNvSpPr txBox="1"/>
          <p:nvPr/>
        </p:nvSpPr>
        <p:spPr>
          <a:xfrm>
            <a:off x="13691908" y="10608144"/>
            <a:ext cx="4982664" cy="1210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i="1">
                <a:solidFill>
                  <a:srgbClr val="FFFFFF"/>
                </a:solidFill>
              </a:defRPr>
            </a:lvl1pPr>
          </a:lstStyle>
          <a:p>
            <a:r>
              <a:rPr dirty="0" err="1"/>
              <a:t>Fialová</a:t>
            </a:r>
            <a:r>
              <a:rPr dirty="0"/>
              <a:t> </a:t>
            </a:r>
            <a:r>
              <a:rPr dirty="0" err="1"/>
              <a:t>barva</a:t>
            </a:r>
            <a:r>
              <a:rPr dirty="0"/>
              <a:t> je </a:t>
            </a:r>
            <a:r>
              <a:rPr dirty="0" err="1"/>
              <a:t>způsobena</a:t>
            </a:r>
            <a:r>
              <a:rPr dirty="0"/>
              <a:t> </a:t>
            </a:r>
            <a:r>
              <a:rPr dirty="0" err="1"/>
              <a:t>fenoménem</a:t>
            </a:r>
            <a:r>
              <a:rPr dirty="0"/>
              <a:t>  </a:t>
            </a:r>
            <a:r>
              <a:rPr dirty="0" err="1"/>
              <a:t>přenos</a:t>
            </a:r>
            <a:r>
              <a:rPr lang="cs-CZ" dirty="0"/>
              <a:t>u</a:t>
            </a:r>
            <a:r>
              <a:rPr dirty="0"/>
              <a:t> </a:t>
            </a:r>
            <a:r>
              <a:rPr dirty="0" err="1"/>
              <a:t>náboje</a:t>
            </a:r>
            <a:r>
              <a:rPr dirty="0"/>
              <a:t> od </a:t>
            </a:r>
            <a:r>
              <a:rPr dirty="0" err="1"/>
              <a:t>ligandu</a:t>
            </a:r>
            <a:r>
              <a:rPr dirty="0"/>
              <a:t> </a:t>
            </a:r>
            <a:r>
              <a:rPr dirty="0" err="1"/>
              <a:t>ke</a:t>
            </a:r>
            <a:r>
              <a:rPr dirty="0"/>
              <a:t> </a:t>
            </a:r>
            <a:r>
              <a:rPr dirty="0" err="1"/>
              <a:t>kovu</a:t>
            </a:r>
            <a:endParaRPr dirty="0"/>
          </a:p>
        </p:txBody>
      </p:sp>
      <p:pic>
        <p:nvPicPr>
          <p:cNvPr id="302" name="Biuret-Test-2-700x427.png" descr="Biuret-Test-2-700x427.png"/>
          <p:cNvPicPr>
            <a:picLocks noChangeAspect="1"/>
          </p:cNvPicPr>
          <p:nvPr/>
        </p:nvPicPr>
        <p:blipFill>
          <a:blip r:embed="rId2"/>
          <a:srcRect l="17239" t="6206" r="17239" b="2909"/>
          <a:stretch>
            <a:fillRect/>
          </a:stretch>
        </p:blipFill>
        <p:spPr>
          <a:xfrm>
            <a:off x="13956771" y="6492543"/>
            <a:ext cx="4453128" cy="3767996"/>
          </a:xfrm>
          <a:prstGeom prst="rect">
            <a:avLst/>
          </a:prstGeom>
          <a:ln w="12700">
            <a:miter lim="400000"/>
          </a:ln>
          <a:effectLst>
            <a:outerShdw blurRad="254000" dist="127000" dir="5400000" rotWithShape="0">
              <a:srgbClr val="000000">
                <a:alpha val="70000"/>
              </a:srgbClr>
            </a:outerShdw>
          </a:effectLst>
        </p:spPr>
      </p:pic>
      <p:pic>
        <p:nvPicPr>
          <p:cNvPr id="303" name="PHOTO-2023-05-12-11-20-22 2.jpg" descr="PHOTO-2023-05-12-11-20-22 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9901" y="9069092"/>
            <a:ext cx="5023909" cy="3767933"/>
          </a:xfrm>
          <a:prstGeom prst="rect">
            <a:avLst/>
          </a:prstGeom>
          <a:ln w="12700">
            <a:miter lim="400000"/>
          </a:ln>
          <a:effectLst>
            <a:outerShdw blurRad="254000" dist="127000" dir="5400000" rotWithShape="0">
              <a:srgbClr val="000000">
                <a:alpha val="70000"/>
              </a:srgbClr>
            </a:outerShdw>
          </a:effectLst>
        </p:spPr>
      </p:pic>
      <p:sp>
        <p:nvSpPr>
          <p:cNvPr id="304" name="Testování produktů z 1. pokusu na bílkoviny"/>
          <p:cNvSpPr txBox="1"/>
          <p:nvPr/>
        </p:nvSpPr>
        <p:spPr>
          <a:xfrm>
            <a:off x="1730524" y="12825623"/>
            <a:ext cx="4982663" cy="829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i="1">
                <a:solidFill>
                  <a:srgbClr val="FFFFFF"/>
                </a:solidFill>
              </a:defRPr>
            </a:lvl1pPr>
          </a:lstStyle>
          <a:p>
            <a:r>
              <a:t>Testování produktů z 1. pokusu na bílkoviny</a:t>
            </a: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6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Nenahraditelné a rakvové mlíko - fotografie"/>
          <p:cNvSpPr txBox="1">
            <a:spLocks noGrp="1"/>
          </p:cNvSpPr>
          <p:nvPr>
            <p:ph type="title"/>
          </p:nvPr>
        </p:nvSpPr>
        <p:spPr>
          <a:xfrm>
            <a:off x="1206500" y="952499"/>
            <a:ext cx="21971000" cy="1433165"/>
          </a:xfrm>
          <a:prstGeom prst="rect">
            <a:avLst/>
          </a:prstGeom>
        </p:spPr>
        <p:txBody>
          <a:bodyPr>
            <a:normAutofit fontScale="90000"/>
          </a:bodyPr>
          <a:lstStyle>
            <a:lvl1pPr>
              <a:defRPr spc="-200">
                <a:solidFill>
                  <a:srgbClr val="D5D5D5"/>
                </a:solidFill>
              </a:defRPr>
            </a:lvl1pPr>
          </a:lstStyle>
          <a:p>
            <a:r>
              <a:rPr lang="cs-CZ" dirty="0"/>
              <a:t>„</a:t>
            </a:r>
            <a:r>
              <a:rPr dirty="0" err="1"/>
              <a:t>Nenahraditelné</a:t>
            </a:r>
            <a:r>
              <a:rPr dirty="0"/>
              <a:t> a </a:t>
            </a:r>
            <a:r>
              <a:rPr dirty="0" err="1"/>
              <a:t>rakvové</a:t>
            </a:r>
            <a:r>
              <a:rPr dirty="0"/>
              <a:t> </a:t>
            </a:r>
            <a:r>
              <a:rPr dirty="0" err="1"/>
              <a:t>mlíko</a:t>
            </a:r>
            <a:r>
              <a:rPr lang="cs-CZ" dirty="0"/>
              <a:t>"</a:t>
            </a:r>
            <a:r>
              <a:rPr dirty="0"/>
              <a:t> - </a:t>
            </a:r>
            <a:r>
              <a:rPr dirty="0" err="1"/>
              <a:t>fotografie</a:t>
            </a:r>
            <a:endParaRPr dirty="0"/>
          </a:p>
        </p:txBody>
      </p:sp>
      <p:sp>
        <p:nvSpPr>
          <p:cNvPr id="307" name="Den 2. - 11.5. 2023"/>
          <p:cNvSpPr txBox="1">
            <a:spLocks noGrp="1"/>
          </p:cNvSpPr>
          <p:nvPr>
            <p:ph type="body" sz="quarter" idx="1"/>
          </p:nvPr>
        </p:nvSpPr>
        <p:spPr>
          <a:xfrm>
            <a:off x="1206500" y="2245961"/>
            <a:ext cx="21971000" cy="934780"/>
          </a:xfrm>
          <a:prstGeom prst="rect">
            <a:avLst/>
          </a:prstGeom>
        </p:spPr>
        <p:txBody>
          <a:bodyPr/>
          <a:lstStyle/>
          <a:p>
            <a:r>
              <a:rPr dirty="0"/>
              <a:t>Den 2. - 11.</a:t>
            </a:r>
            <a:r>
              <a:rPr lang="cs-CZ" dirty="0"/>
              <a:t> </a:t>
            </a:r>
            <a:r>
              <a:rPr dirty="0"/>
              <a:t>5. 2023</a:t>
            </a:r>
          </a:p>
        </p:txBody>
      </p:sp>
      <p:pic>
        <p:nvPicPr>
          <p:cNvPr id="308" name="PHOTO-2023-05-12-11-20-16.jpg" descr="PHOTO-2023-05-12-11-20-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9977" y="4789654"/>
            <a:ext cx="5384622" cy="7179494"/>
          </a:xfrm>
          <a:prstGeom prst="rect">
            <a:avLst/>
          </a:prstGeom>
          <a:ln w="12700">
            <a:miter lim="400000"/>
          </a:ln>
          <a:effectLst>
            <a:outerShdw blurRad="254000" dist="127000" dir="5400000" rotWithShape="0">
              <a:srgbClr val="000000">
                <a:alpha val="70000"/>
              </a:srgbClr>
            </a:outerShdw>
          </a:effectLst>
        </p:spPr>
      </p:pic>
      <p:pic>
        <p:nvPicPr>
          <p:cNvPr id="309" name="PHOTO-2023-05-12-11-20-16 2.jpg" descr="PHOTO-2023-05-12-11-20-16 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85118" y="4799462"/>
            <a:ext cx="5384622" cy="7179494"/>
          </a:xfrm>
          <a:prstGeom prst="rect">
            <a:avLst/>
          </a:prstGeom>
          <a:ln w="12700">
            <a:miter lim="400000"/>
          </a:ln>
          <a:effectLst>
            <a:outerShdw blurRad="254000" dist="127000" dir="5400000" rotWithShape="0">
              <a:srgbClr val="000000">
                <a:alpha val="70000"/>
              </a:srgbClr>
            </a:outerShdw>
          </a:effectLst>
        </p:spPr>
      </p:pic>
      <p:pic>
        <p:nvPicPr>
          <p:cNvPr id="310" name="PHOTO-2023-05-12-11-20-16 3.jpg" descr="PHOTO-2023-05-12-11-20-16 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0569" y="4786762"/>
            <a:ext cx="5384621" cy="7179496"/>
          </a:xfrm>
          <a:prstGeom prst="rect">
            <a:avLst/>
          </a:prstGeom>
          <a:ln w="12700">
            <a:miter lim="400000"/>
          </a:ln>
          <a:effectLst>
            <a:outerShdw blurRad="254000" dist="127000" dir="5400000" rotWithShape="0">
              <a:srgbClr val="000000">
                <a:alpha val="70000"/>
              </a:srgbClr>
            </a:outerShdw>
          </a:effectLst>
        </p:spPr>
      </p:pic>
      <p:pic>
        <p:nvPicPr>
          <p:cNvPr id="311" name="PHOTO-2023-05-12-11-20-15.jpg" descr="PHOTO-2023-05-12-11-20-15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376981" y="4815054"/>
            <a:ext cx="5342184" cy="7122910"/>
          </a:xfrm>
          <a:prstGeom prst="rect">
            <a:avLst/>
          </a:prstGeom>
          <a:ln w="12700">
            <a:miter lim="400000"/>
          </a:ln>
          <a:effectLst>
            <a:outerShdw blurRad="254000" dist="127000" dir="5400000" rotWithShape="0">
              <a:srgbClr val="000000">
                <a:alpha val="70000"/>
              </a:srgbClr>
            </a:outerShdw>
          </a:effectLst>
        </p:spPr>
      </p:pic>
      <p:sp>
        <p:nvSpPr>
          <p:cNvPr id="312" name="Filtrování sraženiny"/>
          <p:cNvSpPr txBox="1"/>
          <p:nvPr/>
        </p:nvSpPr>
        <p:spPr>
          <a:xfrm>
            <a:off x="1441548" y="4215024"/>
            <a:ext cx="4982663" cy="461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i="1">
                <a:solidFill>
                  <a:srgbClr val="FFFFFF"/>
                </a:solidFill>
              </a:defRPr>
            </a:lvl1pPr>
          </a:lstStyle>
          <a:p>
            <a:r>
              <a:t>Filtrování sraženiny</a:t>
            </a:r>
          </a:p>
        </p:txBody>
      </p:sp>
      <p:sp>
        <p:nvSpPr>
          <p:cNvPr id="313" name="Test na přítomnost vody"/>
          <p:cNvSpPr txBox="1"/>
          <p:nvPr/>
        </p:nvSpPr>
        <p:spPr>
          <a:xfrm>
            <a:off x="6800957" y="4215024"/>
            <a:ext cx="4982663" cy="461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i="1">
                <a:solidFill>
                  <a:srgbClr val="FFFFFF"/>
                </a:solidFill>
              </a:defRPr>
            </a:lvl1pPr>
          </a:lstStyle>
          <a:p>
            <a:r>
              <a:t>Test na přítomnost vody</a:t>
            </a:r>
          </a:p>
        </p:txBody>
      </p:sp>
      <p:sp>
        <p:nvSpPr>
          <p:cNvPr id="314" name="Sraženina"/>
          <p:cNvSpPr txBox="1"/>
          <p:nvPr/>
        </p:nvSpPr>
        <p:spPr>
          <a:xfrm>
            <a:off x="12186098" y="4215024"/>
            <a:ext cx="4982663" cy="461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i="1">
                <a:solidFill>
                  <a:srgbClr val="FFFFFF"/>
                </a:solidFill>
              </a:defRPr>
            </a:lvl1pPr>
          </a:lstStyle>
          <a:p>
            <a:r>
              <a:t>Sraženina</a:t>
            </a:r>
          </a:p>
        </p:txBody>
      </p:sp>
      <p:sp>
        <p:nvSpPr>
          <p:cNvPr id="315" name="Biuretová reakce"/>
          <p:cNvSpPr txBox="1"/>
          <p:nvPr/>
        </p:nvSpPr>
        <p:spPr>
          <a:xfrm>
            <a:off x="17556740" y="4215024"/>
            <a:ext cx="4982664" cy="461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i="1">
                <a:solidFill>
                  <a:srgbClr val="FFFFFF"/>
                </a:solidFill>
              </a:defRPr>
            </a:lvl1pPr>
          </a:lstStyle>
          <a:p>
            <a:r>
              <a:t>Biuretová reakce</a:t>
            </a:r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5. pokus…"/>
          <p:cNvSpPr txBox="1">
            <a:spLocks noGrp="1"/>
          </p:cNvSpPr>
          <p:nvPr>
            <p:ph type="title"/>
          </p:nvPr>
        </p:nvSpPr>
        <p:spPr>
          <a:xfrm>
            <a:off x="1206497" y="89979"/>
            <a:ext cx="21971006" cy="3254889"/>
          </a:xfrm>
          <a:prstGeom prst="rect">
            <a:avLst/>
          </a:prstGeom>
        </p:spPr>
        <p:txBody>
          <a:bodyPr/>
          <a:lstStyle/>
          <a:p>
            <a:pPr algn="ctr">
              <a:defRPr sz="10000" b="1" spc="-200" baseline="20998">
                <a:latin typeface="+mn-lt"/>
                <a:ea typeface="+mn-ea"/>
                <a:cs typeface="+mn-cs"/>
                <a:sym typeface="Helvetica Neue"/>
              </a:defRPr>
            </a:pPr>
            <a:r>
              <a:t>5. pokus</a:t>
            </a:r>
          </a:p>
          <a:p>
            <a:pPr algn="ctr" defTabSz="825500">
              <a:lnSpc>
                <a:spcPct val="100000"/>
              </a:lnSpc>
              <a:defRPr sz="5500" b="1" spc="0" baseline="38181">
                <a:solidFill>
                  <a:schemeClr val="accent1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Kultury bakterií v mléčných výrobcích</a:t>
            </a:r>
          </a:p>
        </p:txBody>
      </p:sp>
      <p:pic>
        <p:nvPicPr>
          <p:cNvPr id="318" name="Bacteria-dreamstime_m_79799041.jpg" descr="Bacteria-dreamstime_m_7979904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6086" y="3078074"/>
            <a:ext cx="14171828" cy="9447887"/>
          </a:xfrm>
          <a:prstGeom prst="rect">
            <a:avLst/>
          </a:prstGeom>
          <a:ln w="12700">
            <a:miter lim="400000"/>
          </a:ln>
          <a:effectLst>
            <a:outerShdw blurRad="254000" dist="127000" dir="5400000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6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Kultury mléčných bakterií v mléčných výrobcích"/>
          <p:cNvSpPr txBox="1">
            <a:spLocks noGrp="1"/>
          </p:cNvSpPr>
          <p:nvPr>
            <p:ph type="title"/>
          </p:nvPr>
        </p:nvSpPr>
        <p:spPr>
          <a:xfrm>
            <a:off x="1206500" y="952499"/>
            <a:ext cx="21971000" cy="1433165"/>
          </a:xfrm>
          <a:prstGeom prst="rect">
            <a:avLst/>
          </a:prstGeom>
        </p:spPr>
        <p:txBody>
          <a:bodyPr/>
          <a:lstStyle>
            <a:lvl1pPr defTabSz="2243271">
              <a:defRPr sz="7800" spc="-200">
                <a:solidFill>
                  <a:srgbClr val="D5D5D5"/>
                </a:solidFill>
              </a:defRPr>
            </a:lvl1pPr>
          </a:lstStyle>
          <a:p>
            <a:r>
              <a:t>Kultury mléčných bakterií v mléčných výrobcích</a:t>
            </a:r>
          </a:p>
        </p:txBody>
      </p:sp>
      <p:sp>
        <p:nvSpPr>
          <p:cNvPr id="321" name="Den 2. - 11.5. 2023"/>
          <p:cNvSpPr txBox="1">
            <a:spLocks noGrp="1"/>
          </p:cNvSpPr>
          <p:nvPr>
            <p:ph type="body" sz="quarter" idx="1"/>
          </p:nvPr>
        </p:nvSpPr>
        <p:spPr>
          <a:xfrm>
            <a:off x="1206500" y="2245961"/>
            <a:ext cx="21971000" cy="934780"/>
          </a:xfrm>
          <a:prstGeom prst="rect">
            <a:avLst/>
          </a:prstGeom>
        </p:spPr>
        <p:txBody>
          <a:bodyPr/>
          <a:lstStyle/>
          <a:p>
            <a:r>
              <a:rPr dirty="0"/>
              <a:t>Den 2. - 11.</a:t>
            </a:r>
            <a:r>
              <a:rPr lang="cs-CZ" dirty="0"/>
              <a:t> </a:t>
            </a:r>
            <a:r>
              <a:rPr dirty="0"/>
              <a:t>5. 2023</a:t>
            </a:r>
          </a:p>
        </p:txBody>
      </p:sp>
      <p:sp>
        <p:nvSpPr>
          <p:cNvPr id="322" name="V 5. pokusu jsme prováděli barvení bakterií mléčných kultur…"/>
          <p:cNvSpPr txBox="1">
            <a:spLocks noGrp="1"/>
          </p:cNvSpPr>
          <p:nvPr>
            <p:ph type="body" idx="21"/>
          </p:nvPr>
        </p:nvSpPr>
        <p:spPr>
          <a:xfrm>
            <a:off x="1206499" y="3404694"/>
            <a:ext cx="21971002" cy="652421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r>
              <a:rPr dirty="0"/>
              <a:t>V 5. </a:t>
            </a:r>
            <a:r>
              <a:rPr dirty="0" err="1"/>
              <a:t>pokusu</a:t>
            </a:r>
            <a:r>
              <a:rPr dirty="0"/>
              <a:t> </a:t>
            </a:r>
            <a:r>
              <a:rPr dirty="0" err="1"/>
              <a:t>jsme</a:t>
            </a:r>
            <a:r>
              <a:rPr dirty="0"/>
              <a:t> </a:t>
            </a:r>
            <a:r>
              <a:rPr dirty="0" err="1"/>
              <a:t>prováděli</a:t>
            </a:r>
            <a:r>
              <a:rPr dirty="0"/>
              <a:t> </a:t>
            </a:r>
            <a:r>
              <a:rPr dirty="0" err="1"/>
              <a:t>barvení</a:t>
            </a:r>
            <a:r>
              <a:rPr dirty="0"/>
              <a:t> </a:t>
            </a:r>
            <a:r>
              <a:rPr dirty="0" err="1"/>
              <a:t>bakterií</a:t>
            </a:r>
            <a:r>
              <a:rPr dirty="0"/>
              <a:t> </a:t>
            </a:r>
            <a:r>
              <a:rPr dirty="0" err="1"/>
              <a:t>mléčných</a:t>
            </a:r>
            <a:r>
              <a:rPr dirty="0"/>
              <a:t> kultur</a:t>
            </a:r>
          </a:p>
          <a:p>
            <a:pPr lvl="1"/>
            <a:r>
              <a:rPr dirty="0" err="1"/>
              <a:t>Podložní</a:t>
            </a:r>
            <a:r>
              <a:rPr dirty="0"/>
              <a:t> </a:t>
            </a:r>
            <a:r>
              <a:rPr dirty="0" err="1"/>
              <a:t>sklo</a:t>
            </a:r>
            <a:r>
              <a:rPr dirty="0"/>
              <a:t> </a:t>
            </a:r>
            <a:r>
              <a:rPr dirty="0" err="1"/>
              <a:t>bylo</a:t>
            </a:r>
            <a:r>
              <a:rPr dirty="0"/>
              <a:t> </a:t>
            </a:r>
            <a:r>
              <a:rPr dirty="0" err="1"/>
              <a:t>řádně</a:t>
            </a:r>
            <a:r>
              <a:rPr dirty="0"/>
              <a:t> </a:t>
            </a:r>
            <a:r>
              <a:rPr dirty="0" err="1"/>
              <a:t>steril</a:t>
            </a:r>
            <a:r>
              <a:rPr lang="cs-CZ" dirty="0" err="1"/>
              <a:t>iz</a:t>
            </a:r>
            <a:r>
              <a:rPr dirty="0" err="1"/>
              <a:t>ováno</a:t>
            </a:r>
            <a:r>
              <a:rPr dirty="0"/>
              <a:t> </a:t>
            </a:r>
            <a:r>
              <a:rPr dirty="0" err="1"/>
              <a:t>nad</a:t>
            </a:r>
            <a:r>
              <a:rPr dirty="0"/>
              <a:t> </a:t>
            </a:r>
            <a:r>
              <a:rPr dirty="0" err="1"/>
              <a:t>plamenem</a:t>
            </a:r>
            <a:r>
              <a:rPr dirty="0"/>
              <a:t> </a:t>
            </a:r>
            <a:r>
              <a:rPr dirty="0" err="1"/>
              <a:t>kahanu</a:t>
            </a:r>
            <a:endParaRPr dirty="0"/>
          </a:p>
          <a:p>
            <a:pPr lvl="1"/>
            <a:r>
              <a:rPr dirty="0" err="1"/>
              <a:t>Sterilní</a:t>
            </a:r>
            <a:r>
              <a:rPr dirty="0"/>
              <a:t> </a:t>
            </a:r>
            <a:r>
              <a:rPr dirty="0" err="1"/>
              <a:t>očkovací</a:t>
            </a:r>
            <a:r>
              <a:rPr dirty="0"/>
              <a:t> </a:t>
            </a:r>
            <a:r>
              <a:rPr dirty="0" err="1"/>
              <a:t>kličkou</a:t>
            </a:r>
            <a:r>
              <a:rPr dirty="0"/>
              <a:t> </a:t>
            </a:r>
            <a:r>
              <a:rPr dirty="0" err="1"/>
              <a:t>byl</a:t>
            </a:r>
            <a:r>
              <a:rPr dirty="0"/>
              <a:t> </a:t>
            </a:r>
            <a:r>
              <a:rPr dirty="0" err="1"/>
              <a:t>nanesen</a:t>
            </a:r>
            <a:r>
              <a:rPr dirty="0"/>
              <a:t> </a:t>
            </a:r>
            <a:r>
              <a:rPr dirty="0" err="1"/>
              <a:t>vzorek</a:t>
            </a:r>
            <a:endParaRPr dirty="0"/>
          </a:p>
          <a:p>
            <a:pPr lvl="1"/>
            <a:r>
              <a:rPr dirty="0" err="1"/>
              <a:t>Vzorek</a:t>
            </a:r>
            <a:r>
              <a:rPr dirty="0"/>
              <a:t> </a:t>
            </a:r>
            <a:r>
              <a:rPr dirty="0" err="1"/>
              <a:t>byl</a:t>
            </a:r>
            <a:r>
              <a:rPr dirty="0"/>
              <a:t> </a:t>
            </a:r>
            <a:r>
              <a:rPr dirty="0" err="1"/>
              <a:t>rozmíchán</a:t>
            </a:r>
            <a:r>
              <a:rPr dirty="0"/>
              <a:t> s vodou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zakalenou</a:t>
            </a:r>
            <a:r>
              <a:rPr dirty="0"/>
              <a:t> </a:t>
            </a:r>
            <a:r>
              <a:rPr dirty="0" err="1"/>
              <a:t>suspenzi</a:t>
            </a:r>
            <a:r>
              <a:rPr dirty="0"/>
              <a:t> a </a:t>
            </a:r>
            <a:r>
              <a:rPr dirty="0" err="1"/>
              <a:t>rozetřen</a:t>
            </a:r>
            <a:r>
              <a:rPr dirty="0"/>
              <a:t> po </a:t>
            </a:r>
            <a:r>
              <a:rPr dirty="0" err="1"/>
              <a:t>sklíčku</a:t>
            </a:r>
            <a:endParaRPr dirty="0"/>
          </a:p>
          <a:p>
            <a:pPr lvl="1"/>
            <a:r>
              <a:rPr dirty="0" err="1"/>
              <a:t>Preparát</a:t>
            </a:r>
            <a:r>
              <a:rPr dirty="0"/>
              <a:t> </a:t>
            </a:r>
            <a:r>
              <a:rPr dirty="0" err="1"/>
              <a:t>byl</a:t>
            </a:r>
            <a:r>
              <a:rPr dirty="0"/>
              <a:t> </a:t>
            </a:r>
            <a:r>
              <a:rPr lang="cs-CZ" dirty="0"/>
              <a:t>po </a:t>
            </a:r>
            <a:r>
              <a:rPr dirty="0" err="1"/>
              <a:t>zaschnut</a:t>
            </a:r>
            <a:r>
              <a:rPr lang="cs-CZ" dirty="0"/>
              <a:t>í </a:t>
            </a:r>
            <a:r>
              <a:rPr dirty="0" err="1"/>
              <a:t>třikrát</a:t>
            </a:r>
            <a:r>
              <a:rPr dirty="0"/>
              <a:t> </a:t>
            </a:r>
            <a:r>
              <a:rPr dirty="0" err="1"/>
              <a:t>protažen</a:t>
            </a:r>
            <a:r>
              <a:rPr dirty="0"/>
              <a:t> </a:t>
            </a:r>
            <a:r>
              <a:rPr dirty="0" err="1"/>
              <a:t>nad</a:t>
            </a:r>
            <a:r>
              <a:rPr dirty="0"/>
              <a:t> </a:t>
            </a:r>
            <a:r>
              <a:rPr dirty="0" err="1"/>
              <a:t>plamenem</a:t>
            </a:r>
            <a:r>
              <a:rPr dirty="0"/>
              <a:t> </a:t>
            </a:r>
            <a:r>
              <a:rPr dirty="0" err="1"/>
              <a:t>kahanu</a:t>
            </a:r>
            <a:endParaRPr dirty="0"/>
          </a:p>
        </p:txBody>
      </p:sp>
      <p:pic>
        <p:nvPicPr>
          <p:cNvPr id="323" name="750px.png" descr="750p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2161" y="9275670"/>
            <a:ext cx="5919679" cy="3946453"/>
          </a:xfrm>
          <a:prstGeom prst="rect">
            <a:avLst/>
          </a:prstGeom>
          <a:ln w="12700">
            <a:miter lim="400000"/>
          </a:ln>
          <a:effectLst>
            <a:outerShdw blurRad="254000" dist="127000" dir="5400000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6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Mléčné bakterie - barvení podle Grama"/>
          <p:cNvSpPr txBox="1">
            <a:spLocks noGrp="1"/>
          </p:cNvSpPr>
          <p:nvPr>
            <p:ph type="title"/>
          </p:nvPr>
        </p:nvSpPr>
        <p:spPr>
          <a:xfrm>
            <a:off x="1206500" y="952499"/>
            <a:ext cx="21971000" cy="1433165"/>
          </a:xfrm>
          <a:prstGeom prst="rect">
            <a:avLst/>
          </a:prstGeom>
        </p:spPr>
        <p:txBody>
          <a:bodyPr/>
          <a:lstStyle>
            <a:lvl1pPr>
              <a:defRPr spc="-200">
                <a:solidFill>
                  <a:srgbClr val="D5D5D5"/>
                </a:solidFill>
              </a:defRPr>
            </a:lvl1pPr>
          </a:lstStyle>
          <a:p>
            <a:r>
              <a:t>Mléčné bakterie - barvení podle Grama</a:t>
            </a:r>
          </a:p>
        </p:txBody>
      </p:sp>
      <p:sp>
        <p:nvSpPr>
          <p:cNvPr id="326" name="Den 2. - 11.5. 2023"/>
          <p:cNvSpPr txBox="1">
            <a:spLocks noGrp="1"/>
          </p:cNvSpPr>
          <p:nvPr>
            <p:ph type="body" sz="quarter" idx="1"/>
          </p:nvPr>
        </p:nvSpPr>
        <p:spPr>
          <a:xfrm>
            <a:off x="1206500" y="2245961"/>
            <a:ext cx="21971000" cy="934780"/>
          </a:xfrm>
          <a:prstGeom prst="rect">
            <a:avLst/>
          </a:prstGeom>
        </p:spPr>
        <p:txBody>
          <a:bodyPr/>
          <a:lstStyle/>
          <a:p>
            <a:r>
              <a:rPr dirty="0"/>
              <a:t>Den 2. - 11.</a:t>
            </a:r>
            <a:r>
              <a:rPr lang="cs-CZ" dirty="0"/>
              <a:t> </a:t>
            </a:r>
            <a:r>
              <a:rPr dirty="0"/>
              <a:t>5. 2023</a:t>
            </a:r>
          </a:p>
        </p:txBody>
      </p:sp>
      <p:sp>
        <p:nvSpPr>
          <p:cNvPr id="327" name="Preparát byl barven 90 sekund v genciánově violeti…"/>
          <p:cNvSpPr txBox="1">
            <a:spLocks noGrp="1"/>
          </p:cNvSpPr>
          <p:nvPr>
            <p:ph type="body" idx="21"/>
          </p:nvPr>
        </p:nvSpPr>
        <p:spPr>
          <a:xfrm>
            <a:off x="1206499" y="3404694"/>
            <a:ext cx="21971002" cy="6158143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r>
              <a:rPr dirty="0" err="1"/>
              <a:t>Preparát</a:t>
            </a:r>
            <a:r>
              <a:rPr dirty="0"/>
              <a:t> </a:t>
            </a:r>
            <a:r>
              <a:rPr dirty="0" err="1"/>
              <a:t>byl</a:t>
            </a:r>
            <a:r>
              <a:rPr dirty="0"/>
              <a:t> </a:t>
            </a:r>
            <a:r>
              <a:rPr dirty="0" err="1"/>
              <a:t>barven</a:t>
            </a:r>
            <a:r>
              <a:rPr dirty="0"/>
              <a:t> 90 </a:t>
            </a:r>
            <a:r>
              <a:rPr dirty="0" err="1"/>
              <a:t>sekund</a:t>
            </a:r>
            <a:r>
              <a:rPr dirty="0"/>
              <a:t> v </a:t>
            </a:r>
            <a:r>
              <a:rPr dirty="0" err="1"/>
              <a:t>genciánov</a:t>
            </a:r>
            <a:r>
              <a:rPr lang="cs-CZ" dirty="0"/>
              <a:t>é</a:t>
            </a:r>
            <a:r>
              <a:rPr dirty="0"/>
              <a:t> </a:t>
            </a:r>
            <a:r>
              <a:rPr dirty="0" err="1"/>
              <a:t>violeti</a:t>
            </a:r>
            <a:endParaRPr dirty="0"/>
          </a:p>
          <a:p>
            <a:r>
              <a:rPr dirty="0" err="1"/>
              <a:t>Poté</a:t>
            </a:r>
            <a:r>
              <a:rPr dirty="0"/>
              <a:t> </a:t>
            </a:r>
            <a:r>
              <a:rPr dirty="0" err="1"/>
              <a:t>byl</a:t>
            </a:r>
            <a:r>
              <a:rPr dirty="0"/>
              <a:t> </a:t>
            </a:r>
            <a:r>
              <a:rPr dirty="0" err="1"/>
              <a:t>opláchnut</a:t>
            </a:r>
            <a:r>
              <a:rPr lang="cs-CZ" dirty="0"/>
              <a:t> a </a:t>
            </a:r>
            <a:r>
              <a:rPr dirty="0" err="1"/>
              <a:t>namočen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60 </a:t>
            </a:r>
            <a:r>
              <a:rPr dirty="0" err="1"/>
              <a:t>sekund</a:t>
            </a:r>
            <a:r>
              <a:rPr dirty="0"/>
              <a:t> v </a:t>
            </a:r>
            <a:r>
              <a:rPr lang="cs-CZ" dirty="0"/>
              <a:t>L</a:t>
            </a:r>
            <a:r>
              <a:rPr dirty="0" err="1"/>
              <a:t>ugolově</a:t>
            </a:r>
            <a:r>
              <a:rPr dirty="0"/>
              <a:t> </a:t>
            </a:r>
            <a:r>
              <a:rPr dirty="0" err="1"/>
              <a:t>roztoku</a:t>
            </a:r>
            <a:endParaRPr dirty="0"/>
          </a:p>
          <a:p>
            <a:r>
              <a:rPr dirty="0" err="1"/>
              <a:t>Preparát</a:t>
            </a:r>
            <a:r>
              <a:rPr dirty="0"/>
              <a:t> </a:t>
            </a:r>
            <a:r>
              <a:rPr dirty="0" err="1"/>
              <a:t>byl</a:t>
            </a:r>
            <a:r>
              <a:rPr dirty="0"/>
              <a:t> </a:t>
            </a:r>
            <a:r>
              <a:rPr dirty="0" err="1"/>
              <a:t>opláchnut</a:t>
            </a:r>
            <a:r>
              <a:rPr dirty="0"/>
              <a:t> vodou a </a:t>
            </a:r>
            <a:r>
              <a:rPr dirty="0" err="1"/>
              <a:t>vysušen</a:t>
            </a:r>
            <a:r>
              <a:rPr dirty="0"/>
              <a:t> </a:t>
            </a:r>
            <a:r>
              <a:rPr dirty="0" err="1"/>
              <a:t>mezi</a:t>
            </a:r>
            <a:r>
              <a:rPr dirty="0"/>
              <a:t> </a:t>
            </a:r>
            <a:r>
              <a:rPr dirty="0" err="1"/>
              <a:t>filtračními</a:t>
            </a:r>
            <a:r>
              <a:rPr dirty="0"/>
              <a:t> </a:t>
            </a:r>
            <a:r>
              <a:rPr dirty="0" err="1"/>
              <a:t>papíry</a:t>
            </a:r>
            <a:endParaRPr dirty="0"/>
          </a:p>
          <a:p>
            <a:pPr marL="609598" indent="-609598">
              <a:defRPr sz="4300"/>
            </a:pPr>
            <a:r>
              <a:rPr dirty="0" err="1"/>
              <a:t>Preparát</a:t>
            </a:r>
            <a:r>
              <a:rPr dirty="0"/>
              <a:t> se 30 </a:t>
            </a:r>
            <a:r>
              <a:rPr dirty="0" err="1"/>
              <a:t>sekund</a:t>
            </a:r>
            <a:r>
              <a:rPr dirty="0"/>
              <a:t> </a:t>
            </a:r>
            <a:r>
              <a:rPr dirty="0" err="1"/>
              <a:t>odbarvoval</a:t>
            </a:r>
            <a:r>
              <a:rPr dirty="0"/>
              <a:t> v 65% </a:t>
            </a:r>
            <a:r>
              <a:rPr dirty="0" err="1"/>
              <a:t>ethanolu</a:t>
            </a:r>
            <a:r>
              <a:rPr dirty="0"/>
              <a:t>, </a:t>
            </a:r>
            <a:r>
              <a:rPr dirty="0" err="1"/>
              <a:t>poté</a:t>
            </a:r>
            <a:r>
              <a:rPr dirty="0"/>
              <a:t> </a:t>
            </a:r>
            <a:r>
              <a:rPr dirty="0" err="1"/>
              <a:t>osušen</a:t>
            </a:r>
            <a:r>
              <a:rPr dirty="0"/>
              <a:t> </a:t>
            </a:r>
            <a:r>
              <a:rPr dirty="0" err="1"/>
              <a:t>mezi</a:t>
            </a:r>
            <a:r>
              <a:rPr dirty="0"/>
              <a:t> </a:t>
            </a:r>
            <a:r>
              <a:rPr dirty="0" err="1"/>
              <a:t>filtračními</a:t>
            </a:r>
            <a:r>
              <a:rPr dirty="0"/>
              <a:t> </a:t>
            </a:r>
            <a:r>
              <a:rPr dirty="0" err="1"/>
              <a:t>papíry</a:t>
            </a:r>
            <a:endParaRPr dirty="0"/>
          </a:p>
          <a:p>
            <a:pPr marL="609598" indent="-609598"/>
            <a:r>
              <a:rPr dirty="0" err="1"/>
              <a:t>Preparát</a:t>
            </a:r>
            <a:r>
              <a:rPr dirty="0"/>
              <a:t> se </a:t>
            </a:r>
            <a:r>
              <a:rPr dirty="0" err="1"/>
              <a:t>poté</a:t>
            </a:r>
            <a:r>
              <a:rPr dirty="0"/>
              <a:t> 60 </a:t>
            </a:r>
            <a:r>
              <a:rPr dirty="0" err="1"/>
              <a:t>sekund</a:t>
            </a:r>
            <a:r>
              <a:rPr dirty="0"/>
              <a:t> </a:t>
            </a:r>
            <a:r>
              <a:rPr dirty="0" err="1"/>
              <a:t>dobarvil</a:t>
            </a:r>
            <a:r>
              <a:rPr dirty="0"/>
              <a:t> </a:t>
            </a:r>
            <a:r>
              <a:rPr lang="cs-CZ" dirty="0" err="1"/>
              <a:t>karbolfuchsinem</a:t>
            </a:r>
            <a:endParaRPr dirty="0"/>
          </a:p>
        </p:txBody>
      </p:sp>
      <p:pic>
        <p:nvPicPr>
          <p:cNvPr id="328" name="PHOTO-2023-05-12-11-20-14 2.jpg" descr="PHOTO-2023-05-12-11-20-14 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21402" y="8057494"/>
            <a:ext cx="6235448" cy="4676586"/>
          </a:xfrm>
          <a:prstGeom prst="rect">
            <a:avLst/>
          </a:prstGeom>
          <a:ln w="12700">
            <a:miter lim="400000"/>
          </a:ln>
          <a:effectLst>
            <a:outerShdw blurRad="254000" dist="127000" dir="5400000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6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Kultury mléčných bakterií v mléčných výrobcích"/>
          <p:cNvSpPr txBox="1">
            <a:spLocks noGrp="1"/>
          </p:cNvSpPr>
          <p:nvPr>
            <p:ph type="title"/>
          </p:nvPr>
        </p:nvSpPr>
        <p:spPr>
          <a:xfrm>
            <a:off x="1206500" y="952499"/>
            <a:ext cx="21971000" cy="1433165"/>
          </a:xfrm>
          <a:prstGeom prst="rect">
            <a:avLst/>
          </a:prstGeom>
        </p:spPr>
        <p:txBody>
          <a:bodyPr/>
          <a:lstStyle>
            <a:lvl1pPr defTabSz="2243271">
              <a:defRPr sz="7800" spc="-200">
                <a:solidFill>
                  <a:srgbClr val="D5D5D5"/>
                </a:solidFill>
              </a:defRPr>
            </a:lvl1pPr>
          </a:lstStyle>
          <a:p>
            <a:r>
              <a:t>Kultury mléčných bakterií v mléčných výrobcích</a:t>
            </a:r>
          </a:p>
        </p:txBody>
      </p:sp>
      <p:sp>
        <p:nvSpPr>
          <p:cNvPr id="331" name="Den 2. - 11.5. 2023"/>
          <p:cNvSpPr txBox="1">
            <a:spLocks noGrp="1"/>
          </p:cNvSpPr>
          <p:nvPr>
            <p:ph type="body" sz="quarter" idx="1"/>
          </p:nvPr>
        </p:nvSpPr>
        <p:spPr>
          <a:xfrm>
            <a:off x="1206500" y="2245961"/>
            <a:ext cx="21971000" cy="934780"/>
          </a:xfrm>
          <a:prstGeom prst="rect">
            <a:avLst/>
          </a:prstGeom>
        </p:spPr>
        <p:txBody>
          <a:bodyPr/>
          <a:lstStyle/>
          <a:p>
            <a:r>
              <a:rPr dirty="0"/>
              <a:t>Den 2. - 11.</a:t>
            </a:r>
            <a:r>
              <a:rPr lang="cs-CZ" dirty="0"/>
              <a:t> </a:t>
            </a:r>
            <a:r>
              <a:rPr dirty="0"/>
              <a:t>5. 2023</a:t>
            </a:r>
          </a:p>
        </p:txBody>
      </p:sp>
      <p:sp>
        <p:nvSpPr>
          <p:cNvPr id="332" name="Grampozitivní bakterie jsou modré, protože se neodbarvují ethanolem. Gramnegativní jsou červené, protože se odbarvily ethanolem a byly dobarveny kontrastním barvivem – safraninem nebo karbolfuchsinem. Rozdíly v barvení jsou způsobeny různou chemickou sta"/>
          <p:cNvSpPr txBox="1"/>
          <p:nvPr/>
        </p:nvSpPr>
        <p:spPr>
          <a:xfrm>
            <a:off x="1306053" y="3654481"/>
            <a:ext cx="21771894" cy="25648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4000" i="1">
                <a:solidFill>
                  <a:srgbClr val="FFFFFF"/>
                </a:solidFill>
              </a:defRPr>
            </a:lvl1pPr>
          </a:lstStyle>
          <a:p>
            <a:r>
              <a:rPr dirty="0" err="1"/>
              <a:t>Grampozitivní</a:t>
            </a:r>
            <a:r>
              <a:rPr dirty="0"/>
              <a:t> </a:t>
            </a:r>
            <a:r>
              <a:rPr dirty="0" err="1"/>
              <a:t>bakterie</a:t>
            </a:r>
            <a:r>
              <a:rPr dirty="0"/>
              <a:t> </a:t>
            </a:r>
            <a:r>
              <a:rPr dirty="0" err="1"/>
              <a:t>jsou</a:t>
            </a:r>
            <a:r>
              <a:rPr dirty="0"/>
              <a:t> </a:t>
            </a:r>
            <a:r>
              <a:rPr dirty="0" err="1"/>
              <a:t>modré</a:t>
            </a:r>
            <a:r>
              <a:rPr dirty="0"/>
              <a:t>, </a:t>
            </a:r>
            <a:r>
              <a:rPr dirty="0" err="1"/>
              <a:t>protože</a:t>
            </a:r>
            <a:r>
              <a:rPr dirty="0"/>
              <a:t> se </a:t>
            </a:r>
            <a:r>
              <a:rPr dirty="0" err="1"/>
              <a:t>neodbarvují</a:t>
            </a:r>
            <a:r>
              <a:rPr dirty="0"/>
              <a:t> </a:t>
            </a:r>
            <a:r>
              <a:rPr dirty="0" err="1"/>
              <a:t>ethanolem</a:t>
            </a:r>
            <a:r>
              <a:rPr dirty="0"/>
              <a:t>. </a:t>
            </a:r>
            <a:r>
              <a:rPr dirty="0" err="1"/>
              <a:t>Gramnegativní</a:t>
            </a:r>
            <a:r>
              <a:rPr dirty="0"/>
              <a:t> </a:t>
            </a:r>
            <a:r>
              <a:rPr dirty="0" err="1"/>
              <a:t>jsou</a:t>
            </a:r>
            <a:r>
              <a:rPr dirty="0"/>
              <a:t> </a:t>
            </a:r>
            <a:r>
              <a:rPr dirty="0" err="1"/>
              <a:t>červené</a:t>
            </a:r>
            <a:r>
              <a:rPr dirty="0"/>
              <a:t>, </a:t>
            </a:r>
            <a:r>
              <a:rPr dirty="0" err="1"/>
              <a:t>protože</a:t>
            </a:r>
            <a:r>
              <a:rPr dirty="0"/>
              <a:t> se </a:t>
            </a:r>
            <a:r>
              <a:rPr dirty="0" err="1"/>
              <a:t>odbarvily</a:t>
            </a:r>
            <a:r>
              <a:rPr dirty="0"/>
              <a:t> </a:t>
            </a:r>
            <a:r>
              <a:rPr dirty="0" err="1"/>
              <a:t>ethanolem</a:t>
            </a:r>
            <a:r>
              <a:rPr dirty="0"/>
              <a:t> a </a:t>
            </a:r>
            <a:r>
              <a:rPr dirty="0" err="1"/>
              <a:t>byly</a:t>
            </a:r>
            <a:r>
              <a:rPr dirty="0"/>
              <a:t> </a:t>
            </a:r>
            <a:r>
              <a:rPr dirty="0" err="1"/>
              <a:t>dobarveny</a:t>
            </a:r>
            <a:r>
              <a:rPr dirty="0"/>
              <a:t> </a:t>
            </a:r>
            <a:r>
              <a:rPr dirty="0" err="1"/>
              <a:t>kontrastním</a:t>
            </a:r>
            <a:r>
              <a:rPr dirty="0"/>
              <a:t> </a:t>
            </a:r>
            <a:r>
              <a:rPr dirty="0" err="1"/>
              <a:t>barvivem</a:t>
            </a:r>
            <a:r>
              <a:rPr dirty="0"/>
              <a:t> –</a:t>
            </a:r>
            <a:r>
              <a:rPr dirty="0" err="1"/>
              <a:t>karbolfuchsinem</a:t>
            </a:r>
            <a:r>
              <a:rPr lang="cs-CZ" dirty="0"/>
              <a:t> (nebo </a:t>
            </a:r>
            <a:r>
              <a:rPr lang="cs-CZ" dirty="0" err="1"/>
              <a:t>safraninem</a:t>
            </a:r>
            <a:r>
              <a:rPr lang="cs-CZ" dirty="0"/>
              <a:t>)</a:t>
            </a:r>
            <a:r>
              <a:rPr dirty="0"/>
              <a:t>. </a:t>
            </a:r>
            <a:r>
              <a:rPr dirty="0" err="1"/>
              <a:t>Rozdíly</a:t>
            </a:r>
            <a:r>
              <a:rPr dirty="0"/>
              <a:t> v </a:t>
            </a:r>
            <a:r>
              <a:rPr dirty="0" err="1"/>
              <a:t>barvení</a:t>
            </a:r>
            <a:r>
              <a:rPr dirty="0"/>
              <a:t> </a:t>
            </a:r>
            <a:r>
              <a:rPr dirty="0" err="1"/>
              <a:t>jsou</a:t>
            </a:r>
            <a:r>
              <a:rPr dirty="0"/>
              <a:t> </a:t>
            </a:r>
            <a:r>
              <a:rPr dirty="0" err="1"/>
              <a:t>způsobeny</a:t>
            </a:r>
            <a:r>
              <a:rPr dirty="0"/>
              <a:t> </a:t>
            </a:r>
            <a:r>
              <a:rPr dirty="0" err="1"/>
              <a:t>různou</a:t>
            </a:r>
            <a:r>
              <a:rPr dirty="0"/>
              <a:t> </a:t>
            </a:r>
            <a:r>
              <a:rPr dirty="0" err="1"/>
              <a:t>chemickou</a:t>
            </a:r>
            <a:r>
              <a:rPr dirty="0"/>
              <a:t> </a:t>
            </a:r>
            <a:r>
              <a:rPr dirty="0" err="1"/>
              <a:t>stavbou</a:t>
            </a:r>
            <a:r>
              <a:rPr dirty="0"/>
              <a:t> </a:t>
            </a:r>
            <a:r>
              <a:rPr dirty="0" err="1"/>
              <a:t>buněčných</a:t>
            </a:r>
            <a:r>
              <a:rPr dirty="0"/>
              <a:t> </a:t>
            </a:r>
            <a:r>
              <a:rPr dirty="0" err="1"/>
              <a:t>stěn</a:t>
            </a:r>
            <a:r>
              <a:rPr dirty="0"/>
              <a:t> </a:t>
            </a:r>
            <a:r>
              <a:rPr dirty="0" err="1"/>
              <a:t>bakterií</a:t>
            </a:r>
            <a:r>
              <a:rPr dirty="0"/>
              <a:t>. </a:t>
            </a:r>
            <a:r>
              <a:rPr dirty="0" err="1"/>
              <a:t>Barvení</a:t>
            </a:r>
            <a:r>
              <a:rPr dirty="0"/>
              <a:t> </a:t>
            </a:r>
            <a:r>
              <a:rPr dirty="0" err="1"/>
              <a:t>podle</a:t>
            </a:r>
            <a:r>
              <a:rPr dirty="0"/>
              <a:t> Grama je </a:t>
            </a:r>
            <a:r>
              <a:rPr dirty="0" err="1"/>
              <a:t>základní</a:t>
            </a:r>
            <a:r>
              <a:rPr dirty="0"/>
              <a:t> </a:t>
            </a:r>
            <a:r>
              <a:rPr dirty="0" err="1"/>
              <a:t>mikrobiologickou</a:t>
            </a:r>
            <a:r>
              <a:rPr dirty="0"/>
              <a:t> </a:t>
            </a:r>
            <a:r>
              <a:rPr dirty="0" err="1"/>
              <a:t>technikou</a:t>
            </a:r>
            <a:r>
              <a:rPr dirty="0"/>
              <a:t>.</a:t>
            </a:r>
          </a:p>
        </p:txBody>
      </p:sp>
      <p:pic>
        <p:nvPicPr>
          <p:cNvPr id="333" name="what-is-the-difference-between-gram-stain-and-acid-fast_1.jpg" descr="what-is-the-difference-between-gram-stain-and-acid-fast_1.jpg"/>
          <p:cNvPicPr>
            <a:picLocks noChangeAspect="1"/>
          </p:cNvPicPr>
          <p:nvPr/>
        </p:nvPicPr>
        <p:blipFill>
          <a:blip r:embed="rId2"/>
          <a:srcRect t="1702" b="1702"/>
          <a:stretch>
            <a:fillRect/>
          </a:stretch>
        </p:blipFill>
        <p:spPr>
          <a:xfrm>
            <a:off x="15716009" y="6561004"/>
            <a:ext cx="7113894" cy="5153800"/>
          </a:xfrm>
          <a:prstGeom prst="rect">
            <a:avLst/>
          </a:prstGeom>
          <a:ln w="12700">
            <a:miter lim="400000"/>
          </a:ln>
          <a:effectLst>
            <a:outerShdw blurRad="254000" dist="127000" dir="5400000" rotWithShape="0">
              <a:srgbClr val="000000">
                <a:alpha val="70000"/>
              </a:srgbClr>
            </a:outerShdw>
          </a:effectLst>
        </p:spPr>
      </p:pic>
      <p:pic>
        <p:nvPicPr>
          <p:cNvPr id="334" name="xlm01s.jpg" descr="xlm01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783" y="6556095"/>
            <a:ext cx="6871574" cy="5153680"/>
          </a:xfrm>
          <a:prstGeom prst="rect">
            <a:avLst/>
          </a:prstGeom>
          <a:ln w="12700">
            <a:miter lim="400000"/>
          </a:ln>
          <a:effectLst>
            <a:outerShdw blurRad="254000" dist="127000" dir="5400000" rotWithShape="0">
              <a:srgbClr val="000000">
                <a:alpha val="70000"/>
              </a:srgbClr>
            </a:outerShdw>
          </a:effectLst>
        </p:spPr>
      </p:pic>
      <p:pic>
        <p:nvPicPr>
          <p:cNvPr id="335" name="images.jpeg" descr="images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7650" y="6556095"/>
            <a:ext cx="7772763" cy="5153680"/>
          </a:xfrm>
          <a:prstGeom prst="rect">
            <a:avLst/>
          </a:prstGeom>
          <a:ln w="12700">
            <a:miter lim="400000"/>
          </a:ln>
          <a:effectLst>
            <a:outerShdw blurRad="254000" dist="127000" dir="5400000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6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Mléčné kultury - fotografie"/>
          <p:cNvSpPr txBox="1">
            <a:spLocks noGrp="1"/>
          </p:cNvSpPr>
          <p:nvPr>
            <p:ph type="title"/>
          </p:nvPr>
        </p:nvSpPr>
        <p:spPr>
          <a:xfrm>
            <a:off x="1206500" y="952499"/>
            <a:ext cx="21971000" cy="1433165"/>
          </a:xfrm>
          <a:prstGeom prst="rect">
            <a:avLst/>
          </a:prstGeom>
        </p:spPr>
        <p:txBody>
          <a:bodyPr/>
          <a:lstStyle>
            <a:lvl1pPr>
              <a:defRPr spc="-200">
                <a:solidFill>
                  <a:srgbClr val="D5D5D5"/>
                </a:solidFill>
              </a:defRPr>
            </a:lvl1pPr>
          </a:lstStyle>
          <a:p>
            <a:r>
              <a:t>Mléčné kultury - fotografie</a:t>
            </a:r>
          </a:p>
        </p:txBody>
      </p:sp>
      <p:sp>
        <p:nvSpPr>
          <p:cNvPr id="338" name="Den 2. - 11.5. 2023"/>
          <p:cNvSpPr txBox="1">
            <a:spLocks noGrp="1"/>
          </p:cNvSpPr>
          <p:nvPr>
            <p:ph type="body" sz="quarter" idx="1"/>
          </p:nvPr>
        </p:nvSpPr>
        <p:spPr>
          <a:xfrm>
            <a:off x="1206500" y="2245961"/>
            <a:ext cx="21971000" cy="934780"/>
          </a:xfrm>
          <a:prstGeom prst="rect">
            <a:avLst/>
          </a:prstGeom>
        </p:spPr>
        <p:txBody>
          <a:bodyPr/>
          <a:lstStyle/>
          <a:p>
            <a:r>
              <a:rPr dirty="0"/>
              <a:t>Den 2. - 11.</a:t>
            </a:r>
            <a:r>
              <a:rPr lang="cs-CZ" dirty="0"/>
              <a:t> </a:t>
            </a:r>
            <a:r>
              <a:rPr dirty="0"/>
              <a:t>5. 2023</a:t>
            </a:r>
          </a:p>
        </p:txBody>
      </p:sp>
      <p:sp>
        <p:nvSpPr>
          <p:cNvPr id="339" name="Nabarvené mléčné kultury"/>
          <p:cNvSpPr txBox="1"/>
          <p:nvPr/>
        </p:nvSpPr>
        <p:spPr>
          <a:xfrm>
            <a:off x="3466846" y="11244392"/>
            <a:ext cx="4949877" cy="5978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300" i="1">
                <a:solidFill>
                  <a:srgbClr val="FFFFFF"/>
                </a:solidFill>
              </a:defRPr>
            </a:lvl1pPr>
          </a:lstStyle>
          <a:p>
            <a:r>
              <a:t>Nabarvené mléčné kultury</a:t>
            </a:r>
          </a:p>
        </p:txBody>
      </p:sp>
      <p:pic>
        <p:nvPicPr>
          <p:cNvPr id="340" name="PHOTO-2023-05-12-11-20-14.jpg" descr="PHOTO-2023-05-12-11-20-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439" y="3595289"/>
            <a:ext cx="10190693" cy="7643022"/>
          </a:xfrm>
          <a:prstGeom prst="rect">
            <a:avLst/>
          </a:prstGeom>
          <a:ln w="12700">
            <a:miter lim="400000"/>
          </a:ln>
          <a:effectLst>
            <a:outerShdw blurRad="254000" dist="127000" dir="5400000" rotWithShape="0">
              <a:srgbClr val="000000">
                <a:alpha val="70000"/>
              </a:srgbClr>
            </a:outerShdw>
          </a:effectLst>
        </p:spPr>
      </p:pic>
      <p:pic>
        <p:nvPicPr>
          <p:cNvPr id="341" name="PHOTO-2023-05-12-11-20-13.jpg" descr="PHOTO-2023-05-12-11-20-1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06202" y="3599343"/>
            <a:ext cx="5726184" cy="7634914"/>
          </a:xfrm>
          <a:prstGeom prst="rect">
            <a:avLst/>
          </a:prstGeom>
          <a:ln w="12700">
            <a:miter lim="400000"/>
          </a:ln>
          <a:effectLst>
            <a:outerShdw blurRad="254000" dist="127000" dir="5400000" rotWithShape="0">
              <a:srgbClr val="000000">
                <a:alpha val="70000"/>
              </a:srgbClr>
            </a:outerShdw>
          </a:effectLst>
        </p:spPr>
      </p:pic>
      <p:pic>
        <p:nvPicPr>
          <p:cNvPr id="342" name="PHOTO-2023-05-12-11-20-13 2.jpg" descr="PHOTO-2023-05-12-11-20-13 2.jpg"/>
          <p:cNvPicPr>
            <a:picLocks noChangeAspect="1"/>
          </p:cNvPicPr>
          <p:nvPr/>
        </p:nvPicPr>
        <p:blipFill>
          <a:blip r:embed="rId4"/>
          <a:srcRect b="1344"/>
          <a:stretch>
            <a:fillRect/>
          </a:stretch>
        </p:blipFill>
        <p:spPr>
          <a:xfrm>
            <a:off x="11001954" y="3594076"/>
            <a:ext cx="5810287" cy="7642867"/>
          </a:xfrm>
          <a:prstGeom prst="rect">
            <a:avLst/>
          </a:prstGeom>
          <a:ln w="12700">
            <a:miter lim="400000"/>
          </a:ln>
          <a:effectLst>
            <a:outerShdw blurRad="254000" dist="127000" dir="5400000" rotWithShape="0">
              <a:srgbClr val="000000">
                <a:alpha val="70000"/>
              </a:srgbClr>
            </a:outerShdw>
          </a:effectLst>
        </p:spPr>
      </p:pic>
      <p:sp>
        <p:nvSpPr>
          <p:cNvPr id="343" name="Mléčné bakterie…"/>
          <p:cNvSpPr txBox="1"/>
          <p:nvPr/>
        </p:nvSpPr>
        <p:spPr>
          <a:xfrm>
            <a:off x="12025796" y="11271212"/>
            <a:ext cx="3762567" cy="11058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300" i="1">
                <a:solidFill>
                  <a:srgbClr val="FFFFFF"/>
                </a:solidFill>
              </a:defRPr>
            </a:pPr>
            <a:r>
              <a:t>Mléčné bakterie</a:t>
            </a:r>
          </a:p>
          <a:p>
            <a:pPr>
              <a:defRPr sz="3300" i="1">
                <a:solidFill>
                  <a:srgbClr val="FFFFFF"/>
                </a:solidFill>
              </a:defRPr>
            </a:pPr>
            <a:r>
              <a:t>(lat. Lactobacillales)</a:t>
            </a:r>
          </a:p>
        </p:txBody>
      </p:sp>
      <p:sp>
        <p:nvSpPr>
          <p:cNvPr id="344" name="Mikroskop"/>
          <p:cNvSpPr txBox="1"/>
          <p:nvPr/>
        </p:nvSpPr>
        <p:spPr>
          <a:xfrm>
            <a:off x="18650098" y="11244392"/>
            <a:ext cx="2038389" cy="5978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300" i="1">
                <a:solidFill>
                  <a:srgbClr val="FFFFFF"/>
                </a:solidFill>
              </a:defRPr>
            </a:lvl1pPr>
          </a:lstStyle>
          <a:p>
            <a:r>
              <a:t>Mikroskop</a:t>
            </a:r>
          </a:p>
        </p:txBody>
      </p: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6. pokus…"/>
          <p:cNvSpPr txBox="1">
            <a:spLocks noGrp="1"/>
          </p:cNvSpPr>
          <p:nvPr>
            <p:ph type="title"/>
          </p:nvPr>
        </p:nvSpPr>
        <p:spPr>
          <a:xfrm>
            <a:off x="1206497" y="-223385"/>
            <a:ext cx="21971006" cy="4040546"/>
          </a:xfrm>
          <a:prstGeom prst="rect">
            <a:avLst/>
          </a:prstGeom>
        </p:spPr>
        <p:txBody>
          <a:bodyPr/>
          <a:lstStyle/>
          <a:p>
            <a:pPr algn="ctr">
              <a:defRPr sz="10000" b="1" spc="-200" baseline="20998">
                <a:latin typeface="+mn-lt"/>
                <a:ea typeface="+mn-ea"/>
                <a:cs typeface="+mn-cs"/>
                <a:sym typeface="Helvetica Neue"/>
              </a:defRPr>
            </a:pPr>
            <a:r>
              <a:t>6. pokus</a:t>
            </a:r>
          </a:p>
          <a:p>
            <a:pPr algn="ctr" defTabSz="825500">
              <a:lnSpc>
                <a:spcPct val="100000"/>
              </a:lnSpc>
              <a:defRPr sz="5500" b="1" spc="0" baseline="38181">
                <a:solidFill>
                  <a:schemeClr val="accent1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Sladidla přírodní i umělá aneb „</a:t>
            </a:r>
            <a:r>
              <a:rPr i="1"/>
              <a:t>Oslaďme si život!</a:t>
            </a:r>
            <a:r>
              <a:t>“</a:t>
            </a:r>
          </a:p>
        </p:txBody>
      </p:sp>
      <p:pic>
        <p:nvPicPr>
          <p:cNvPr id="347" name="sugar-varieties-types-agave-cane-732x549-thumbnail-732x549.jpg.jpeg" descr="sugar-varieties-types-agave-cane-732x549-thumbnail-732x549.jpg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7687" y="3687460"/>
            <a:ext cx="12128626" cy="9096469"/>
          </a:xfrm>
          <a:prstGeom prst="rect">
            <a:avLst/>
          </a:prstGeom>
          <a:ln w="12700">
            <a:miter lim="400000"/>
          </a:ln>
          <a:effectLst>
            <a:outerShdw blurRad="254000" dist="127000" dir="5400000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6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Sladidla - oslaďme si život"/>
          <p:cNvSpPr txBox="1">
            <a:spLocks noGrp="1"/>
          </p:cNvSpPr>
          <p:nvPr>
            <p:ph type="title"/>
          </p:nvPr>
        </p:nvSpPr>
        <p:spPr>
          <a:xfrm>
            <a:off x="1206500" y="952499"/>
            <a:ext cx="21971000" cy="1433165"/>
          </a:xfrm>
          <a:prstGeom prst="rect">
            <a:avLst/>
          </a:prstGeom>
        </p:spPr>
        <p:txBody>
          <a:bodyPr/>
          <a:lstStyle>
            <a:lvl1pPr>
              <a:defRPr spc="-200">
                <a:solidFill>
                  <a:srgbClr val="D5D5D5"/>
                </a:solidFill>
              </a:defRPr>
            </a:lvl1pPr>
          </a:lstStyle>
          <a:p>
            <a:r>
              <a:t>Sladidla - oslaďme si život</a:t>
            </a:r>
          </a:p>
        </p:txBody>
      </p:sp>
      <p:sp>
        <p:nvSpPr>
          <p:cNvPr id="350" name="Den 3. - 12.5. 2023"/>
          <p:cNvSpPr txBox="1">
            <a:spLocks noGrp="1"/>
          </p:cNvSpPr>
          <p:nvPr>
            <p:ph type="body" sz="quarter" idx="1"/>
          </p:nvPr>
        </p:nvSpPr>
        <p:spPr>
          <a:xfrm>
            <a:off x="1206500" y="2245961"/>
            <a:ext cx="21971000" cy="934780"/>
          </a:xfrm>
          <a:prstGeom prst="rect">
            <a:avLst/>
          </a:prstGeom>
        </p:spPr>
        <p:txBody>
          <a:bodyPr/>
          <a:lstStyle/>
          <a:p>
            <a:r>
              <a:rPr dirty="0"/>
              <a:t>Den 3. - 12.</a:t>
            </a:r>
            <a:r>
              <a:rPr lang="cs-CZ" dirty="0"/>
              <a:t> </a:t>
            </a:r>
            <a:r>
              <a:rPr dirty="0"/>
              <a:t>5. 2023</a:t>
            </a:r>
          </a:p>
        </p:txBody>
      </p:sp>
      <p:sp>
        <p:nvSpPr>
          <p:cNvPr id="351" name="V posledním pokusu jsme porovnávali chutě různých přírodních a umělých sladidel…"/>
          <p:cNvSpPr txBox="1">
            <a:spLocks noGrp="1"/>
          </p:cNvSpPr>
          <p:nvPr>
            <p:ph type="body" idx="21"/>
          </p:nvPr>
        </p:nvSpPr>
        <p:spPr>
          <a:xfrm>
            <a:off x="1206499" y="3404694"/>
            <a:ext cx="21971002" cy="491856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r>
              <a:rPr dirty="0"/>
              <a:t>V </a:t>
            </a:r>
            <a:r>
              <a:rPr dirty="0" err="1"/>
              <a:t>posledním</a:t>
            </a:r>
            <a:r>
              <a:rPr dirty="0"/>
              <a:t> </a:t>
            </a:r>
            <a:r>
              <a:rPr dirty="0" err="1"/>
              <a:t>pokusu</a:t>
            </a:r>
            <a:r>
              <a:rPr dirty="0"/>
              <a:t> </a:t>
            </a:r>
            <a:r>
              <a:rPr dirty="0" err="1"/>
              <a:t>jsme</a:t>
            </a:r>
            <a:r>
              <a:rPr dirty="0"/>
              <a:t> </a:t>
            </a:r>
            <a:r>
              <a:rPr dirty="0" err="1"/>
              <a:t>porovnávali</a:t>
            </a:r>
            <a:r>
              <a:rPr dirty="0"/>
              <a:t> </a:t>
            </a:r>
            <a:r>
              <a:rPr dirty="0" err="1"/>
              <a:t>chutě</a:t>
            </a:r>
            <a:r>
              <a:rPr dirty="0"/>
              <a:t> </a:t>
            </a:r>
            <a:r>
              <a:rPr dirty="0" err="1"/>
              <a:t>různých</a:t>
            </a:r>
            <a:r>
              <a:rPr dirty="0"/>
              <a:t> </a:t>
            </a:r>
            <a:r>
              <a:rPr dirty="0" err="1"/>
              <a:t>přírodních</a:t>
            </a:r>
            <a:r>
              <a:rPr dirty="0"/>
              <a:t> a </a:t>
            </a:r>
            <a:r>
              <a:rPr dirty="0" err="1"/>
              <a:t>umělých</a:t>
            </a:r>
            <a:r>
              <a:rPr dirty="0"/>
              <a:t> </a:t>
            </a:r>
            <a:r>
              <a:rPr dirty="0" err="1"/>
              <a:t>sladidel</a:t>
            </a:r>
            <a:endParaRPr dirty="0"/>
          </a:p>
          <a:p>
            <a:r>
              <a:rPr dirty="0"/>
              <a:t>V </a:t>
            </a:r>
            <a:r>
              <a:rPr dirty="0" err="1"/>
              <a:t>závěru</a:t>
            </a:r>
            <a:r>
              <a:rPr dirty="0"/>
              <a:t> </a:t>
            </a:r>
            <a:r>
              <a:rPr dirty="0" err="1"/>
              <a:t>jsme</a:t>
            </a:r>
            <a:r>
              <a:rPr dirty="0"/>
              <a:t> </a:t>
            </a:r>
            <a:r>
              <a:rPr dirty="0" err="1"/>
              <a:t>dospěl</a:t>
            </a:r>
            <a:r>
              <a:rPr lang="cs-CZ" dirty="0"/>
              <a:t>i k tomu</a:t>
            </a:r>
            <a:r>
              <a:rPr dirty="0"/>
              <a:t>, </a:t>
            </a:r>
            <a:r>
              <a:rPr dirty="0" err="1"/>
              <a:t>že</a:t>
            </a:r>
            <a:r>
              <a:rPr dirty="0"/>
              <a:t> </a:t>
            </a:r>
            <a:r>
              <a:rPr dirty="0" err="1"/>
              <a:t>čím</a:t>
            </a:r>
            <a:r>
              <a:rPr dirty="0"/>
              <a:t> </a:t>
            </a:r>
            <a:r>
              <a:rPr dirty="0" err="1"/>
              <a:t>více</a:t>
            </a:r>
            <a:r>
              <a:rPr lang="cs-CZ" dirty="0"/>
              <a:t> je použito </a:t>
            </a:r>
            <a:r>
              <a:rPr dirty="0"/>
              <a:t>„</a:t>
            </a:r>
            <a:r>
              <a:rPr dirty="0" err="1"/>
              <a:t>chemické</a:t>
            </a:r>
            <a:r>
              <a:rPr dirty="0"/>
              <a:t>“ </a:t>
            </a:r>
            <a:r>
              <a:rPr dirty="0" err="1"/>
              <a:t>sladidlo</a:t>
            </a:r>
            <a:r>
              <a:rPr dirty="0"/>
              <a:t> </a:t>
            </a:r>
            <a:r>
              <a:rPr lang="cs-CZ" dirty="0"/>
              <a:t>–</a:t>
            </a:r>
            <a:r>
              <a:rPr dirty="0"/>
              <a:t> </a:t>
            </a:r>
            <a:r>
              <a:rPr dirty="0" err="1"/>
              <a:t>tím</a:t>
            </a:r>
            <a:r>
              <a:rPr dirty="0"/>
              <a:t> </a:t>
            </a:r>
            <a:r>
              <a:rPr lang="cs-CZ" dirty="0"/>
              <a:t>je „odpor</a:t>
            </a:r>
            <a:r>
              <a:rPr dirty="0" err="1"/>
              <a:t>nější</a:t>
            </a:r>
            <a:r>
              <a:rPr lang="cs-CZ" dirty="0"/>
              <a:t>"</a:t>
            </a:r>
            <a:endParaRPr dirty="0"/>
          </a:p>
          <a:p>
            <a:r>
              <a:rPr dirty="0" err="1"/>
              <a:t>Nejlépe</a:t>
            </a:r>
            <a:r>
              <a:rPr dirty="0"/>
              <a:t> v </a:t>
            </a:r>
            <a:r>
              <a:rPr dirty="0" err="1"/>
              <a:t>průměru</a:t>
            </a:r>
            <a:r>
              <a:rPr dirty="0"/>
              <a:t> </a:t>
            </a:r>
            <a:r>
              <a:rPr dirty="0" err="1"/>
              <a:t>vyšel</a:t>
            </a:r>
            <a:r>
              <a:rPr dirty="0"/>
              <a:t> </a:t>
            </a:r>
            <a:r>
              <a:rPr dirty="0" err="1"/>
              <a:t>chuťově</a:t>
            </a:r>
            <a:r>
              <a:rPr dirty="0"/>
              <a:t> med a </a:t>
            </a:r>
            <a:r>
              <a:rPr dirty="0" err="1"/>
              <a:t>javorový</a:t>
            </a:r>
            <a:r>
              <a:rPr dirty="0"/>
              <a:t> sirup</a:t>
            </a:r>
          </a:p>
        </p:txBody>
      </p:sp>
      <p:pic>
        <p:nvPicPr>
          <p:cNvPr id="352" name="2242528-low-carb-fruit-list-01-5a30407322fa3a0037e20556.png" descr="2242528-low-carb-fruit-list-01-5a30407322fa3a0037e2055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6279" y="7891570"/>
            <a:ext cx="8431442" cy="5620962"/>
          </a:xfrm>
          <a:prstGeom prst="rect">
            <a:avLst/>
          </a:prstGeom>
          <a:ln w="12700">
            <a:miter lim="400000"/>
          </a:ln>
          <a:effectLst>
            <a:outerShdw blurRad="254000" dist="127000" dir="5400000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6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Sladidla - oslaďme si život - reakce s fehl. rozt."/>
          <p:cNvSpPr txBox="1">
            <a:spLocks noGrp="1"/>
          </p:cNvSpPr>
          <p:nvPr>
            <p:ph type="title"/>
          </p:nvPr>
        </p:nvSpPr>
        <p:spPr>
          <a:xfrm>
            <a:off x="1206500" y="952499"/>
            <a:ext cx="21971000" cy="1433165"/>
          </a:xfrm>
          <a:prstGeom prst="rect">
            <a:avLst/>
          </a:prstGeom>
        </p:spPr>
        <p:txBody>
          <a:bodyPr/>
          <a:lstStyle>
            <a:lvl1pPr defTabSz="2316421">
              <a:defRPr sz="8000" spc="-200">
                <a:solidFill>
                  <a:srgbClr val="D5D5D5"/>
                </a:solidFill>
              </a:defRPr>
            </a:lvl1pPr>
          </a:lstStyle>
          <a:p>
            <a:r>
              <a:t>Sladidla - oslaďme si život - reakce s fehl. rozt.</a:t>
            </a:r>
          </a:p>
        </p:txBody>
      </p:sp>
      <p:sp>
        <p:nvSpPr>
          <p:cNvPr id="355" name="Den 3. - 12.5. 2023"/>
          <p:cNvSpPr txBox="1">
            <a:spLocks noGrp="1"/>
          </p:cNvSpPr>
          <p:nvPr>
            <p:ph type="body" sz="quarter" idx="1"/>
          </p:nvPr>
        </p:nvSpPr>
        <p:spPr>
          <a:xfrm>
            <a:off x="1206500" y="2245961"/>
            <a:ext cx="21971000" cy="934780"/>
          </a:xfrm>
          <a:prstGeom prst="rect">
            <a:avLst/>
          </a:prstGeom>
        </p:spPr>
        <p:txBody>
          <a:bodyPr/>
          <a:lstStyle/>
          <a:p>
            <a:r>
              <a:rPr dirty="0"/>
              <a:t>Den 3. - 12.</a:t>
            </a:r>
            <a:r>
              <a:rPr lang="cs-CZ" dirty="0"/>
              <a:t> </a:t>
            </a:r>
            <a:r>
              <a:rPr dirty="0"/>
              <a:t>5. 2023</a:t>
            </a:r>
          </a:p>
        </p:txBody>
      </p:sp>
      <p:sp>
        <p:nvSpPr>
          <p:cNvPr id="356" name="U všech sladidel kromě stolního cukru vyšel Fehlingův test pozitivně…"/>
          <p:cNvSpPr txBox="1">
            <a:spLocks noGrp="1"/>
          </p:cNvSpPr>
          <p:nvPr>
            <p:ph type="body" idx="21"/>
          </p:nvPr>
        </p:nvSpPr>
        <p:spPr>
          <a:xfrm>
            <a:off x="1206499" y="4319094"/>
            <a:ext cx="21971002" cy="2492563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r>
              <a:rPr dirty="0"/>
              <a:t>U </a:t>
            </a:r>
            <a:r>
              <a:rPr dirty="0" err="1"/>
              <a:t>všech</a:t>
            </a:r>
            <a:r>
              <a:rPr dirty="0"/>
              <a:t> </a:t>
            </a:r>
            <a:r>
              <a:rPr dirty="0" err="1"/>
              <a:t>sladidel</a:t>
            </a:r>
            <a:r>
              <a:rPr dirty="0"/>
              <a:t> </a:t>
            </a:r>
            <a:r>
              <a:rPr dirty="0" err="1"/>
              <a:t>kromě</a:t>
            </a:r>
            <a:r>
              <a:rPr dirty="0"/>
              <a:t> </a:t>
            </a:r>
            <a:r>
              <a:rPr lang="cs-CZ" dirty="0"/>
              <a:t>řepného</a:t>
            </a:r>
            <a:r>
              <a:rPr dirty="0"/>
              <a:t> </a:t>
            </a:r>
            <a:r>
              <a:rPr dirty="0" err="1"/>
              <a:t>cukru</a:t>
            </a:r>
            <a:r>
              <a:rPr dirty="0"/>
              <a:t> </a:t>
            </a:r>
            <a:r>
              <a:rPr dirty="0" err="1"/>
              <a:t>vyšel</a:t>
            </a:r>
            <a:r>
              <a:rPr dirty="0"/>
              <a:t> </a:t>
            </a:r>
            <a:r>
              <a:rPr dirty="0" err="1"/>
              <a:t>Fehlingův</a:t>
            </a:r>
            <a:r>
              <a:rPr dirty="0"/>
              <a:t> test </a:t>
            </a:r>
            <a:r>
              <a:rPr dirty="0" err="1"/>
              <a:t>pozitivně</a:t>
            </a:r>
            <a:endParaRPr dirty="0"/>
          </a:p>
          <a:p>
            <a:pPr>
              <a:defRPr i="1"/>
            </a:pPr>
            <a:r>
              <a:rPr dirty="0" err="1"/>
              <a:t>Více</a:t>
            </a:r>
            <a:r>
              <a:rPr dirty="0"/>
              <a:t> o </a:t>
            </a:r>
            <a:r>
              <a:rPr dirty="0" err="1"/>
              <a:t>reakci</a:t>
            </a:r>
            <a:r>
              <a:rPr dirty="0"/>
              <a:t> v </a:t>
            </a:r>
            <a:r>
              <a:rPr dirty="0" err="1"/>
              <a:t>předchozích</a:t>
            </a:r>
            <a:r>
              <a:rPr dirty="0"/>
              <a:t> </a:t>
            </a:r>
            <a:r>
              <a:rPr dirty="0" err="1"/>
              <a:t>snímcích</a:t>
            </a:r>
            <a:endParaRPr dirty="0"/>
          </a:p>
        </p:txBody>
      </p:sp>
      <p:pic>
        <p:nvPicPr>
          <p:cNvPr id="357" name="1630513919_monosacharidy.jpg" descr="1630513919_monosacharid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030" y="6881362"/>
            <a:ext cx="8371473" cy="5922819"/>
          </a:xfrm>
          <a:prstGeom prst="rect">
            <a:avLst/>
          </a:prstGeom>
          <a:ln w="12700">
            <a:miter lim="400000"/>
          </a:ln>
          <a:effectLst>
            <a:outerShdw blurRad="254000" dist="127000" dir="5400000" rotWithShape="0">
              <a:srgbClr val="000000">
                <a:alpha val="70000"/>
              </a:srgbClr>
            </a:outerShdw>
          </a:effectLst>
        </p:spPr>
      </p:pic>
      <p:sp>
        <p:nvSpPr>
          <p:cNvPr id="358" name="Tvorba cyklických forem D-glukosy"/>
          <p:cNvSpPr txBox="1"/>
          <p:nvPr/>
        </p:nvSpPr>
        <p:spPr>
          <a:xfrm>
            <a:off x="12849118" y="6180842"/>
            <a:ext cx="6601550" cy="5978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300" i="1">
                <a:solidFill>
                  <a:srgbClr val="FFFFFF"/>
                </a:solidFill>
              </a:defRPr>
            </a:lvl1pPr>
          </a:lstStyle>
          <a:p>
            <a:r>
              <a:t>Tvorba cyklických forem D-glukosy</a:t>
            </a:r>
          </a:p>
        </p:txBody>
      </p:sp>
      <p:pic>
        <p:nvPicPr>
          <p:cNvPr id="359" name="Cyklicke_formy.png" descr="Cyklicke_form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1990" y="6881362"/>
            <a:ext cx="10455805" cy="5922819"/>
          </a:xfrm>
          <a:prstGeom prst="rect">
            <a:avLst/>
          </a:prstGeom>
          <a:ln w="12700">
            <a:miter lim="400000"/>
          </a:ln>
          <a:effectLst>
            <a:outerShdw blurRad="254000" dist="127000" dir="5400000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7. pokus…"/>
          <p:cNvSpPr txBox="1">
            <a:spLocks noGrp="1"/>
          </p:cNvSpPr>
          <p:nvPr>
            <p:ph type="title"/>
          </p:nvPr>
        </p:nvSpPr>
        <p:spPr>
          <a:xfrm>
            <a:off x="821566" y="343258"/>
            <a:ext cx="22740868" cy="2921830"/>
          </a:xfrm>
          <a:prstGeom prst="rect">
            <a:avLst/>
          </a:prstGeom>
        </p:spPr>
        <p:txBody>
          <a:bodyPr/>
          <a:lstStyle/>
          <a:p>
            <a:pPr algn="ctr">
              <a:defRPr sz="10000" b="1" spc="-200" baseline="20998">
                <a:latin typeface="+mn-lt"/>
                <a:ea typeface="+mn-ea"/>
                <a:cs typeface="+mn-cs"/>
                <a:sym typeface="Helvetica Neue"/>
              </a:defRPr>
            </a:pPr>
            <a:r>
              <a:t>7. pokus</a:t>
            </a:r>
          </a:p>
          <a:p>
            <a:pPr algn="ctr" defTabSz="825500">
              <a:lnSpc>
                <a:spcPct val="100000"/>
              </a:lnSpc>
              <a:defRPr sz="5500" b="1" spc="0" baseline="38181">
                <a:solidFill>
                  <a:schemeClr val="accent1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Náš každodenní příjem a výdej energie</a:t>
            </a:r>
          </a:p>
        </p:txBody>
      </p:sp>
      <p:pic>
        <p:nvPicPr>
          <p:cNvPr id="362" name="aerial-vegetables-fruits-legumes-seeds-meats.jpg" descr="aerial-vegetables-fruits-legumes-seeds-meat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7563" y="3220360"/>
            <a:ext cx="14108874" cy="941344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6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Náš každodenní příjem a výdej energie"/>
          <p:cNvSpPr txBox="1">
            <a:spLocks noGrp="1"/>
          </p:cNvSpPr>
          <p:nvPr>
            <p:ph type="title"/>
          </p:nvPr>
        </p:nvSpPr>
        <p:spPr>
          <a:xfrm>
            <a:off x="1206500" y="952499"/>
            <a:ext cx="21971000" cy="1433165"/>
          </a:xfrm>
          <a:prstGeom prst="rect">
            <a:avLst/>
          </a:prstGeom>
        </p:spPr>
        <p:txBody>
          <a:bodyPr/>
          <a:lstStyle>
            <a:lvl1pPr>
              <a:defRPr spc="-200">
                <a:solidFill>
                  <a:srgbClr val="D5D5D5"/>
                </a:solidFill>
              </a:defRPr>
            </a:lvl1pPr>
          </a:lstStyle>
          <a:p>
            <a:r>
              <a:t>Náš každodenní příjem a výdej energie</a:t>
            </a:r>
          </a:p>
        </p:txBody>
      </p:sp>
      <p:sp>
        <p:nvSpPr>
          <p:cNvPr id="365" name="Den 3. - 12.5. 2023"/>
          <p:cNvSpPr txBox="1">
            <a:spLocks noGrp="1"/>
          </p:cNvSpPr>
          <p:nvPr>
            <p:ph type="body" sz="quarter" idx="1"/>
          </p:nvPr>
        </p:nvSpPr>
        <p:spPr>
          <a:xfrm>
            <a:off x="1206500" y="2245961"/>
            <a:ext cx="21971000" cy="934780"/>
          </a:xfrm>
          <a:prstGeom prst="rect">
            <a:avLst/>
          </a:prstGeom>
        </p:spPr>
        <p:txBody>
          <a:bodyPr/>
          <a:lstStyle/>
          <a:p>
            <a:r>
              <a:rPr dirty="0"/>
              <a:t>Den 3. - 12.</a:t>
            </a:r>
            <a:r>
              <a:rPr lang="cs-CZ" dirty="0"/>
              <a:t> </a:t>
            </a:r>
            <a:r>
              <a:rPr dirty="0"/>
              <a:t>5. 2023</a:t>
            </a:r>
          </a:p>
        </p:txBody>
      </p:sp>
      <p:sp>
        <p:nvSpPr>
          <p:cNvPr id="366" name="Naší poslední prací bylo zaznamenání našeho jídelníčku za 2 dny a sestavení jídelníčku, který je vyvážený, ale chutný"/>
          <p:cNvSpPr txBox="1">
            <a:spLocks noGrp="1"/>
          </p:cNvSpPr>
          <p:nvPr>
            <p:ph type="body" idx="21"/>
          </p:nvPr>
        </p:nvSpPr>
        <p:spPr>
          <a:xfrm>
            <a:off x="1206499" y="3404694"/>
            <a:ext cx="21971002" cy="177283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r>
              <a:t>Naší poslední prací bylo zaznamenání našeho jídelníčku za 2 dny a sestavení jídelníčku, který je vyvážený, ale chutný</a:t>
            </a:r>
          </a:p>
        </p:txBody>
      </p:sp>
      <p:pic>
        <p:nvPicPr>
          <p:cNvPr id="367" name="sestaveni-jidelnicku.jpg" descr="sestaveni-jidelnicku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0722" y="5150213"/>
            <a:ext cx="19502555" cy="7526769"/>
          </a:xfrm>
          <a:prstGeom prst="rect">
            <a:avLst/>
          </a:prstGeom>
          <a:ln w="12700">
            <a:miter lim="400000"/>
          </a:ln>
          <a:effectLst>
            <a:outerShdw blurRad="254000" dist="127000" dir="5400000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Zhodnocení projektu"/>
          <p:cNvSpPr txBox="1">
            <a:spLocks noGrp="1"/>
          </p:cNvSpPr>
          <p:nvPr>
            <p:ph type="title"/>
          </p:nvPr>
        </p:nvSpPr>
        <p:spPr>
          <a:xfrm>
            <a:off x="1206495" y="274182"/>
            <a:ext cx="21971006" cy="2655418"/>
          </a:xfrm>
          <a:prstGeom prst="rect">
            <a:avLst/>
          </a:prstGeom>
        </p:spPr>
        <p:txBody>
          <a:bodyPr/>
          <a:lstStyle>
            <a:lvl1pPr algn="ctr">
              <a:defRPr sz="10000" b="1" spc="-200" baseline="20998"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r>
              <a:t>Zhodnocení projektu</a:t>
            </a:r>
          </a:p>
        </p:txBody>
      </p:sp>
      <p:pic>
        <p:nvPicPr>
          <p:cNvPr id="370" name="group-of-professional-competition-judges-holding-vector-9060934.jpg" descr="group-of-professional-competition-judges-holding-vector-9060934.jpg"/>
          <p:cNvPicPr>
            <a:picLocks noChangeAspect="1"/>
          </p:cNvPicPr>
          <p:nvPr/>
        </p:nvPicPr>
        <p:blipFill>
          <a:blip r:embed="rId2"/>
          <a:srcRect b="11189"/>
          <a:stretch>
            <a:fillRect/>
          </a:stretch>
        </p:blipFill>
        <p:spPr>
          <a:xfrm>
            <a:off x="4524771" y="2712187"/>
            <a:ext cx="15334423" cy="1062245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6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Zhodnocení projektu"/>
          <p:cNvSpPr txBox="1">
            <a:spLocks noGrp="1"/>
          </p:cNvSpPr>
          <p:nvPr>
            <p:ph type="title"/>
          </p:nvPr>
        </p:nvSpPr>
        <p:spPr>
          <a:xfrm>
            <a:off x="1206499" y="952438"/>
            <a:ext cx="21971002" cy="1433164"/>
          </a:xfrm>
          <a:prstGeom prst="rect">
            <a:avLst/>
          </a:prstGeom>
        </p:spPr>
        <p:txBody>
          <a:bodyPr/>
          <a:lstStyle>
            <a:lvl1pPr>
              <a:defRPr spc="-200">
                <a:solidFill>
                  <a:srgbClr val="D5D5D5"/>
                </a:solidFill>
              </a:defRPr>
            </a:lvl1pPr>
          </a:lstStyle>
          <a:p>
            <a:r>
              <a:t>Zhodnocení projektu</a:t>
            </a:r>
          </a:p>
        </p:txBody>
      </p:sp>
      <p:sp>
        <p:nvSpPr>
          <p:cNvPr id="373" name="Z našeho pohledu se nám projekt líbil - zajisté byl spíše pro ty, které baví předně chemie nebo biologie. A ačkoliv chemie bylo více, určitě to nebylo na škodu - paní profesorka Selingerová ho nám připravila moc pěkně. Jediné minus, které bych vytknul je"/>
          <p:cNvSpPr txBox="1">
            <a:spLocks noGrp="1"/>
          </p:cNvSpPr>
          <p:nvPr>
            <p:ph type="body" sz="half" idx="1"/>
          </p:nvPr>
        </p:nvSpPr>
        <p:spPr>
          <a:xfrm>
            <a:off x="1206499" y="2552750"/>
            <a:ext cx="21971002" cy="3504496"/>
          </a:xfrm>
          <a:prstGeom prst="rect">
            <a:avLst/>
          </a:prstGeom>
        </p:spPr>
        <p:txBody>
          <a:bodyPr lIns="50800" tIns="50800" rIns="50800" bIns="50800">
            <a:normAutofit/>
          </a:bodyPr>
          <a:lstStyle>
            <a:lvl1pPr marL="609600" indent="-609600" defTabSz="2438337">
              <a:lnSpc>
                <a:spcPct val="90000"/>
              </a:lnSpc>
              <a:spcBef>
                <a:spcPts val="4500"/>
              </a:spcBef>
              <a:buSzPct val="123000"/>
              <a:buChar char="•"/>
              <a:defRPr sz="5200" b="0"/>
            </a:lvl1pPr>
          </a:lstStyle>
          <a:p>
            <a:r>
              <a:rPr dirty="0"/>
              <a:t>Z </a:t>
            </a:r>
            <a:r>
              <a:rPr dirty="0" err="1"/>
              <a:t>našeho</a:t>
            </a:r>
            <a:r>
              <a:rPr dirty="0"/>
              <a:t> </a:t>
            </a:r>
            <a:r>
              <a:rPr dirty="0" err="1"/>
              <a:t>pohledu</a:t>
            </a:r>
            <a:r>
              <a:rPr dirty="0"/>
              <a:t> se </a:t>
            </a:r>
            <a:r>
              <a:rPr dirty="0" err="1"/>
              <a:t>nám</a:t>
            </a:r>
            <a:r>
              <a:rPr dirty="0"/>
              <a:t> </a:t>
            </a:r>
            <a:r>
              <a:rPr dirty="0" err="1"/>
              <a:t>projekt</a:t>
            </a:r>
            <a:r>
              <a:rPr dirty="0"/>
              <a:t> </a:t>
            </a:r>
            <a:r>
              <a:rPr dirty="0" err="1"/>
              <a:t>líbil</a:t>
            </a:r>
            <a:r>
              <a:rPr dirty="0"/>
              <a:t> - </a:t>
            </a:r>
            <a:r>
              <a:rPr dirty="0" err="1"/>
              <a:t>zajisté</a:t>
            </a:r>
            <a:r>
              <a:rPr dirty="0"/>
              <a:t> </a:t>
            </a:r>
            <a:r>
              <a:rPr dirty="0" err="1"/>
              <a:t>byl</a:t>
            </a:r>
            <a:r>
              <a:rPr dirty="0"/>
              <a:t> </a:t>
            </a:r>
            <a:r>
              <a:rPr dirty="0" err="1"/>
              <a:t>spíše</a:t>
            </a:r>
            <a:r>
              <a:rPr dirty="0"/>
              <a:t> pro ty, </a:t>
            </a:r>
            <a:r>
              <a:rPr dirty="0" err="1"/>
              <a:t>které</a:t>
            </a:r>
            <a:r>
              <a:rPr dirty="0"/>
              <a:t> </a:t>
            </a:r>
            <a:r>
              <a:rPr dirty="0" err="1"/>
              <a:t>baví</a:t>
            </a:r>
            <a:r>
              <a:rPr dirty="0"/>
              <a:t> </a:t>
            </a:r>
            <a:r>
              <a:rPr dirty="0" err="1"/>
              <a:t>předně</a:t>
            </a:r>
            <a:r>
              <a:rPr dirty="0"/>
              <a:t> </a:t>
            </a:r>
            <a:r>
              <a:rPr dirty="0" err="1"/>
              <a:t>chemie</a:t>
            </a:r>
            <a:r>
              <a:rPr dirty="0"/>
              <a:t> </a:t>
            </a:r>
            <a:r>
              <a:rPr dirty="0" err="1"/>
              <a:t>nebo</a:t>
            </a:r>
            <a:r>
              <a:rPr dirty="0"/>
              <a:t> </a:t>
            </a:r>
            <a:r>
              <a:rPr dirty="0" err="1"/>
              <a:t>biologie</a:t>
            </a:r>
            <a:r>
              <a:rPr dirty="0"/>
              <a:t>. A </a:t>
            </a:r>
            <a:r>
              <a:rPr dirty="0" err="1"/>
              <a:t>ačkoliv</a:t>
            </a:r>
            <a:r>
              <a:rPr dirty="0"/>
              <a:t> </a:t>
            </a:r>
            <a:r>
              <a:rPr dirty="0" err="1"/>
              <a:t>chemie</a:t>
            </a:r>
            <a:r>
              <a:rPr dirty="0"/>
              <a:t> </a:t>
            </a:r>
            <a:r>
              <a:rPr dirty="0" err="1"/>
              <a:t>bylo</a:t>
            </a:r>
            <a:r>
              <a:rPr dirty="0"/>
              <a:t> </a:t>
            </a:r>
            <a:r>
              <a:rPr dirty="0" err="1"/>
              <a:t>více</a:t>
            </a:r>
            <a:r>
              <a:rPr dirty="0"/>
              <a:t>, </a:t>
            </a:r>
            <a:r>
              <a:rPr dirty="0" err="1"/>
              <a:t>určitě</a:t>
            </a:r>
            <a:r>
              <a:rPr dirty="0"/>
              <a:t> to </a:t>
            </a:r>
            <a:r>
              <a:rPr dirty="0" err="1"/>
              <a:t>nebylo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škodu</a:t>
            </a:r>
            <a:r>
              <a:rPr dirty="0"/>
              <a:t> - </a:t>
            </a:r>
            <a:r>
              <a:rPr dirty="0" err="1"/>
              <a:t>paní</a:t>
            </a:r>
            <a:r>
              <a:rPr dirty="0"/>
              <a:t> </a:t>
            </a:r>
            <a:r>
              <a:rPr dirty="0" err="1"/>
              <a:t>profesorka</a:t>
            </a:r>
            <a:r>
              <a:rPr dirty="0"/>
              <a:t> Selingerová </a:t>
            </a:r>
            <a:r>
              <a:rPr dirty="0" err="1"/>
              <a:t>nám</a:t>
            </a:r>
            <a:r>
              <a:rPr dirty="0"/>
              <a:t> </a:t>
            </a:r>
            <a:r>
              <a:rPr lang="cs-CZ" dirty="0"/>
              <a:t>ho </a:t>
            </a:r>
            <a:r>
              <a:rPr dirty="0" err="1"/>
              <a:t>připravila</a:t>
            </a:r>
            <a:r>
              <a:rPr dirty="0"/>
              <a:t> </a:t>
            </a:r>
            <a:r>
              <a:rPr dirty="0" err="1"/>
              <a:t>moc</a:t>
            </a:r>
            <a:r>
              <a:rPr dirty="0"/>
              <a:t> </a:t>
            </a:r>
            <a:r>
              <a:rPr dirty="0" err="1"/>
              <a:t>pěkně</a:t>
            </a:r>
            <a:r>
              <a:rPr dirty="0"/>
              <a:t>. </a:t>
            </a:r>
            <a:r>
              <a:rPr dirty="0" err="1"/>
              <a:t>Jediné</a:t>
            </a:r>
            <a:r>
              <a:rPr dirty="0"/>
              <a:t> minus, </a:t>
            </a:r>
            <a:r>
              <a:rPr dirty="0" err="1"/>
              <a:t>které</a:t>
            </a:r>
            <a:r>
              <a:rPr dirty="0"/>
              <a:t> </a:t>
            </a:r>
            <a:r>
              <a:rPr dirty="0" err="1"/>
              <a:t>bych</a:t>
            </a:r>
            <a:r>
              <a:rPr lang="cs-CZ" dirty="0" err="1"/>
              <a:t>om</a:t>
            </a:r>
            <a:r>
              <a:rPr dirty="0"/>
              <a:t> </a:t>
            </a:r>
            <a:r>
              <a:rPr dirty="0" err="1"/>
              <a:t>vytk</a:t>
            </a:r>
            <a:r>
              <a:rPr lang="cs-CZ" dirty="0" err="1"/>
              <a:t>li</a:t>
            </a:r>
            <a:r>
              <a:rPr lang="cs-CZ" dirty="0"/>
              <a:t>,</a:t>
            </a:r>
            <a:r>
              <a:rPr dirty="0"/>
              <a:t> je, </a:t>
            </a:r>
            <a:r>
              <a:rPr dirty="0" err="1"/>
              <a:t>že</a:t>
            </a:r>
            <a:r>
              <a:rPr dirty="0"/>
              <a:t> </a:t>
            </a:r>
            <a:r>
              <a:rPr dirty="0" err="1"/>
              <a:t>byl</a:t>
            </a:r>
            <a:r>
              <a:rPr dirty="0"/>
              <a:t> </a:t>
            </a:r>
            <a:r>
              <a:rPr dirty="0" err="1"/>
              <a:t>až</a:t>
            </a:r>
            <a:r>
              <a:rPr dirty="0"/>
              <a:t> </a:t>
            </a:r>
            <a:r>
              <a:rPr dirty="0" err="1"/>
              <a:t>moc</a:t>
            </a:r>
            <a:r>
              <a:rPr dirty="0"/>
              <a:t> </a:t>
            </a:r>
            <a:r>
              <a:rPr dirty="0" err="1"/>
              <a:t>bezpečný</a:t>
            </a:r>
            <a:r>
              <a:rPr dirty="0"/>
              <a:t> (:</a:t>
            </a:r>
          </a:p>
        </p:txBody>
      </p:sp>
      <p:pic>
        <p:nvPicPr>
          <p:cNvPr id="374" name="danger-dangerous-chemicals-symbol-sign-vector-illustration-isolate-white-background-label-eps-danger-dangerous-chemicals-symbol-148668253.jpg" descr="danger-dangerous-chemicals-symbol-sign-vector-illustration-isolate-white-background-label-eps-danger-dangerous-chemicals-symbol-14866825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5872" y="5786909"/>
            <a:ext cx="10412256" cy="7314611"/>
          </a:xfrm>
          <a:prstGeom prst="rect">
            <a:avLst/>
          </a:prstGeom>
          <a:ln w="12700">
            <a:miter lim="400000"/>
          </a:ln>
          <a:effectLst>
            <a:outerShdw blurRad="254000" dist="127000" dir="5400000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Zdroje 1"/>
          <p:cNvSpPr txBox="1">
            <a:spLocks noGrp="1"/>
          </p:cNvSpPr>
          <p:nvPr>
            <p:ph type="title"/>
          </p:nvPr>
        </p:nvSpPr>
        <p:spPr>
          <a:xfrm>
            <a:off x="1206500" y="-38100"/>
            <a:ext cx="21971000" cy="1435100"/>
          </a:xfrm>
          <a:prstGeom prst="rect">
            <a:avLst/>
          </a:prstGeom>
        </p:spPr>
        <p:txBody>
          <a:bodyPr/>
          <a:lstStyle>
            <a:lvl1pPr>
              <a:defRPr spc="-200"/>
            </a:lvl1pPr>
          </a:lstStyle>
          <a:p>
            <a:r>
              <a:t>Zdroje 1</a:t>
            </a:r>
          </a:p>
        </p:txBody>
      </p:sp>
      <p:sp>
        <p:nvSpPr>
          <p:cNvPr id="377" name="Použité pro tvorbu prezentace"/>
          <p:cNvSpPr txBox="1">
            <a:spLocks noGrp="1"/>
          </p:cNvSpPr>
          <p:nvPr>
            <p:ph type="body" sz="quarter" idx="1"/>
          </p:nvPr>
        </p:nvSpPr>
        <p:spPr>
          <a:xfrm>
            <a:off x="1206500" y="1460500"/>
            <a:ext cx="21971000" cy="934779"/>
          </a:xfrm>
          <a:prstGeom prst="rect">
            <a:avLst/>
          </a:prstGeom>
        </p:spPr>
        <p:txBody>
          <a:bodyPr/>
          <a:lstStyle/>
          <a:p>
            <a:r>
              <a:t>Použité pro tvorbu prezentace</a:t>
            </a:r>
          </a:p>
        </p:txBody>
      </p:sp>
      <p:sp>
        <p:nvSpPr>
          <p:cNvPr id="378" name="1SACHARIDY: Základy analýzy potravin. Web VŠCHT [online]. Praha [cit. 2023-05-25]. Dostupné z: https://web.vscht.cz/~koplikr/ČástB3_1.pdf…"/>
          <p:cNvSpPr txBox="1">
            <a:spLocks noGrp="1"/>
          </p:cNvSpPr>
          <p:nvPr>
            <p:ph type="body" idx="21"/>
          </p:nvPr>
        </p:nvSpPr>
        <p:spPr>
          <a:xfrm>
            <a:off x="1206500" y="2458778"/>
            <a:ext cx="21971000" cy="879844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defTabSz="480441">
              <a:lnSpc>
                <a:spcPct val="70000"/>
              </a:lnSpc>
              <a:spcBef>
                <a:spcPts val="900"/>
              </a:spcBef>
              <a:defRPr sz="2425" spc="-97"/>
            </a:pPr>
            <a:r>
              <a:t>1SACHARIDY: Základy analýzy potravin. Web VŠCHT [online]. Praha [cit. 2023-05-25]. Dostupné z: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/>
              </a:rPr>
              <a:t>https://web.vscht.cz/~koplikr/ČástB3_1.pdf</a:t>
            </a:r>
            <a:endParaRPr spc="-24"/>
          </a:p>
          <a:p>
            <a:pPr defTabSz="480441">
              <a:lnSpc>
                <a:spcPct val="70000"/>
              </a:lnSpc>
              <a:spcBef>
                <a:spcPts val="900"/>
              </a:spcBef>
              <a:defRPr sz="2425" spc="-97"/>
            </a:pPr>
            <a:r>
              <a:t>2LD DIDACTIC GMBH. Nachweis für reduzierende Zucker - Fehlingprobe: LD Handblätter Chemie [online]. 1-4 [cit. 2023-05-25]. Dostupné z: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3"/>
              </a:rPr>
              <a:t>https://www.ld-didactic.de/documents/en-US/EXP/C/C6/C6111_d.pdf</a:t>
            </a:r>
            <a:endParaRPr spc="-24"/>
          </a:p>
          <a:p>
            <a:pPr defTabSz="480441">
              <a:lnSpc>
                <a:spcPct val="70000"/>
              </a:lnSpc>
              <a:spcBef>
                <a:spcPts val="900"/>
              </a:spcBef>
              <a:defRPr sz="2425" spc="-97"/>
            </a:pPr>
            <a:r>
              <a:t>3Starch and Iodine [online]. [cit. 2023-05-25]. Dostupné z: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4"/>
              </a:rPr>
              <a:t>https://chem.libretexts.org/Bookshelves/Biological_Chemistry/Supplemental_Modules_(Biological_Chemistry)/Carbohydrates/Case_Studies/Starch_and_Iodine</a:t>
            </a:r>
            <a:endParaRPr spc="-24"/>
          </a:p>
          <a:p>
            <a:pPr defTabSz="480441">
              <a:lnSpc>
                <a:spcPct val="70000"/>
              </a:lnSpc>
              <a:spcBef>
                <a:spcPts val="900"/>
              </a:spcBef>
              <a:defRPr sz="2425" spc="-97"/>
            </a:pPr>
            <a:r>
              <a:t>4SAENGREM, Wolfram. The structure of the blue starch-iodine complex. SpringerLink: Providing researchers with access... [online]. 1983, 30 May 1983 [cit. 2023-05-25]. Dostupné z: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5"/>
              </a:rPr>
              <a:t>https://link.springer.com/article/10.1007/BF00365977</a:t>
            </a:r>
            <a:endParaRPr spc="-24"/>
          </a:p>
          <a:p>
            <a:pPr defTabSz="480441">
              <a:lnSpc>
                <a:spcPct val="70000"/>
              </a:lnSpc>
              <a:spcBef>
                <a:spcPts val="900"/>
              </a:spcBef>
              <a:defRPr sz="2425" spc="-97"/>
            </a:pPr>
            <a:r>
              <a:t>5MADHU, Sheri, Hayden A. EVANS, Vicky V. T. DOAN-NGUYEN, John G. LABRAM, Guang WU, Michael L. CHABINYC, Ram SESHADRI a Fred WUDL. The structure of the blue starch-iodine complex. Wiley Online Library [online]. 2016, 30 May 2016 [cit. 2023-05-25]. Dostupné z: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6"/>
              </a:rPr>
              <a:t>https://onlinelibrary.wiley.com/doi/abs/10.1002/anie.201601585</a:t>
            </a:r>
            <a:endParaRPr spc="-24"/>
          </a:p>
          <a:p>
            <a:pPr defTabSz="480441">
              <a:lnSpc>
                <a:spcPct val="70000"/>
              </a:lnSpc>
              <a:spcBef>
                <a:spcPts val="900"/>
              </a:spcBef>
              <a:defRPr sz="2425" spc="-97"/>
            </a:pPr>
            <a:r>
              <a:t>6The structure of the blue starch-iodine complex. In: Chem Spider [online]. [cit. 2023-05-25]. Dostupné z: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7"/>
              </a:rPr>
              <a:t>https://www.chemspider.com/ImageView.aspx?id=94785</a:t>
            </a:r>
            <a:endParaRPr spc="-24"/>
          </a:p>
          <a:p>
            <a:pPr defTabSz="480441">
              <a:lnSpc>
                <a:spcPct val="70000"/>
              </a:lnSpc>
              <a:spcBef>
                <a:spcPts val="900"/>
              </a:spcBef>
              <a:defRPr sz="2425" spc="-97"/>
            </a:pPr>
            <a:r>
              <a:t>7Why Does Iodine Turn Starch Blue?. Chem Spider [online]. [cit. 2023-05-25]. Dostupné z: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8"/>
              </a:rPr>
              <a:t>https://www.chemistryviews.org/details/education/10128441/Why_Does_Iodine_Turn_Starch_Blue/</a:t>
            </a:r>
            <a:endParaRPr spc="-24"/>
          </a:p>
          <a:p>
            <a:pPr defTabSz="480441">
              <a:lnSpc>
                <a:spcPct val="70000"/>
              </a:lnSpc>
              <a:spcBef>
                <a:spcPts val="900"/>
              </a:spcBef>
              <a:defRPr sz="2425" spc="-97"/>
            </a:pPr>
            <a:r>
              <a:t>8Cholestadienyl monosulfonic acid. PubChem [online]. [cit. 2023-05-25]. Dostupné z: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9"/>
              </a:rPr>
              <a:t>https://pubchem.ncbi.nlm.nih.gov/compound/Cholestadienyl-monosulfonic-acid</a:t>
            </a:r>
            <a:endParaRPr spc="-24"/>
          </a:p>
          <a:p>
            <a:pPr defTabSz="480441">
              <a:lnSpc>
                <a:spcPct val="70000"/>
              </a:lnSpc>
              <a:spcBef>
                <a:spcPts val="900"/>
              </a:spcBef>
              <a:defRPr sz="2425" spc="-97"/>
            </a:pPr>
            <a:r>
              <a:t>93- Qualitative tests of cholesterol: [online]. [cit. 2023-05-25]. Dostupné z: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10"/>
              </a:rPr>
              <a:t>https://uomustansiriyah.edu.iq/media/lectures/6/6_2020_03_15!02_22_40_PM.pdf</a:t>
            </a:r>
            <a:endParaRPr spc="-24"/>
          </a:p>
          <a:p>
            <a:pPr defTabSz="480441">
              <a:lnSpc>
                <a:spcPct val="70000"/>
              </a:lnSpc>
              <a:spcBef>
                <a:spcPts val="900"/>
              </a:spcBef>
              <a:defRPr sz="2425" spc="-97"/>
            </a:pPr>
            <a:r>
              <a:t>10 THE EDITORS OF ENCYCLOPAEDIA BRITANNICA. Catalese [online]. Encyclopedia Britannica, 2023, Mar 31, 2023 [cit. 2023-05-25]. Dostupné z: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11"/>
              </a:rPr>
              <a:t>https://www.britannica.com/science/catalase</a:t>
            </a:r>
          </a:p>
          <a:p>
            <a:pPr defTabSz="552506">
              <a:lnSpc>
                <a:spcPct val="70000"/>
              </a:lnSpc>
              <a:spcBef>
                <a:spcPts val="1100"/>
              </a:spcBef>
              <a:defRPr sz="2813" spc="-97"/>
            </a:pPr>
            <a:r>
              <a:t>11Fehling-Probe [online], 2023, Oct 1, 2018 [cit. 2023-05-25]. Dostupné z: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12"/>
              </a:rPr>
              <a:t>https://www.chemie.de/lexikon/Fehling-Probe.html</a:t>
            </a:r>
            <a:endParaRPr spc="-28"/>
          </a:p>
          <a:p>
            <a:pPr defTabSz="552506">
              <a:lnSpc>
                <a:spcPct val="70000"/>
              </a:lnSpc>
              <a:spcBef>
                <a:spcPts val="1100"/>
              </a:spcBef>
              <a:defRPr sz="2813" spc="-97"/>
            </a:pPr>
            <a:r>
              <a:t>12 Fehling Probe. DockCheck Flexikon [online]. DockCheck Flexikon, 2023, Jun 25, 2020 [cit. 2023-05-25]. Dostupné z: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13"/>
              </a:rPr>
              <a:t>https://flexikon.doccheck.com/de/Fehling-Probe</a:t>
            </a:r>
            <a:endParaRPr spc="-28"/>
          </a:p>
          <a:p>
            <a:pPr defTabSz="552506">
              <a:lnSpc>
                <a:spcPct val="70000"/>
              </a:lnSpc>
              <a:spcBef>
                <a:spcPts val="1100"/>
              </a:spcBef>
              <a:defRPr sz="2813" spc="-97"/>
            </a:pPr>
            <a:r>
              <a:t>13 Fehlingovo činidlo. Canov Jergym [online], [cit. 2023-05-25]. Dostupné z: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14"/>
              </a:rPr>
              <a:t>https://canov.jergym.cz/cinidla/fehling.html</a:t>
            </a:r>
            <a:endParaRPr spc="-28"/>
          </a:p>
          <a:p>
            <a:pPr defTabSz="552506">
              <a:lnSpc>
                <a:spcPct val="70000"/>
              </a:lnSpc>
              <a:spcBef>
                <a:spcPts val="1100"/>
              </a:spcBef>
              <a:defRPr sz="2813" spc="-97"/>
            </a:pPr>
            <a:r>
              <a:t>14DAHAL, Prashant. Fehlingovo činidlo. Microbe Notes [online]. 2023, April 16, 2023 [cit. 2023-05-25]. Dostupné z: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15"/>
              </a:rPr>
              <a:t>https://microbenotes.com/biuret-test-for-protein/</a:t>
            </a:r>
            <a:endParaRPr spc="-28"/>
          </a:p>
          <a:p>
            <a:pPr defTabSz="552506">
              <a:lnSpc>
                <a:spcPct val="70000"/>
              </a:lnSpc>
              <a:spcBef>
                <a:spcPts val="1100"/>
              </a:spcBef>
              <a:defRPr sz="2813" spc="-97"/>
            </a:pPr>
            <a:r>
              <a:t>15 Chemistry learner: It's all about chemistry. Microbe Notes [online]. [cit. 2023-05-25]. Dostupné z: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16"/>
              </a:rPr>
              <a:t>https://www.chemistrylearner.com/biuret-test.html</a:t>
            </a:r>
          </a:p>
        </p:txBody>
      </p:sp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Zdroje 2"/>
          <p:cNvSpPr txBox="1">
            <a:spLocks noGrp="1"/>
          </p:cNvSpPr>
          <p:nvPr>
            <p:ph type="title"/>
          </p:nvPr>
        </p:nvSpPr>
        <p:spPr>
          <a:xfrm>
            <a:off x="1206500" y="-38100"/>
            <a:ext cx="21971000" cy="1435100"/>
          </a:xfrm>
          <a:prstGeom prst="rect">
            <a:avLst/>
          </a:prstGeom>
        </p:spPr>
        <p:txBody>
          <a:bodyPr/>
          <a:lstStyle>
            <a:lvl1pPr>
              <a:defRPr spc="-200"/>
            </a:lvl1pPr>
          </a:lstStyle>
          <a:p>
            <a:r>
              <a:t>Zdroje 2</a:t>
            </a:r>
          </a:p>
        </p:txBody>
      </p:sp>
      <p:sp>
        <p:nvSpPr>
          <p:cNvPr id="381" name="Použité pro tvorbu prezentace"/>
          <p:cNvSpPr txBox="1">
            <a:spLocks noGrp="1"/>
          </p:cNvSpPr>
          <p:nvPr>
            <p:ph type="body" sz="quarter" idx="1"/>
          </p:nvPr>
        </p:nvSpPr>
        <p:spPr>
          <a:xfrm>
            <a:off x="1206500" y="1460500"/>
            <a:ext cx="21971000" cy="934779"/>
          </a:xfrm>
          <a:prstGeom prst="rect">
            <a:avLst/>
          </a:prstGeom>
        </p:spPr>
        <p:txBody>
          <a:bodyPr/>
          <a:lstStyle/>
          <a:p>
            <a:r>
              <a:t>Použité pro tvorbu prezentace</a:t>
            </a:r>
          </a:p>
        </p:txBody>
      </p:sp>
      <p:sp>
        <p:nvSpPr>
          <p:cNvPr id="382" name="11Fehling-Probe [online], 2023, Oct 1, 2018 [cit. 2023-05-25]. Dostupné z: https://www.chemie.de/lexikon/Fehling-Probe.html…"/>
          <p:cNvSpPr txBox="1">
            <a:spLocks noGrp="1"/>
          </p:cNvSpPr>
          <p:nvPr>
            <p:ph type="body" idx="21"/>
          </p:nvPr>
        </p:nvSpPr>
        <p:spPr>
          <a:xfrm>
            <a:off x="1206499" y="2458778"/>
            <a:ext cx="21971001" cy="326383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defTabSz="569594">
              <a:lnSpc>
                <a:spcPct val="70000"/>
              </a:lnSpc>
              <a:spcBef>
                <a:spcPts val="1200"/>
              </a:spcBef>
              <a:defRPr sz="2900" spc="-100"/>
            </a:pPr>
            <a:r>
              <a:t>16 VÁVRA, Tomáš. Řídící jednotka automatického manipulačního systému pro laboratoře. Vysoké učení technické v Brně [online]. 2014, 23.5.2014, 2015 [cit. 2023-05-25]. Dostupné z: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/>
              </a:rPr>
              <a:t>https://www.vut.cz/www_base/zav_prace_soubor_verejne.php?file_id=83171</a:t>
            </a:r>
            <a:endParaRPr spc="-29"/>
          </a:p>
          <a:p>
            <a:pPr defTabSz="569594">
              <a:lnSpc>
                <a:spcPct val="70000"/>
              </a:lnSpc>
              <a:spcBef>
                <a:spcPts val="1200"/>
              </a:spcBef>
              <a:defRPr sz="2900" spc="-100"/>
            </a:pPr>
            <a:r>
              <a:t>17TEPLÁ, Milada. Biochemie - základní kapitoly: Přírodní látky: Sacharidy. Studium Biochemie [online]. [cit. 2023-05-25]. Dostupné z: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3"/>
              </a:rPr>
              <a:t>http://www.studiumbiochemie.cz/prirodni_latky.html</a:t>
            </a:r>
            <a:endParaRPr spc="-29"/>
          </a:p>
          <a:p>
            <a:pPr defTabSz="569594">
              <a:lnSpc>
                <a:spcPct val="70000"/>
              </a:lnSpc>
              <a:spcBef>
                <a:spcPts val="1200"/>
              </a:spcBef>
              <a:defRPr sz="2900" spc="-100"/>
            </a:pPr>
            <a:r>
              <a:t>18 Prezentace paní profesorky Selingerové</a:t>
            </a:r>
            <a:endParaRPr spc="-29"/>
          </a:p>
          <a:p>
            <a:pPr defTabSz="569594">
              <a:lnSpc>
                <a:spcPct val="70000"/>
              </a:lnSpc>
              <a:spcBef>
                <a:spcPts val="1200"/>
              </a:spcBef>
              <a:defRPr sz="2900" spc="-100"/>
            </a:pPr>
            <a:r>
              <a:t>19 Výstupy protokolů z prací v laboratoři</a:t>
            </a:r>
            <a:endParaRPr spc="-29"/>
          </a:p>
          <a:p>
            <a:pPr defTabSz="569594">
              <a:lnSpc>
                <a:spcPct val="70000"/>
              </a:lnSpc>
              <a:spcBef>
                <a:spcPts val="1200"/>
              </a:spcBef>
              <a:defRPr sz="2900" spc="-100"/>
            </a:pPr>
            <a:r>
              <a:t>*20 OPENAI. ChatGPT: AI Chatbot. ChatGPT: AI Chatbot [online]. USA, 2022 [cit. 2023-05-25]. Dostupné z: https://chat.openai.com</a:t>
            </a:r>
          </a:p>
        </p:txBody>
      </p:sp>
      <p:sp>
        <p:nvSpPr>
          <p:cNvPr id="383" name="*čestně prohlašuji, že jsem nepoužil umělou inteligenci k vytvoření textů do této prezentace. AI byla použita pouze pro rozšíření mého uvažování nad komplexnějšími tématy této práce. AI nevytvářela žádnou část této prezentace."/>
          <p:cNvSpPr txBox="1"/>
          <p:nvPr/>
        </p:nvSpPr>
        <p:spPr>
          <a:xfrm>
            <a:off x="2541923" y="5655334"/>
            <a:ext cx="19300155" cy="841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dirty="0"/>
              <a:t>*</a:t>
            </a:r>
            <a:r>
              <a:rPr lang="cs-CZ" dirty="0"/>
              <a:t>Č</a:t>
            </a:r>
            <a:r>
              <a:rPr dirty="0" err="1"/>
              <a:t>estně</a:t>
            </a:r>
            <a:r>
              <a:rPr dirty="0"/>
              <a:t> </a:t>
            </a:r>
            <a:r>
              <a:rPr dirty="0" err="1"/>
              <a:t>prohlašuji</a:t>
            </a:r>
            <a:r>
              <a:rPr dirty="0"/>
              <a:t>, </a:t>
            </a:r>
            <a:r>
              <a:rPr dirty="0" err="1"/>
              <a:t>že</a:t>
            </a:r>
            <a:r>
              <a:rPr dirty="0"/>
              <a:t> </a:t>
            </a:r>
            <a:r>
              <a:rPr dirty="0" err="1"/>
              <a:t>jsem</a:t>
            </a:r>
            <a:r>
              <a:rPr dirty="0"/>
              <a:t> </a:t>
            </a:r>
            <a:r>
              <a:rPr dirty="0" err="1"/>
              <a:t>nepoužil</a:t>
            </a:r>
            <a:r>
              <a:rPr dirty="0"/>
              <a:t> </a:t>
            </a:r>
            <a:r>
              <a:rPr dirty="0" err="1"/>
              <a:t>umělou</a:t>
            </a:r>
            <a:r>
              <a:rPr dirty="0"/>
              <a:t> </a:t>
            </a:r>
            <a:r>
              <a:rPr dirty="0" err="1"/>
              <a:t>inteligenci</a:t>
            </a:r>
            <a:r>
              <a:rPr dirty="0"/>
              <a:t> k </a:t>
            </a:r>
            <a:r>
              <a:rPr dirty="0" err="1"/>
              <a:t>vytvoření</a:t>
            </a:r>
            <a:r>
              <a:rPr dirty="0"/>
              <a:t> </a:t>
            </a:r>
            <a:r>
              <a:rPr dirty="0" err="1"/>
              <a:t>textů</a:t>
            </a:r>
            <a:r>
              <a:rPr dirty="0"/>
              <a:t> do </a:t>
            </a:r>
            <a:r>
              <a:rPr dirty="0" err="1"/>
              <a:t>této</a:t>
            </a:r>
            <a:r>
              <a:rPr dirty="0"/>
              <a:t> </a:t>
            </a:r>
            <a:r>
              <a:rPr dirty="0" err="1"/>
              <a:t>prezentace</a:t>
            </a:r>
            <a:r>
              <a:rPr dirty="0"/>
              <a:t>. </a:t>
            </a:r>
            <a:endParaRPr lang="cs-CZ" dirty="0"/>
          </a:p>
          <a:p>
            <a:r>
              <a:rPr lang="cs-CZ" dirty="0"/>
              <a:t>B</a:t>
            </a:r>
            <a:r>
              <a:rPr dirty="0" err="1"/>
              <a:t>yla</a:t>
            </a:r>
            <a:r>
              <a:rPr dirty="0"/>
              <a:t> </a:t>
            </a:r>
            <a:r>
              <a:rPr dirty="0" err="1"/>
              <a:t>použita</a:t>
            </a:r>
            <a:r>
              <a:rPr dirty="0"/>
              <a:t> </a:t>
            </a:r>
            <a:r>
              <a:rPr b="1" u="sng" dirty="0" err="1"/>
              <a:t>pouze</a:t>
            </a:r>
            <a:r>
              <a:rPr dirty="0"/>
              <a:t> pro </a:t>
            </a:r>
            <a:r>
              <a:rPr dirty="0" err="1"/>
              <a:t>rozšíření</a:t>
            </a:r>
            <a:r>
              <a:rPr dirty="0"/>
              <a:t> </a:t>
            </a:r>
            <a:r>
              <a:rPr dirty="0" err="1"/>
              <a:t>mého</a:t>
            </a:r>
            <a:r>
              <a:rPr dirty="0"/>
              <a:t> </a:t>
            </a:r>
            <a:r>
              <a:rPr dirty="0" err="1"/>
              <a:t>uvažování</a:t>
            </a:r>
            <a:r>
              <a:rPr dirty="0"/>
              <a:t> </a:t>
            </a:r>
            <a:r>
              <a:rPr dirty="0" err="1"/>
              <a:t>nad</a:t>
            </a:r>
            <a:r>
              <a:rPr dirty="0"/>
              <a:t> </a:t>
            </a:r>
            <a:r>
              <a:rPr dirty="0" err="1"/>
              <a:t>komplexnějšími</a:t>
            </a:r>
            <a:r>
              <a:rPr dirty="0"/>
              <a:t> </a:t>
            </a:r>
            <a:r>
              <a:rPr dirty="0" err="1"/>
              <a:t>tématy</a:t>
            </a:r>
            <a:r>
              <a:rPr dirty="0"/>
              <a:t> </a:t>
            </a:r>
            <a:r>
              <a:rPr dirty="0" err="1"/>
              <a:t>této</a:t>
            </a:r>
            <a:r>
              <a:rPr dirty="0"/>
              <a:t> </a:t>
            </a:r>
            <a:r>
              <a:rPr dirty="0" err="1"/>
              <a:t>práce</a:t>
            </a:r>
            <a:r>
              <a:rPr lang="cs-CZ" dirty="0"/>
              <a:t> </a:t>
            </a:r>
            <a:r>
              <a:rPr lang="cs-CZ" dirty="0" err="1"/>
              <a:t>tak,aby</a:t>
            </a:r>
            <a:r>
              <a:rPr dirty="0"/>
              <a:t> </a:t>
            </a:r>
            <a:r>
              <a:rPr dirty="0" err="1"/>
              <a:t>nevytvářela</a:t>
            </a:r>
            <a:r>
              <a:rPr dirty="0"/>
              <a:t> </a:t>
            </a:r>
            <a:r>
              <a:rPr dirty="0" err="1"/>
              <a:t>žádnou</a:t>
            </a:r>
            <a:r>
              <a:rPr dirty="0"/>
              <a:t> </a:t>
            </a:r>
            <a:r>
              <a:rPr dirty="0" err="1"/>
              <a:t>část</a:t>
            </a:r>
            <a:r>
              <a:rPr dirty="0"/>
              <a:t> </a:t>
            </a:r>
            <a:r>
              <a:rPr dirty="0" err="1"/>
              <a:t>této</a:t>
            </a:r>
            <a:r>
              <a:rPr dirty="0"/>
              <a:t> </a:t>
            </a:r>
            <a:r>
              <a:rPr dirty="0" err="1"/>
              <a:t>prezentace</a:t>
            </a:r>
            <a:r>
              <a:rPr dirty="0"/>
              <a:t>.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30_BasicColor">
  <a:themeElements>
    <a:clrScheme name="30_BasicColor">
      <a:dk1>
        <a:srgbClr val="5E5E5E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30_BasicColor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30_BasicCol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3462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30_BasicColor">
  <a:themeElements>
    <a:clrScheme name="30_BasicColor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30_BasicColor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30_BasicCol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3462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2542</Words>
  <Application>Microsoft Office PowerPoint</Application>
  <PresentationFormat>Vlastní</PresentationFormat>
  <Paragraphs>248</Paragraphs>
  <Slides>36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36</vt:i4>
      </vt:variant>
    </vt:vector>
  </HeadingPairs>
  <TitlesOfParts>
    <vt:vector size="39" baseType="lpstr">
      <vt:lpstr>Helvetica Neue</vt:lpstr>
      <vt:lpstr>Helvetica Neue Medium</vt:lpstr>
      <vt:lpstr>30_BasicColor</vt:lpstr>
      <vt:lpstr>Řekni mi, co jíš, a já ti povím, jaký jsi!</vt:lpstr>
      <vt:lpstr>1. pokus Obsah živin v některých potravinách</vt:lpstr>
      <vt:lpstr>Obsah živin v průměrné svačině</vt:lpstr>
      <vt:lpstr>Důkaz škrobu ve svačině</vt:lpstr>
      <vt:lpstr>Důkaz škrobu v potravině - reakce</vt:lpstr>
      <vt:lpstr>Důkaz škrobu v potravině - fotografie</vt:lpstr>
      <vt:lpstr>2. pokus Důkaz cholesterolu v různých potravinách</vt:lpstr>
      <vt:lpstr>Důkaz cholesterolu v různých potravinách</vt:lpstr>
      <vt:lpstr>Důkaz cholesterolu v různých potravinách Liberman-Burchardův test</vt:lpstr>
      <vt:lpstr>Liberman-Burchardův test - reakce</vt:lpstr>
      <vt:lpstr>Důkaz cholesterolu v různých potravinách</vt:lpstr>
      <vt:lpstr>3. pokus Letem světem, oxidačním stresem</vt:lpstr>
      <vt:lpstr>Letem světem, oxidačním stresem</vt:lpstr>
      <vt:lpstr>Letem světem, oxidačním stresem</vt:lpstr>
      <vt:lpstr>Letem světem, oxidačním stresem - fotografie</vt:lpstr>
      <vt:lpstr>4. pokus „Mléko ničím nenahradíš“ nebo „Mlíko - od rakve víko“?</vt:lpstr>
      <vt:lpstr>Mléko ničím nenahradíš | Mlíko - od rakve víko?</vt:lpstr>
      <vt:lpstr>Mléko ničím nenahradíš | Mlíko - od rakve víko</vt:lpstr>
      <vt:lpstr>Mléko ničím nenahradíš | Mlíko - od rakve víko</vt:lpstr>
      <vt:lpstr>Mléko ničím nenahradíš - reakce s Fehl. činidlem</vt:lpstr>
      <vt:lpstr>Mléko ničím nenahradíš - biuretová reakce</vt:lpstr>
      <vt:lpstr>„Nenahraditelné a rakvové mlíko" - fotografie</vt:lpstr>
      <vt:lpstr>5. pokus Kultury bakterií v mléčných výrobcích</vt:lpstr>
      <vt:lpstr>Kultury mléčných bakterií v mléčných výrobcích</vt:lpstr>
      <vt:lpstr>Mléčné bakterie - barvení podle Grama</vt:lpstr>
      <vt:lpstr>Kultury mléčných bakterií v mléčných výrobcích</vt:lpstr>
      <vt:lpstr>Mléčné kultury - fotografie</vt:lpstr>
      <vt:lpstr>6. pokus Sladidla přírodní i umělá aneb „Oslaďme si život!“</vt:lpstr>
      <vt:lpstr>Sladidla - oslaďme si život</vt:lpstr>
      <vt:lpstr>Sladidla - oslaďme si život - reakce s fehl. rozt.</vt:lpstr>
      <vt:lpstr>7. pokus Náš každodenní příjem a výdej energie</vt:lpstr>
      <vt:lpstr>Náš každodenní příjem a výdej energie</vt:lpstr>
      <vt:lpstr>Zhodnocení projektu</vt:lpstr>
      <vt:lpstr>Zhodnocení projektu</vt:lpstr>
      <vt:lpstr>Zdroje 1</vt:lpstr>
      <vt:lpstr>Zdroje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Řekni mi, co jíš, a já ti povím, jaký jsi!</dc:title>
  <dc:creator>Štěpánka Selingerová</dc:creator>
  <cp:lastModifiedBy>Denisa Neubauerová</cp:lastModifiedBy>
  <cp:revision>32</cp:revision>
  <dcterms:modified xsi:type="dcterms:W3CDTF">2023-06-27T06:35:46Z</dcterms:modified>
</cp:coreProperties>
</file>