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3A6D65-24EC-4D71-817F-AA827C8DC061}" type="doc">
      <dgm:prSet loTypeId="urn:microsoft.com/office/officeart/2005/8/layout/vProcess5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46838DF-25ED-43D3-9EE2-CCFBC136397B}">
      <dgm:prSet/>
      <dgm:spPr/>
      <dgm:t>
        <a:bodyPr/>
        <a:lstStyle/>
        <a:p>
          <a:pPr rtl="0"/>
          <a:r>
            <a:rPr lang="cs-CZ" dirty="0"/>
            <a:t>Připravili jsme si mikroskopické preparáty z různých mléčných</a:t>
          </a:r>
          <a:r>
            <a:rPr lang="cs-CZ" dirty="0">
              <a:latin typeface="Corbel" panose="020B0503020204020204"/>
            </a:rPr>
            <a:t> </a:t>
          </a:r>
          <a:r>
            <a:rPr lang="cs-CZ" dirty="0"/>
            <a:t> výrobků (jogurt, </a:t>
          </a:r>
          <a:r>
            <a:rPr lang="cs-CZ" dirty="0" err="1">
              <a:latin typeface="Corbel" panose="020B0503020204020204"/>
            </a:rPr>
            <a:t>Activia</a:t>
          </a:r>
          <a:r>
            <a:rPr lang="cs-CZ" dirty="0"/>
            <a:t> jogurt, kefír a acidofilní mléko)</a:t>
          </a:r>
          <a:endParaRPr lang="en-US" dirty="0"/>
        </a:p>
      </dgm:t>
    </dgm:pt>
    <dgm:pt modelId="{BD654350-E36B-4E0A-AEE8-4B9236C926B7}" type="parTrans" cxnId="{F8103D08-0A88-4370-B1F0-3293E60E711E}">
      <dgm:prSet/>
      <dgm:spPr/>
      <dgm:t>
        <a:bodyPr/>
        <a:lstStyle/>
        <a:p>
          <a:endParaRPr lang="en-US"/>
        </a:p>
      </dgm:t>
    </dgm:pt>
    <dgm:pt modelId="{A032B809-BCE6-4F96-B6CC-0621DE263D3D}" type="sibTrans" cxnId="{F8103D08-0A88-4370-B1F0-3293E60E711E}">
      <dgm:prSet/>
      <dgm:spPr/>
      <dgm:t>
        <a:bodyPr/>
        <a:lstStyle/>
        <a:p>
          <a:endParaRPr lang="en-US"/>
        </a:p>
      </dgm:t>
    </dgm:pt>
    <dgm:pt modelId="{6C12A3B4-EEE1-4DD2-A015-986DB140C154}">
      <dgm:prSet/>
      <dgm:spPr/>
      <dgm:t>
        <a:bodyPr/>
        <a:lstStyle/>
        <a:p>
          <a:r>
            <a:rPr lang="cs-CZ" dirty="0"/>
            <a:t>Obarvili jsme je barvením podle </a:t>
          </a:r>
          <a:r>
            <a:rPr lang="cs-CZ" dirty="0" err="1"/>
            <a:t>Grama</a:t>
          </a:r>
          <a:endParaRPr lang="en-US" dirty="0" err="1"/>
        </a:p>
      </dgm:t>
    </dgm:pt>
    <dgm:pt modelId="{EB5A0012-B72B-4196-8320-E249FEC59699}" type="parTrans" cxnId="{1009A53E-C217-451A-978B-D3E575FEA630}">
      <dgm:prSet/>
      <dgm:spPr/>
      <dgm:t>
        <a:bodyPr/>
        <a:lstStyle/>
        <a:p>
          <a:endParaRPr lang="en-US"/>
        </a:p>
      </dgm:t>
    </dgm:pt>
    <dgm:pt modelId="{2E28625D-F408-4995-BFD2-783B106259BC}" type="sibTrans" cxnId="{1009A53E-C217-451A-978B-D3E575FEA630}">
      <dgm:prSet/>
      <dgm:spPr/>
      <dgm:t>
        <a:bodyPr/>
        <a:lstStyle/>
        <a:p>
          <a:endParaRPr lang="en-US"/>
        </a:p>
      </dgm:t>
    </dgm:pt>
    <dgm:pt modelId="{408D7510-7DA6-4DC3-8403-F331EDC2CF67}">
      <dgm:prSet/>
      <dgm:spPr/>
      <dgm:t>
        <a:bodyPr/>
        <a:lstStyle/>
        <a:p>
          <a:pPr rtl="0"/>
          <a:r>
            <a:rPr lang="cs-CZ" dirty="0"/>
            <a:t>Porovnávali jsme množství</a:t>
          </a:r>
          <a:r>
            <a:rPr lang="cs-CZ" dirty="0">
              <a:latin typeface="Corbel" panose="020B0503020204020204"/>
            </a:rPr>
            <a:t> a tvary</a:t>
          </a:r>
          <a:r>
            <a:rPr lang="cs-CZ" dirty="0"/>
            <a:t> bakterií v různých výrobcích</a:t>
          </a:r>
          <a:r>
            <a:rPr lang="cs-CZ" dirty="0">
              <a:latin typeface="Corbel" panose="020B0503020204020204"/>
            </a:rPr>
            <a:t> </a:t>
          </a:r>
          <a:endParaRPr lang="en-US" dirty="0"/>
        </a:p>
      </dgm:t>
    </dgm:pt>
    <dgm:pt modelId="{ACBE7590-A172-45B6-9DD0-77252B9DF206}" type="parTrans" cxnId="{4EC6FE15-40A5-47EB-9ABE-EBDC1100FC2D}">
      <dgm:prSet/>
      <dgm:spPr/>
      <dgm:t>
        <a:bodyPr/>
        <a:lstStyle/>
        <a:p>
          <a:endParaRPr lang="en-US"/>
        </a:p>
      </dgm:t>
    </dgm:pt>
    <dgm:pt modelId="{D248B7C7-2491-4E3E-A171-FADF425EADA0}" type="sibTrans" cxnId="{4EC6FE15-40A5-47EB-9ABE-EBDC1100FC2D}">
      <dgm:prSet/>
      <dgm:spPr/>
      <dgm:t>
        <a:bodyPr/>
        <a:lstStyle/>
        <a:p>
          <a:endParaRPr lang="en-US"/>
        </a:p>
      </dgm:t>
    </dgm:pt>
    <dgm:pt modelId="{2FC8D890-E5DE-4562-896C-63CAA94028B1}" type="pres">
      <dgm:prSet presAssocID="{113A6D65-24EC-4D71-817F-AA827C8DC061}" presName="outerComposite" presStyleCnt="0">
        <dgm:presLayoutVars>
          <dgm:chMax val="5"/>
          <dgm:dir/>
          <dgm:resizeHandles val="exact"/>
        </dgm:presLayoutVars>
      </dgm:prSet>
      <dgm:spPr/>
    </dgm:pt>
    <dgm:pt modelId="{2A48785B-6316-4285-9424-60B598FC9802}" type="pres">
      <dgm:prSet presAssocID="{113A6D65-24EC-4D71-817F-AA827C8DC061}" presName="dummyMaxCanvas" presStyleCnt="0">
        <dgm:presLayoutVars/>
      </dgm:prSet>
      <dgm:spPr/>
    </dgm:pt>
    <dgm:pt modelId="{64DACB04-646D-4400-8B4C-78A04DBB4170}" type="pres">
      <dgm:prSet presAssocID="{113A6D65-24EC-4D71-817F-AA827C8DC061}" presName="ThreeNodes_1" presStyleLbl="node1" presStyleIdx="0" presStyleCnt="3">
        <dgm:presLayoutVars>
          <dgm:bulletEnabled val="1"/>
        </dgm:presLayoutVars>
      </dgm:prSet>
      <dgm:spPr/>
    </dgm:pt>
    <dgm:pt modelId="{78738BCF-DD77-477E-A4E2-7AC54AACD97E}" type="pres">
      <dgm:prSet presAssocID="{113A6D65-24EC-4D71-817F-AA827C8DC061}" presName="ThreeNodes_2" presStyleLbl="node1" presStyleIdx="1" presStyleCnt="3">
        <dgm:presLayoutVars>
          <dgm:bulletEnabled val="1"/>
        </dgm:presLayoutVars>
      </dgm:prSet>
      <dgm:spPr/>
    </dgm:pt>
    <dgm:pt modelId="{89EFD418-6C2A-4C7E-ABFE-EA90DF8C5D5F}" type="pres">
      <dgm:prSet presAssocID="{113A6D65-24EC-4D71-817F-AA827C8DC061}" presName="ThreeNodes_3" presStyleLbl="node1" presStyleIdx="2" presStyleCnt="3">
        <dgm:presLayoutVars>
          <dgm:bulletEnabled val="1"/>
        </dgm:presLayoutVars>
      </dgm:prSet>
      <dgm:spPr/>
    </dgm:pt>
    <dgm:pt modelId="{9946ABC6-D1F2-4C66-B267-BF5E39E00F4D}" type="pres">
      <dgm:prSet presAssocID="{113A6D65-24EC-4D71-817F-AA827C8DC061}" presName="ThreeConn_1-2" presStyleLbl="fgAccFollowNode1" presStyleIdx="0" presStyleCnt="2">
        <dgm:presLayoutVars>
          <dgm:bulletEnabled val="1"/>
        </dgm:presLayoutVars>
      </dgm:prSet>
      <dgm:spPr/>
    </dgm:pt>
    <dgm:pt modelId="{C0419BBA-795A-4D81-8755-04B861680F7F}" type="pres">
      <dgm:prSet presAssocID="{113A6D65-24EC-4D71-817F-AA827C8DC061}" presName="ThreeConn_2-3" presStyleLbl="fgAccFollowNode1" presStyleIdx="1" presStyleCnt="2">
        <dgm:presLayoutVars>
          <dgm:bulletEnabled val="1"/>
        </dgm:presLayoutVars>
      </dgm:prSet>
      <dgm:spPr/>
    </dgm:pt>
    <dgm:pt modelId="{5C52CA25-6A09-456A-BA68-D64155B3114B}" type="pres">
      <dgm:prSet presAssocID="{113A6D65-24EC-4D71-817F-AA827C8DC061}" presName="ThreeNodes_1_text" presStyleLbl="node1" presStyleIdx="2" presStyleCnt="3">
        <dgm:presLayoutVars>
          <dgm:bulletEnabled val="1"/>
        </dgm:presLayoutVars>
      </dgm:prSet>
      <dgm:spPr/>
    </dgm:pt>
    <dgm:pt modelId="{3714A591-D00F-45DD-90E2-FB43C7CC124A}" type="pres">
      <dgm:prSet presAssocID="{113A6D65-24EC-4D71-817F-AA827C8DC061}" presName="ThreeNodes_2_text" presStyleLbl="node1" presStyleIdx="2" presStyleCnt="3">
        <dgm:presLayoutVars>
          <dgm:bulletEnabled val="1"/>
        </dgm:presLayoutVars>
      </dgm:prSet>
      <dgm:spPr/>
    </dgm:pt>
    <dgm:pt modelId="{207D7024-8A56-433D-9D0B-3A5DFF84409A}" type="pres">
      <dgm:prSet presAssocID="{113A6D65-24EC-4D71-817F-AA827C8DC06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1C09106-D595-45FF-B356-D384FB1EBB0A}" type="presOf" srcId="{A032B809-BCE6-4F96-B6CC-0621DE263D3D}" destId="{9946ABC6-D1F2-4C66-B267-BF5E39E00F4D}" srcOrd="0" destOrd="0" presId="urn:microsoft.com/office/officeart/2005/8/layout/vProcess5"/>
    <dgm:cxn modelId="{F8103D08-0A88-4370-B1F0-3293E60E711E}" srcId="{113A6D65-24EC-4D71-817F-AA827C8DC061}" destId="{346838DF-25ED-43D3-9EE2-CCFBC136397B}" srcOrd="0" destOrd="0" parTransId="{BD654350-E36B-4E0A-AEE8-4B9236C926B7}" sibTransId="{A032B809-BCE6-4F96-B6CC-0621DE263D3D}"/>
    <dgm:cxn modelId="{D0D20413-A504-4ED4-9539-3D3C26C25EA4}" type="presOf" srcId="{346838DF-25ED-43D3-9EE2-CCFBC136397B}" destId="{5C52CA25-6A09-456A-BA68-D64155B3114B}" srcOrd="1" destOrd="0" presId="urn:microsoft.com/office/officeart/2005/8/layout/vProcess5"/>
    <dgm:cxn modelId="{4EC6FE15-40A5-47EB-9ABE-EBDC1100FC2D}" srcId="{113A6D65-24EC-4D71-817F-AA827C8DC061}" destId="{408D7510-7DA6-4DC3-8403-F331EDC2CF67}" srcOrd="2" destOrd="0" parTransId="{ACBE7590-A172-45B6-9DD0-77252B9DF206}" sibTransId="{D248B7C7-2491-4E3E-A171-FADF425EADA0}"/>
    <dgm:cxn modelId="{1009A53E-C217-451A-978B-D3E575FEA630}" srcId="{113A6D65-24EC-4D71-817F-AA827C8DC061}" destId="{6C12A3B4-EEE1-4DD2-A015-986DB140C154}" srcOrd="1" destOrd="0" parTransId="{EB5A0012-B72B-4196-8320-E249FEC59699}" sibTransId="{2E28625D-F408-4995-BFD2-783B106259BC}"/>
    <dgm:cxn modelId="{E24EF145-E32E-48DF-B248-01A1A094C2EB}" type="presOf" srcId="{2E28625D-F408-4995-BFD2-783B106259BC}" destId="{C0419BBA-795A-4D81-8755-04B861680F7F}" srcOrd="0" destOrd="0" presId="urn:microsoft.com/office/officeart/2005/8/layout/vProcess5"/>
    <dgm:cxn modelId="{28019767-EA18-4C7D-9498-DEE5F15EC8B2}" type="presOf" srcId="{408D7510-7DA6-4DC3-8403-F331EDC2CF67}" destId="{89EFD418-6C2A-4C7E-ABFE-EA90DF8C5D5F}" srcOrd="0" destOrd="0" presId="urn:microsoft.com/office/officeart/2005/8/layout/vProcess5"/>
    <dgm:cxn modelId="{AB0BEC6B-109B-4315-8BFF-BBEF511C7C72}" type="presOf" srcId="{6C12A3B4-EEE1-4DD2-A015-986DB140C154}" destId="{3714A591-D00F-45DD-90E2-FB43C7CC124A}" srcOrd="1" destOrd="0" presId="urn:microsoft.com/office/officeart/2005/8/layout/vProcess5"/>
    <dgm:cxn modelId="{D611D5CB-A733-459B-B0F2-6ADDADCFD25C}" type="presOf" srcId="{113A6D65-24EC-4D71-817F-AA827C8DC061}" destId="{2FC8D890-E5DE-4562-896C-63CAA94028B1}" srcOrd="0" destOrd="0" presId="urn:microsoft.com/office/officeart/2005/8/layout/vProcess5"/>
    <dgm:cxn modelId="{3A480BDE-108E-4147-9A8A-39A51315F2B2}" type="presOf" srcId="{6C12A3B4-EEE1-4DD2-A015-986DB140C154}" destId="{78738BCF-DD77-477E-A4E2-7AC54AACD97E}" srcOrd="0" destOrd="0" presId="urn:microsoft.com/office/officeart/2005/8/layout/vProcess5"/>
    <dgm:cxn modelId="{B1848DFC-1CD1-4634-A49E-721454A58CAE}" type="presOf" srcId="{408D7510-7DA6-4DC3-8403-F331EDC2CF67}" destId="{207D7024-8A56-433D-9D0B-3A5DFF84409A}" srcOrd="1" destOrd="0" presId="urn:microsoft.com/office/officeart/2005/8/layout/vProcess5"/>
    <dgm:cxn modelId="{5C8875FD-9B21-4D83-B82F-CB7CEE5C2B25}" type="presOf" srcId="{346838DF-25ED-43D3-9EE2-CCFBC136397B}" destId="{64DACB04-646D-4400-8B4C-78A04DBB4170}" srcOrd="0" destOrd="0" presId="urn:microsoft.com/office/officeart/2005/8/layout/vProcess5"/>
    <dgm:cxn modelId="{08312725-12F8-4CA9-9E0E-EB9605574D4E}" type="presParOf" srcId="{2FC8D890-E5DE-4562-896C-63CAA94028B1}" destId="{2A48785B-6316-4285-9424-60B598FC9802}" srcOrd="0" destOrd="0" presId="urn:microsoft.com/office/officeart/2005/8/layout/vProcess5"/>
    <dgm:cxn modelId="{A06AA0A9-D7C6-426A-BDDF-3E9A26B0C59B}" type="presParOf" srcId="{2FC8D890-E5DE-4562-896C-63CAA94028B1}" destId="{64DACB04-646D-4400-8B4C-78A04DBB4170}" srcOrd="1" destOrd="0" presId="urn:microsoft.com/office/officeart/2005/8/layout/vProcess5"/>
    <dgm:cxn modelId="{CA196463-BEBA-4F88-9BE7-8E25AFED8DEF}" type="presParOf" srcId="{2FC8D890-E5DE-4562-896C-63CAA94028B1}" destId="{78738BCF-DD77-477E-A4E2-7AC54AACD97E}" srcOrd="2" destOrd="0" presId="urn:microsoft.com/office/officeart/2005/8/layout/vProcess5"/>
    <dgm:cxn modelId="{0166B769-FF11-4B33-AFED-08F9E6BD6E8D}" type="presParOf" srcId="{2FC8D890-E5DE-4562-896C-63CAA94028B1}" destId="{89EFD418-6C2A-4C7E-ABFE-EA90DF8C5D5F}" srcOrd="3" destOrd="0" presId="urn:microsoft.com/office/officeart/2005/8/layout/vProcess5"/>
    <dgm:cxn modelId="{46D8808F-54E6-49A6-83E4-EE5D43380DC5}" type="presParOf" srcId="{2FC8D890-E5DE-4562-896C-63CAA94028B1}" destId="{9946ABC6-D1F2-4C66-B267-BF5E39E00F4D}" srcOrd="4" destOrd="0" presId="urn:microsoft.com/office/officeart/2005/8/layout/vProcess5"/>
    <dgm:cxn modelId="{FAD11923-30F5-4908-8FC6-D1326C8401DF}" type="presParOf" srcId="{2FC8D890-E5DE-4562-896C-63CAA94028B1}" destId="{C0419BBA-795A-4D81-8755-04B861680F7F}" srcOrd="5" destOrd="0" presId="urn:microsoft.com/office/officeart/2005/8/layout/vProcess5"/>
    <dgm:cxn modelId="{9FA23301-9A62-4124-9138-B9E7552005A8}" type="presParOf" srcId="{2FC8D890-E5DE-4562-896C-63CAA94028B1}" destId="{5C52CA25-6A09-456A-BA68-D64155B3114B}" srcOrd="6" destOrd="0" presId="urn:microsoft.com/office/officeart/2005/8/layout/vProcess5"/>
    <dgm:cxn modelId="{5D9C9475-A727-46C5-87C7-7F240FF54AE4}" type="presParOf" srcId="{2FC8D890-E5DE-4562-896C-63CAA94028B1}" destId="{3714A591-D00F-45DD-90E2-FB43C7CC124A}" srcOrd="7" destOrd="0" presId="urn:microsoft.com/office/officeart/2005/8/layout/vProcess5"/>
    <dgm:cxn modelId="{7436031D-9C95-4631-A4BF-91A0C74983A1}" type="presParOf" srcId="{2FC8D890-E5DE-4562-896C-63CAA94028B1}" destId="{207D7024-8A56-433D-9D0B-3A5DFF84409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AA3546-33FA-470E-9C86-7DA9D2325235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ACA9F98-B1B5-4A34-9E51-F4199309806F}">
      <dgm:prSet/>
      <dgm:spPr/>
      <dgm:t>
        <a:bodyPr/>
        <a:lstStyle/>
        <a:p>
          <a:r>
            <a:rPr lang="cs-CZ"/>
            <a:t>V tomto úkolu jsme si všichni zapisovali náš denní jídelníček, ke kterému jsme si spočítali kalorie a ty později porovnali s denním výdejem téhož dne</a:t>
          </a:r>
          <a:endParaRPr lang="en-US"/>
        </a:p>
      </dgm:t>
    </dgm:pt>
    <dgm:pt modelId="{F7AC3818-83B9-4771-945D-E16451D7C10F}" type="parTrans" cxnId="{8FFE988C-AE43-441B-B03B-B5190D41EDAF}">
      <dgm:prSet/>
      <dgm:spPr/>
      <dgm:t>
        <a:bodyPr/>
        <a:lstStyle/>
        <a:p>
          <a:endParaRPr lang="en-US"/>
        </a:p>
      </dgm:t>
    </dgm:pt>
    <dgm:pt modelId="{3004A60A-4C6F-4308-B937-5F30BF9197D0}" type="sibTrans" cxnId="{8FFE988C-AE43-441B-B03B-B5190D41EDAF}">
      <dgm:prSet/>
      <dgm:spPr/>
      <dgm:t>
        <a:bodyPr/>
        <a:lstStyle/>
        <a:p>
          <a:endParaRPr lang="en-US"/>
        </a:p>
      </dgm:t>
    </dgm:pt>
    <dgm:pt modelId="{D8779483-CCA6-4109-A3CF-5B592B66A6EA}">
      <dgm:prSet/>
      <dgm:spPr/>
      <dgm:t>
        <a:bodyPr/>
        <a:lstStyle/>
        <a:p>
          <a:pPr rtl="0"/>
          <a:r>
            <a:rPr lang="cs-CZ" dirty="0">
              <a:latin typeface="Corbel" panose="020B0503020204020204"/>
            </a:rPr>
            <a:t>Na</a:t>
          </a:r>
          <a:r>
            <a:rPr lang="cs-CZ" dirty="0"/>
            <a:t> </a:t>
          </a:r>
          <a:r>
            <a:rPr lang="cs-CZ" dirty="0">
              <a:latin typeface="Corbel" panose="020B0503020204020204"/>
            </a:rPr>
            <a:t>základě těchto informací </a:t>
          </a:r>
          <a:r>
            <a:rPr lang="cs-CZ" dirty="0"/>
            <a:t>jsme přemýšleli o svém zdravém životním stylu. Pokud náš denní příjem byl podobný výdeji, jíme ve správném množství. V případě, že by se od sebe výdej a příjem hodně lišily, je něco špatně a měli bychom na tom zapracovat.</a:t>
          </a:r>
          <a:endParaRPr lang="en-US" dirty="0"/>
        </a:p>
      </dgm:t>
    </dgm:pt>
    <dgm:pt modelId="{0798544E-17C5-4742-9476-5B4CE4237B22}" type="parTrans" cxnId="{8AA70ED1-AA90-4638-8615-62B41C482EA9}">
      <dgm:prSet/>
      <dgm:spPr/>
      <dgm:t>
        <a:bodyPr/>
        <a:lstStyle/>
        <a:p>
          <a:endParaRPr lang="en-US"/>
        </a:p>
      </dgm:t>
    </dgm:pt>
    <dgm:pt modelId="{7F8A1BA6-04C9-441D-9A23-B22F7A79FC72}" type="sibTrans" cxnId="{8AA70ED1-AA90-4638-8615-62B41C482EA9}">
      <dgm:prSet/>
      <dgm:spPr/>
      <dgm:t>
        <a:bodyPr/>
        <a:lstStyle/>
        <a:p>
          <a:endParaRPr lang="en-US"/>
        </a:p>
      </dgm:t>
    </dgm:pt>
    <dgm:pt modelId="{2A6B6906-A2D4-45D8-B99D-BE13E6B997FB}" type="pres">
      <dgm:prSet presAssocID="{9FAA3546-33FA-470E-9C86-7DA9D2325235}" presName="Name0" presStyleCnt="0">
        <dgm:presLayoutVars>
          <dgm:dir/>
          <dgm:animLvl val="lvl"/>
          <dgm:resizeHandles val="exact"/>
        </dgm:presLayoutVars>
      </dgm:prSet>
      <dgm:spPr/>
    </dgm:pt>
    <dgm:pt modelId="{7FD431FD-30C8-4689-849A-47202091BF04}" type="pres">
      <dgm:prSet presAssocID="{D8779483-CCA6-4109-A3CF-5B592B66A6EA}" presName="boxAndChildren" presStyleCnt="0"/>
      <dgm:spPr/>
    </dgm:pt>
    <dgm:pt modelId="{06BDBCC6-6C35-47D1-B6E8-0E2EAB0665DA}" type="pres">
      <dgm:prSet presAssocID="{D8779483-CCA6-4109-A3CF-5B592B66A6EA}" presName="parentTextBox" presStyleLbl="node1" presStyleIdx="0" presStyleCnt="2"/>
      <dgm:spPr/>
    </dgm:pt>
    <dgm:pt modelId="{6DB1153F-0B6E-4E49-BBAD-C3FAB446ED0C}" type="pres">
      <dgm:prSet presAssocID="{3004A60A-4C6F-4308-B937-5F30BF9197D0}" presName="sp" presStyleCnt="0"/>
      <dgm:spPr/>
    </dgm:pt>
    <dgm:pt modelId="{4A0E55F4-6B9B-45D5-9E4C-0BC357A277D6}" type="pres">
      <dgm:prSet presAssocID="{EACA9F98-B1B5-4A34-9E51-F4199309806F}" presName="arrowAndChildren" presStyleCnt="0"/>
      <dgm:spPr/>
    </dgm:pt>
    <dgm:pt modelId="{29861293-2EFA-4568-8A10-B0CB4D7A312C}" type="pres">
      <dgm:prSet presAssocID="{EACA9F98-B1B5-4A34-9E51-F4199309806F}" presName="parentTextArrow" presStyleLbl="node1" presStyleIdx="1" presStyleCnt="2"/>
      <dgm:spPr/>
    </dgm:pt>
  </dgm:ptLst>
  <dgm:cxnLst>
    <dgm:cxn modelId="{11654B0F-E44D-4D34-A53B-41C63500AE8C}" type="presOf" srcId="{EACA9F98-B1B5-4A34-9E51-F4199309806F}" destId="{29861293-2EFA-4568-8A10-B0CB4D7A312C}" srcOrd="0" destOrd="0" presId="urn:microsoft.com/office/officeart/2005/8/layout/process4"/>
    <dgm:cxn modelId="{24D62F58-5FCE-4FD6-8307-0AD33C173569}" type="presOf" srcId="{9FAA3546-33FA-470E-9C86-7DA9D2325235}" destId="{2A6B6906-A2D4-45D8-B99D-BE13E6B997FB}" srcOrd="0" destOrd="0" presId="urn:microsoft.com/office/officeart/2005/8/layout/process4"/>
    <dgm:cxn modelId="{8FFE988C-AE43-441B-B03B-B5190D41EDAF}" srcId="{9FAA3546-33FA-470E-9C86-7DA9D2325235}" destId="{EACA9F98-B1B5-4A34-9E51-F4199309806F}" srcOrd="0" destOrd="0" parTransId="{F7AC3818-83B9-4771-945D-E16451D7C10F}" sibTransId="{3004A60A-4C6F-4308-B937-5F30BF9197D0}"/>
    <dgm:cxn modelId="{41FBB1B3-67D6-4A7F-969E-7137321930AA}" type="presOf" srcId="{D8779483-CCA6-4109-A3CF-5B592B66A6EA}" destId="{06BDBCC6-6C35-47D1-B6E8-0E2EAB0665DA}" srcOrd="0" destOrd="0" presId="urn:microsoft.com/office/officeart/2005/8/layout/process4"/>
    <dgm:cxn modelId="{8AA70ED1-AA90-4638-8615-62B41C482EA9}" srcId="{9FAA3546-33FA-470E-9C86-7DA9D2325235}" destId="{D8779483-CCA6-4109-A3CF-5B592B66A6EA}" srcOrd="1" destOrd="0" parTransId="{0798544E-17C5-4742-9476-5B4CE4237B22}" sibTransId="{7F8A1BA6-04C9-441D-9A23-B22F7A79FC72}"/>
    <dgm:cxn modelId="{D5C22D76-C135-40D1-AC4D-EB2C95593EE8}" type="presParOf" srcId="{2A6B6906-A2D4-45D8-B99D-BE13E6B997FB}" destId="{7FD431FD-30C8-4689-849A-47202091BF04}" srcOrd="0" destOrd="0" presId="urn:microsoft.com/office/officeart/2005/8/layout/process4"/>
    <dgm:cxn modelId="{3DF7AE3B-EBF2-4B8B-A208-C0889952F7F2}" type="presParOf" srcId="{7FD431FD-30C8-4689-849A-47202091BF04}" destId="{06BDBCC6-6C35-47D1-B6E8-0E2EAB0665DA}" srcOrd="0" destOrd="0" presId="urn:microsoft.com/office/officeart/2005/8/layout/process4"/>
    <dgm:cxn modelId="{E625D903-A97E-4CDB-9DD9-6F0ABD535542}" type="presParOf" srcId="{2A6B6906-A2D4-45D8-B99D-BE13E6B997FB}" destId="{6DB1153F-0B6E-4E49-BBAD-C3FAB446ED0C}" srcOrd="1" destOrd="0" presId="urn:microsoft.com/office/officeart/2005/8/layout/process4"/>
    <dgm:cxn modelId="{54579547-6805-4DC8-BE04-8AAE3A7E03E1}" type="presParOf" srcId="{2A6B6906-A2D4-45D8-B99D-BE13E6B997FB}" destId="{4A0E55F4-6B9B-45D5-9E4C-0BC357A277D6}" srcOrd="2" destOrd="0" presId="urn:microsoft.com/office/officeart/2005/8/layout/process4"/>
    <dgm:cxn modelId="{FFA87480-6F97-4836-82B0-7E56F56540AC}" type="presParOf" srcId="{4A0E55F4-6B9B-45D5-9E4C-0BC357A277D6}" destId="{29861293-2EFA-4568-8A10-B0CB4D7A312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ACB04-646D-4400-8B4C-78A04DBB4170}">
      <dsp:nvSpPr>
        <dsp:cNvPr id="0" name=""/>
        <dsp:cNvSpPr/>
      </dsp:nvSpPr>
      <dsp:spPr>
        <a:xfrm>
          <a:off x="0" y="0"/>
          <a:ext cx="5602644" cy="148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Připravili jsme si mikroskopické preparáty z různých mléčných</a:t>
          </a:r>
          <a:r>
            <a:rPr lang="cs-CZ" sz="2100" kern="1200" dirty="0">
              <a:latin typeface="Corbel" panose="020B0503020204020204"/>
            </a:rPr>
            <a:t> </a:t>
          </a:r>
          <a:r>
            <a:rPr lang="cs-CZ" sz="2100" kern="1200" dirty="0"/>
            <a:t> výrobků (jogurt, </a:t>
          </a:r>
          <a:r>
            <a:rPr lang="cs-CZ" sz="2100" kern="1200" dirty="0" err="1">
              <a:latin typeface="Corbel" panose="020B0503020204020204"/>
            </a:rPr>
            <a:t>Activia</a:t>
          </a:r>
          <a:r>
            <a:rPr lang="cs-CZ" sz="2100" kern="1200" dirty="0"/>
            <a:t> jogurt, kefír a acidofilní mléko)</a:t>
          </a:r>
          <a:endParaRPr lang="en-US" sz="2100" kern="1200" dirty="0"/>
        </a:p>
      </dsp:txBody>
      <dsp:txXfrm>
        <a:off x="43633" y="43633"/>
        <a:ext cx="3995088" cy="1402483"/>
      </dsp:txXfrm>
    </dsp:sp>
    <dsp:sp modelId="{78738BCF-DD77-477E-A4E2-7AC54AACD97E}">
      <dsp:nvSpPr>
        <dsp:cNvPr id="0" name=""/>
        <dsp:cNvSpPr/>
      </dsp:nvSpPr>
      <dsp:spPr>
        <a:xfrm>
          <a:off x="494350" y="1738041"/>
          <a:ext cx="5602644" cy="148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796981"/>
                <a:satOff val="12361"/>
                <a:lumOff val="1372"/>
                <a:alphaOff val="0"/>
                <a:tint val="96000"/>
                <a:lumMod val="102000"/>
              </a:schemeClr>
            </a:gs>
            <a:gs pos="100000">
              <a:schemeClr val="accent2">
                <a:hueOff val="-1796981"/>
                <a:satOff val="12361"/>
                <a:lumOff val="1372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Obarvili jsme je barvením podle </a:t>
          </a:r>
          <a:r>
            <a:rPr lang="cs-CZ" sz="2100" kern="1200" dirty="0" err="1"/>
            <a:t>Grama</a:t>
          </a:r>
          <a:endParaRPr lang="en-US" sz="2100" kern="1200" dirty="0" err="1"/>
        </a:p>
      </dsp:txBody>
      <dsp:txXfrm>
        <a:off x="537983" y="1781674"/>
        <a:ext cx="4052689" cy="1402483"/>
      </dsp:txXfrm>
    </dsp:sp>
    <dsp:sp modelId="{89EFD418-6C2A-4C7E-ABFE-EA90DF8C5D5F}">
      <dsp:nvSpPr>
        <dsp:cNvPr id="0" name=""/>
        <dsp:cNvSpPr/>
      </dsp:nvSpPr>
      <dsp:spPr>
        <a:xfrm>
          <a:off x="988701" y="3476083"/>
          <a:ext cx="5602644" cy="148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593961"/>
                <a:satOff val="24722"/>
                <a:lumOff val="2744"/>
                <a:alphaOff val="0"/>
                <a:tint val="96000"/>
                <a:lumMod val="102000"/>
              </a:schemeClr>
            </a:gs>
            <a:gs pos="100000">
              <a:schemeClr val="accent2">
                <a:hueOff val="-3593961"/>
                <a:satOff val="24722"/>
                <a:lumOff val="2744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Porovnávali jsme množství</a:t>
          </a:r>
          <a:r>
            <a:rPr lang="cs-CZ" sz="2100" kern="1200" dirty="0">
              <a:latin typeface="Corbel" panose="020B0503020204020204"/>
            </a:rPr>
            <a:t> a tvary</a:t>
          </a:r>
          <a:r>
            <a:rPr lang="cs-CZ" sz="2100" kern="1200" dirty="0"/>
            <a:t> bakterií v různých výrobcích</a:t>
          </a:r>
          <a:r>
            <a:rPr lang="cs-CZ" sz="2100" kern="1200" dirty="0">
              <a:latin typeface="Corbel" panose="020B0503020204020204"/>
            </a:rPr>
            <a:t> </a:t>
          </a:r>
          <a:endParaRPr lang="en-US" sz="2100" kern="1200" dirty="0"/>
        </a:p>
      </dsp:txBody>
      <dsp:txXfrm>
        <a:off x="1032334" y="3519716"/>
        <a:ext cx="4052689" cy="1402483"/>
      </dsp:txXfrm>
    </dsp:sp>
    <dsp:sp modelId="{9946ABC6-D1F2-4C66-B267-BF5E39E00F4D}">
      <dsp:nvSpPr>
        <dsp:cNvPr id="0" name=""/>
        <dsp:cNvSpPr/>
      </dsp:nvSpPr>
      <dsp:spPr>
        <a:xfrm>
          <a:off x="4634306" y="1129727"/>
          <a:ext cx="968337" cy="9683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852182" y="1129727"/>
        <a:ext cx="532585" cy="728674"/>
      </dsp:txXfrm>
    </dsp:sp>
    <dsp:sp modelId="{C0419BBA-795A-4D81-8755-04B861680F7F}">
      <dsp:nvSpPr>
        <dsp:cNvPr id="0" name=""/>
        <dsp:cNvSpPr/>
      </dsp:nvSpPr>
      <dsp:spPr>
        <a:xfrm>
          <a:off x="5128657" y="2857836"/>
          <a:ext cx="968337" cy="9683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524441"/>
            <a:satOff val="25974"/>
            <a:lumOff val="1714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-4524441"/>
              <a:satOff val="25974"/>
              <a:lumOff val="1714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346533" y="2857836"/>
        <a:ext cx="532585" cy="7286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DBCC6-6C35-47D1-B6E8-0E2EAB0665DA}">
      <dsp:nvSpPr>
        <dsp:cNvPr id="0" name=""/>
        <dsp:cNvSpPr/>
      </dsp:nvSpPr>
      <dsp:spPr>
        <a:xfrm>
          <a:off x="0" y="3081379"/>
          <a:ext cx="6492875" cy="20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Corbel" panose="020B0503020204020204"/>
            </a:rPr>
            <a:t>Na</a:t>
          </a:r>
          <a:r>
            <a:rPr lang="cs-CZ" sz="2200" kern="1200" dirty="0"/>
            <a:t> </a:t>
          </a:r>
          <a:r>
            <a:rPr lang="cs-CZ" sz="2200" kern="1200" dirty="0">
              <a:latin typeface="Corbel" panose="020B0503020204020204"/>
            </a:rPr>
            <a:t>základě těchto informací </a:t>
          </a:r>
          <a:r>
            <a:rPr lang="cs-CZ" sz="2200" kern="1200" dirty="0"/>
            <a:t>jsme přemýšleli o svém zdravém životním stylu. Pokud náš denní příjem byl podobný výdeji, jíme ve správném množství. V případě, že by se od sebe výdej a příjem hodně lišily, je něco špatně a měli bychom na tom zapracovat.</a:t>
          </a:r>
          <a:endParaRPr lang="en-US" sz="2200" kern="1200" dirty="0"/>
        </a:p>
      </dsp:txBody>
      <dsp:txXfrm>
        <a:off x="0" y="3081379"/>
        <a:ext cx="6492875" cy="2021718"/>
      </dsp:txXfrm>
    </dsp:sp>
    <dsp:sp modelId="{29861293-2EFA-4568-8A10-B0CB4D7A312C}">
      <dsp:nvSpPr>
        <dsp:cNvPr id="0" name=""/>
        <dsp:cNvSpPr/>
      </dsp:nvSpPr>
      <dsp:spPr>
        <a:xfrm rot="10800000">
          <a:off x="0" y="2302"/>
          <a:ext cx="6492875" cy="310940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V tomto úkolu jsme si všichni zapisovali náš denní jídelníček, ke kterému jsme si spočítali kalorie a ty později porovnali s denním výdejem téhož dne</a:t>
          </a:r>
          <a:endParaRPr lang="en-US" sz="2200" kern="1200"/>
        </a:p>
      </dsp:txBody>
      <dsp:txXfrm rot="10800000">
        <a:off x="0" y="2302"/>
        <a:ext cx="6492875" cy="2020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5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2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0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42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0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8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2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9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5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4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35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94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91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22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28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43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3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5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7">
            <a:extLst>
              <a:ext uri="{FF2B5EF4-FFF2-40B4-BE49-F238E27FC236}">
                <a16:creationId xmlns:a16="http://schemas.microsoft.com/office/drawing/2014/main" id="{15655827-B42D-4180-88D3-D83F25E4B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9">
            <a:extLst>
              <a:ext uri="{FF2B5EF4-FFF2-40B4-BE49-F238E27FC236}">
                <a16:creationId xmlns:a16="http://schemas.microsoft.com/office/drawing/2014/main" id="{24ACCB06-563C-4ADE-B4D6-1FE9F723C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3955594"/>
            <a:ext cx="1828958" cy="2902407"/>
          </a:xfrm>
          <a:custGeom>
            <a:avLst/>
            <a:gdLst>
              <a:gd name="connsiteX0" fmla="*/ 0 w 1828958"/>
              <a:gd name="connsiteY0" fmla="*/ 0 h 2902407"/>
              <a:gd name="connsiteX1" fmla="*/ 1828958 w 1828958"/>
              <a:gd name="connsiteY1" fmla="*/ 2902407 h 2902407"/>
              <a:gd name="connsiteX2" fmla="*/ 1709896 w 1828958"/>
              <a:gd name="connsiteY2" fmla="*/ 2902407 h 2902407"/>
              <a:gd name="connsiteX3" fmla="*/ 0 w 1828958"/>
              <a:gd name="connsiteY3" fmla="*/ 63474 h 290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958" h="2902407">
                <a:moveTo>
                  <a:pt x="0" y="0"/>
                </a:moveTo>
                <a:lnTo>
                  <a:pt x="1828958" y="2902407"/>
                </a:lnTo>
                <a:lnTo>
                  <a:pt x="1709896" y="2902407"/>
                </a:lnTo>
                <a:lnTo>
                  <a:pt x="0" y="6347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</p: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40761ECD-D92B-46AE-82CA-640023D28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3220098"/>
            <a:ext cx="2910045" cy="3637903"/>
          </a:xfrm>
          <a:custGeom>
            <a:avLst/>
            <a:gdLst>
              <a:gd name="connsiteX0" fmla="*/ 0 w 2910045"/>
              <a:gd name="connsiteY0" fmla="*/ 0 h 3637903"/>
              <a:gd name="connsiteX1" fmla="*/ 2910045 w 2910045"/>
              <a:gd name="connsiteY1" fmla="*/ 3637903 h 3637903"/>
              <a:gd name="connsiteX2" fmla="*/ 2786220 w 2910045"/>
              <a:gd name="connsiteY2" fmla="*/ 3637903 h 3637903"/>
              <a:gd name="connsiteX3" fmla="*/ 0 w 2910045"/>
              <a:gd name="connsiteY3" fmla="*/ 20366 h 363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0045" h="3637903">
                <a:moveTo>
                  <a:pt x="0" y="0"/>
                </a:moveTo>
                <a:lnTo>
                  <a:pt x="2910045" y="3637903"/>
                </a:lnTo>
                <a:lnTo>
                  <a:pt x="2786220" y="3637903"/>
                </a:lnTo>
                <a:lnTo>
                  <a:pt x="0" y="20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928607-C55C-40FD-B2DF-6CD6A7226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2845509"/>
            <a:ext cx="4149883" cy="4012491"/>
          </a:xfrm>
          <a:custGeom>
            <a:avLst/>
            <a:gdLst>
              <a:gd name="connsiteX0" fmla="*/ 0 w 4149883"/>
              <a:gd name="connsiteY0" fmla="*/ 0 h 4012491"/>
              <a:gd name="connsiteX1" fmla="*/ 4149883 w 4149883"/>
              <a:gd name="connsiteY1" fmla="*/ 4012491 h 4012491"/>
              <a:gd name="connsiteX2" fmla="*/ 2910046 w 4149883"/>
              <a:gd name="connsiteY2" fmla="*/ 4012491 h 4012491"/>
              <a:gd name="connsiteX3" fmla="*/ 0 w 4149883"/>
              <a:gd name="connsiteY3" fmla="*/ 374587 h 40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9883" h="4012491">
                <a:moveTo>
                  <a:pt x="0" y="0"/>
                </a:moveTo>
                <a:lnTo>
                  <a:pt x="4149883" y="4012491"/>
                </a:lnTo>
                <a:lnTo>
                  <a:pt x="2910046" y="4012491"/>
                </a:lnTo>
                <a:lnTo>
                  <a:pt x="0" y="3745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00A20C1-29A4-43E0-AB15-7931F76F8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3332410"/>
            <a:ext cx="2719546" cy="3525590"/>
          </a:xfrm>
          <a:custGeom>
            <a:avLst/>
            <a:gdLst>
              <a:gd name="connsiteX0" fmla="*/ 0 w 2719546"/>
              <a:gd name="connsiteY0" fmla="*/ 0 h 3525590"/>
              <a:gd name="connsiteX1" fmla="*/ 2719546 w 2719546"/>
              <a:gd name="connsiteY1" fmla="*/ 3525590 h 3525590"/>
              <a:gd name="connsiteX2" fmla="*/ 1828959 w 2719546"/>
              <a:gd name="connsiteY2" fmla="*/ 3525590 h 3525590"/>
              <a:gd name="connsiteX3" fmla="*/ 0 w 2719546"/>
              <a:gd name="connsiteY3" fmla="*/ 623183 h 352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9546" h="3525590">
                <a:moveTo>
                  <a:pt x="0" y="0"/>
                </a:moveTo>
                <a:lnTo>
                  <a:pt x="2719546" y="3525590"/>
                </a:lnTo>
                <a:lnTo>
                  <a:pt x="1828959" y="3525590"/>
                </a:lnTo>
                <a:lnTo>
                  <a:pt x="0" y="62318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643468"/>
            <a:ext cx="9144000" cy="3618898"/>
          </a:xfrm>
        </p:spPr>
        <p:txBody>
          <a:bodyPr anchor="b">
            <a:normAutofit/>
          </a:bodyPr>
          <a:lstStyle/>
          <a:p>
            <a:pPr algn="ctr"/>
            <a:r>
              <a:rPr lang="cs-CZ" sz="7200" dirty="0">
                <a:latin typeface="Arial"/>
                <a:cs typeface="Arial"/>
              </a:rPr>
              <a:t>Řekni mi, co jíš, a já ti povím, jaký jsi</a:t>
            </a:r>
            <a:endParaRPr lang="cs-CZ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719546" y="4552335"/>
            <a:ext cx="6752908" cy="1091381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cs-CZ" sz="2400">
                <a:latin typeface="Arial"/>
                <a:cs typeface="Arial"/>
              </a:rPr>
              <a:t>Theodor Ladin, Štěpán Žák, Vojtěch Link, Cecilie Tušlová, Alžběta Pluhařová, Lucie Hořejšová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90265" y="-12875"/>
            <a:ext cx="2604396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3" cstate="print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4" cstate="print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0612" y="0"/>
            <a:ext cx="2436813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A0DD19DB-80D1-39A8-5941-78E21955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399" y="685800"/>
            <a:ext cx="7345891" cy="1413933"/>
          </a:xfrm>
        </p:spPr>
        <p:txBody>
          <a:bodyPr>
            <a:normAutofit/>
          </a:bodyPr>
          <a:lstStyle/>
          <a:p>
            <a:r>
              <a:rPr lang="cs-CZ">
                <a:cs typeface="Calibri Light"/>
              </a:rPr>
              <a:t>Pokusy</a:t>
            </a:r>
            <a:endParaRPr lang="cs-CZ"/>
          </a:p>
        </p:txBody>
      </p:sp>
      <p:pic>
        <p:nvPicPr>
          <p:cNvPr id="5" name="Picture 4" descr="Ručně nakreslená ilustrace roztříděných dezerty a nápojů">
            <a:extLst>
              <a:ext uri="{FF2B5EF4-FFF2-40B4-BE49-F238E27FC236}">
                <a16:creationId xmlns:a16="http://schemas.microsoft.com/office/drawing/2014/main" id="{CC5FDE28-D34B-CCA0-63C0-23AB31D255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3459143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D4B926-F873-A022-1BC2-8857CF9B3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867" y="2048933"/>
            <a:ext cx="7659156" cy="374226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>
                <a:cs typeface="Calibri"/>
              </a:rPr>
              <a:t>Důkaz cholesterolu v různých potravinách</a:t>
            </a:r>
          </a:p>
          <a:p>
            <a:r>
              <a:rPr lang="cs-CZ" dirty="0">
                <a:cs typeface="Calibri"/>
              </a:rPr>
              <a:t>Letem světem, oxidačním stresem</a:t>
            </a:r>
          </a:p>
          <a:p>
            <a:r>
              <a:rPr lang="cs-CZ" dirty="0">
                <a:cs typeface="Calibri"/>
              </a:rPr>
              <a:t>Obsah živin v některých potravinách</a:t>
            </a:r>
          </a:p>
          <a:p>
            <a:r>
              <a:rPr lang="cs-CZ" dirty="0">
                <a:cs typeface="Calibri"/>
              </a:rPr>
              <a:t>Kultury bakterií v mléčných výrobcích</a:t>
            </a:r>
          </a:p>
          <a:p>
            <a:r>
              <a:rPr lang="cs-CZ" dirty="0">
                <a:cs typeface="Calibri"/>
              </a:rPr>
              <a:t>Sladidla přírodní i umělá aneb „Oslaďme si život"</a:t>
            </a:r>
          </a:p>
          <a:p>
            <a:r>
              <a:rPr lang="cs-CZ" dirty="0">
                <a:cs typeface="Calibri"/>
              </a:rPr>
              <a:t>"Mléko ničím nenahradíš" nebo „Mlíko - od rakve víko"</a:t>
            </a:r>
          </a:p>
          <a:p>
            <a:r>
              <a:rPr lang="cs-CZ" dirty="0">
                <a:cs typeface="Calibri"/>
              </a:rPr>
              <a:t>Náš každodenní příjem a výdej energie</a:t>
            </a:r>
          </a:p>
        </p:txBody>
      </p:sp>
    </p:spTree>
    <p:extLst>
      <p:ext uri="{BB962C8B-B14F-4D97-AF65-F5344CB8AC3E}">
        <p14:creationId xmlns:p14="http://schemas.microsoft.com/office/powerpoint/2010/main" val="293972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07CBAA-37BE-8E02-5CB7-EB3D232B6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2812386" cy="1752599"/>
          </a:xfrm>
        </p:spPr>
        <p:txBody>
          <a:bodyPr>
            <a:normAutofit/>
          </a:bodyPr>
          <a:lstStyle/>
          <a:p>
            <a:r>
              <a:rPr lang="cs-CZ" sz="2500">
                <a:latin typeface="Calibri"/>
                <a:cs typeface="Calibri"/>
              </a:rPr>
              <a:t>Důkaz cholesterolu v různých potravinách</a:t>
            </a:r>
            <a:endParaRPr lang="cs-CZ" sz="2500">
              <a:latin typeface="Calibri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51F064-FD8F-5931-9E73-17621BC9E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666999"/>
            <a:ext cx="2812386" cy="3124201"/>
          </a:xfrm>
        </p:spPr>
        <p:txBody>
          <a:bodyPr>
            <a:normAutofit/>
          </a:bodyPr>
          <a:lstStyle/>
          <a:p>
            <a:r>
              <a:rPr lang="cs-CZ" sz="1800" dirty="0"/>
              <a:t>Porovnávali jsme různé druhy tuků, olejů a dalších potravin podle množství cholesterolu</a:t>
            </a:r>
          </a:p>
          <a:p>
            <a:pPr>
              <a:buClr>
                <a:srgbClr val="1287C3"/>
              </a:buClr>
            </a:pPr>
            <a:r>
              <a:rPr lang="cs-CZ" sz="1800" dirty="0"/>
              <a:t>Nejvíce cholesterolu měl olivový olej</a:t>
            </a:r>
          </a:p>
          <a:p>
            <a:pPr>
              <a:buClr>
                <a:srgbClr val="1287C3"/>
              </a:buClr>
            </a:pPr>
            <a:r>
              <a:rPr lang="cs-CZ" sz="1800" dirty="0"/>
              <a:t>Nejméně měl bílek</a:t>
            </a:r>
          </a:p>
          <a:p>
            <a:pPr>
              <a:buClr>
                <a:srgbClr val="1287C3"/>
              </a:buClr>
            </a:pPr>
            <a:endParaRPr lang="cs-CZ" sz="1800" dirty="0"/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3DD081B6-E91D-4020-890C-268AAB5CB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7552" y="648931"/>
            <a:ext cx="6917478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4" descr="Obsah obrázku text, interiér, stůl&#10;&#10;Popis se vygeneroval automaticky.">
            <a:extLst>
              <a:ext uri="{FF2B5EF4-FFF2-40B4-BE49-F238E27FC236}">
                <a16:creationId xmlns:a16="http://schemas.microsoft.com/office/drawing/2014/main" id="{2CDF110D-BAB7-350E-4A22-5067F5D91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8000" y="1011765"/>
            <a:ext cx="3056428" cy="4546708"/>
          </a:xfrm>
          <a:prstGeom prst="rect">
            <a:avLst/>
          </a:prstGeom>
        </p:spPr>
      </p:pic>
      <p:pic>
        <p:nvPicPr>
          <p:cNvPr id="5" name="Obrázek 5" descr="Obsah obrázku text, zelené, černá tabule&#10;&#10;Popis se vygeneroval automaticky.">
            <a:extLst>
              <a:ext uri="{FF2B5EF4-FFF2-40B4-BE49-F238E27FC236}">
                <a16:creationId xmlns:a16="http://schemas.microsoft.com/office/drawing/2014/main" id="{D8671713-EF22-65FF-5EBD-8C6AABFE18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8158154" y="1006085"/>
            <a:ext cx="3056838" cy="2191490"/>
          </a:xfrm>
          <a:prstGeom prst="rect">
            <a:avLst/>
          </a:prstGeom>
        </p:spPr>
      </p:pic>
      <p:pic>
        <p:nvPicPr>
          <p:cNvPr id="6" name="Obrázek 6" descr="Obsah obrázku interiér&#10;&#10;Popis se vygeneroval automaticky.">
            <a:extLst>
              <a:ext uri="{FF2B5EF4-FFF2-40B4-BE49-F238E27FC236}">
                <a16:creationId xmlns:a16="http://schemas.microsoft.com/office/drawing/2014/main" id="{2C88F9CC-5598-029D-800C-17521BB0B1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8158154" y="3366983"/>
            <a:ext cx="3056838" cy="21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4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5" descr="Obsah obrázku interiér&#10;&#10;Popis se vygeneroval automaticky.">
            <a:extLst>
              <a:ext uri="{FF2B5EF4-FFF2-40B4-BE49-F238E27FC236}">
                <a16:creationId xmlns:a16="http://schemas.microsoft.com/office/drawing/2014/main" id="{CD07A599-AF44-A291-F575-EF831AB928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FCCB0C6-2E33-A1C5-5759-2084D8E90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80" y="685800"/>
            <a:ext cx="5260680" cy="1752599"/>
          </a:xfrm>
        </p:spPr>
        <p:txBody>
          <a:bodyPr>
            <a:normAutofit/>
          </a:bodyPr>
          <a:lstStyle/>
          <a:p>
            <a:pPr algn="l"/>
            <a:r>
              <a:rPr lang="cs-CZ">
                <a:latin typeface="Corbel"/>
              </a:rPr>
              <a:t>Letem světem, oxidačním stresem</a:t>
            </a:r>
            <a:endParaRPr lang="cs-CZ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5B233770-5C5E-35B7-E7C9-2FD3056D5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66999"/>
            <a:ext cx="5260680" cy="3124201"/>
          </a:xfrm>
        </p:spPr>
        <p:txBody>
          <a:bodyPr>
            <a:normAutofit lnSpcReduction="10000"/>
          </a:bodyPr>
          <a:lstStyle/>
          <a:p>
            <a:r>
              <a:rPr lang="cs-CZ" sz="2000" dirty="0"/>
              <a:t>Sledovali jsme, jak fungovaly katalázy (enzymy redukující oxidační látky) brambor    v různých prostředích, abychom zjistili, jak moc tato prostředí ovlivňují činnost enzymů, které  organismům pomáhají s oxidačním stresem</a:t>
            </a:r>
          </a:p>
          <a:p>
            <a:pPr>
              <a:buClr>
                <a:srgbClr val="1287C3"/>
              </a:buClr>
            </a:pPr>
            <a:r>
              <a:rPr lang="cs-CZ" sz="2000" dirty="0"/>
              <a:t>Nejlépe enzym rozkládal peroxid vodíku (na kyslík a vodu) v syrové bramboře v neutrálním prostředí a naopak v bramboře uvařené nefungoval vůbec</a:t>
            </a:r>
          </a:p>
          <a:p>
            <a:pPr>
              <a:buClr>
                <a:srgbClr val="1287C3"/>
              </a:buClr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269431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6CA4EC59-B8A3-489A-9FB4-AA0699200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4" descr="Obsah obrázku zašpiněné&#10;&#10;Popis se vygeneroval automaticky.">
            <a:extLst>
              <a:ext uri="{FF2B5EF4-FFF2-40B4-BE49-F238E27FC236}">
                <a16:creationId xmlns:a16="http://schemas.microsoft.com/office/drawing/2014/main" id="{D8287402-ABCA-2A5E-F0F5-A5EBD4F07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Freeform 15">
            <a:extLst>
              <a:ext uri="{FF2B5EF4-FFF2-40B4-BE49-F238E27FC236}">
                <a16:creationId xmlns:a16="http://schemas.microsoft.com/office/drawing/2014/main" id="{1143E968-E203-496D-A1AD-2EA10AB3E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3005669" y="-16933"/>
            <a:ext cx="9220200" cy="6891867"/>
          </a:xfrm>
          <a:custGeom>
            <a:avLst/>
            <a:gdLst>
              <a:gd name="connsiteX0" fmla="*/ 5427133 w 7340600"/>
              <a:gd name="connsiteY0" fmla="*/ 8466 h 6883400"/>
              <a:gd name="connsiteX1" fmla="*/ 4783666 w 7340600"/>
              <a:gd name="connsiteY1" fmla="*/ 2573866 h 6883400"/>
              <a:gd name="connsiteX2" fmla="*/ 7340600 w 7340600"/>
              <a:gd name="connsiteY2" fmla="*/ 6874933 h 6883400"/>
              <a:gd name="connsiteX3" fmla="*/ 0 w 7340600"/>
              <a:gd name="connsiteY3" fmla="*/ 6883400 h 6883400"/>
              <a:gd name="connsiteX4" fmla="*/ 8466 w 7340600"/>
              <a:gd name="connsiteY4" fmla="*/ 0 h 6883400"/>
              <a:gd name="connsiteX5" fmla="*/ 5427133 w 7340600"/>
              <a:gd name="connsiteY5" fmla="*/ 8466 h 6883400"/>
              <a:gd name="connsiteX0" fmla="*/ 8382001 w 10295468"/>
              <a:gd name="connsiteY0" fmla="*/ 8466 h 6883400"/>
              <a:gd name="connsiteX1" fmla="*/ 7738534 w 10295468"/>
              <a:gd name="connsiteY1" fmla="*/ 2573866 h 6883400"/>
              <a:gd name="connsiteX2" fmla="*/ 10295468 w 10295468"/>
              <a:gd name="connsiteY2" fmla="*/ 6874933 h 6883400"/>
              <a:gd name="connsiteX3" fmla="*/ 2954868 w 10295468"/>
              <a:gd name="connsiteY3" fmla="*/ 6883400 h 6883400"/>
              <a:gd name="connsiteX4" fmla="*/ 0 w 10295468"/>
              <a:gd name="connsiteY4" fmla="*/ 0 h 6883400"/>
              <a:gd name="connsiteX5" fmla="*/ 8382001 w 10295468"/>
              <a:gd name="connsiteY5" fmla="*/ 8466 h 6883400"/>
              <a:gd name="connsiteX0" fmla="*/ 8382001 w 10295468"/>
              <a:gd name="connsiteY0" fmla="*/ 8466 h 6891867"/>
              <a:gd name="connsiteX1" fmla="*/ 7738534 w 10295468"/>
              <a:gd name="connsiteY1" fmla="*/ 2573866 h 6891867"/>
              <a:gd name="connsiteX2" fmla="*/ 10295468 w 10295468"/>
              <a:gd name="connsiteY2" fmla="*/ 6874933 h 6891867"/>
              <a:gd name="connsiteX3" fmla="*/ 16935 w 10295468"/>
              <a:gd name="connsiteY3" fmla="*/ 6891867 h 6891867"/>
              <a:gd name="connsiteX4" fmla="*/ 0 w 10295468"/>
              <a:gd name="connsiteY4" fmla="*/ 0 h 6891867"/>
              <a:gd name="connsiteX5" fmla="*/ 8382001 w 10295468"/>
              <a:gd name="connsiteY5" fmla="*/ 8466 h 6891867"/>
              <a:gd name="connsiteX0" fmla="*/ 8382001 w 8382001"/>
              <a:gd name="connsiteY0" fmla="*/ 8466 h 6891867"/>
              <a:gd name="connsiteX1" fmla="*/ 7738534 w 8382001"/>
              <a:gd name="connsiteY1" fmla="*/ 2573866 h 6891867"/>
              <a:gd name="connsiteX2" fmla="*/ 7340602 w 8382001"/>
              <a:gd name="connsiteY2" fmla="*/ 6883400 h 6891867"/>
              <a:gd name="connsiteX3" fmla="*/ 16935 w 8382001"/>
              <a:gd name="connsiteY3" fmla="*/ 6891867 h 6891867"/>
              <a:gd name="connsiteX4" fmla="*/ 0 w 8382001"/>
              <a:gd name="connsiteY4" fmla="*/ 0 h 6891867"/>
              <a:gd name="connsiteX5" fmla="*/ 8382001 w 8382001"/>
              <a:gd name="connsiteY5" fmla="*/ 8466 h 6891867"/>
              <a:gd name="connsiteX0" fmla="*/ 8382001 w 9220200"/>
              <a:gd name="connsiteY0" fmla="*/ 8466 h 6891867"/>
              <a:gd name="connsiteX1" fmla="*/ 9220200 w 9220200"/>
              <a:gd name="connsiteY1" fmla="*/ 5350932 h 6891867"/>
              <a:gd name="connsiteX2" fmla="*/ 7340602 w 9220200"/>
              <a:gd name="connsiteY2" fmla="*/ 6883400 h 6891867"/>
              <a:gd name="connsiteX3" fmla="*/ 16935 w 9220200"/>
              <a:gd name="connsiteY3" fmla="*/ 6891867 h 6891867"/>
              <a:gd name="connsiteX4" fmla="*/ 0 w 9220200"/>
              <a:gd name="connsiteY4" fmla="*/ 0 h 6891867"/>
              <a:gd name="connsiteX5" fmla="*/ 8382001 w 9220200"/>
              <a:gd name="connsiteY5" fmla="*/ 8466 h 6891867"/>
              <a:gd name="connsiteX0" fmla="*/ 8382001 w 9220200"/>
              <a:gd name="connsiteY0" fmla="*/ 8466 h 6891867"/>
              <a:gd name="connsiteX1" fmla="*/ 9220200 w 9220200"/>
              <a:gd name="connsiteY1" fmla="*/ 5350932 h 6891867"/>
              <a:gd name="connsiteX2" fmla="*/ 7298269 w 9220200"/>
              <a:gd name="connsiteY2" fmla="*/ 6883400 h 6891867"/>
              <a:gd name="connsiteX3" fmla="*/ 16935 w 9220200"/>
              <a:gd name="connsiteY3" fmla="*/ 6891867 h 6891867"/>
              <a:gd name="connsiteX4" fmla="*/ 0 w 9220200"/>
              <a:gd name="connsiteY4" fmla="*/ 0 h 6891867"/>
              <a:gd name="connsiteX5" fmla="*/ 8382001 w 9220200"/>
              <a:gd name="connsiteY5" fmla="*/ 8466 h 689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20200" h="6891867">
                <a:moveTo>
                  <a:pt x="8382001" y="8466"/>
                </a:moveTo>
                <a:lnTo>
                  <a:pt x="9220200" y="5350932"/>
                </a:lnTo>
                <a:lnTo>
                  <a:pt x="7298269" y="6883400"/>
                </a:lnTo>
                <a:lnTo>
                  <a:pt x="16935" y="6891867"/>
                </a:lnTo>
                <a:lnTo>
                  <a:pt x="0" y="0"/>
                </a:lnTo>
                <a:lnTo>
                  <a:pt x="8382001" y="846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BB3444A-472E-400E-81D0-7CCDEEECC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0612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7E64D84-2392-46A1-99D2-C8FC063F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352A95-1C82-4A0D-9B20-8AC7280C7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81B60E48-D617-4CF1-8900-497D49142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BFF6C14F-3347-46BB-A317-C1C12263E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CDD86299-6737-471C-98C5-872BDC681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0C6C46B-7841-473B-AC3A-9A69908AB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35540287-652F-4714-0CCC-8AE5D01DB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867" y="558800"/>
            <a:ext cx="7535333" cy="1413933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  <a:latin typeface="Corbel"/>
              </a:rPr>
              <a:t>Obsah živin v některých potravinách</a:t>
            </a:r>
            <a:endParaRPr lang="cs-CZ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69DC8B-10A8-8A66-66DA-DEE85C991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0867" y="2048933"/>
            <a:ext cx="7532156" cy="3742267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Sledovali jsme živiny v různých částech svačiny (rohlík, máslo, bílek, žloutek, šunka a tavený sýr)</a:t>
            </a:r>
          </a:p>
          <a:p>
            <a:pPr>
              <a:buClr>
                <a:srgbClr val="1287C3"/>
              </a:buClr>
            </a:pPr>
            <a:r>
              <a:rPr lang="cs-CZ" dirty="0">
                <a:solidFill>
                  <a:schemeClr val="bg1"/>
                </a:solidFill>
              </a:rPr>
              <a:t>Nejvíce bílkovin bylo ve vejci</a:t>
            </a:r>
          </a:p>
          <a:p>
            <a:pPr>
              <a:buClr>
                <a:srgbClr val="1287C3"/>
              </a:buClr>
            </a:pPr>
            <a:r>
              <a:rPr lang="cs-CZ" dirty="0">
                <a:solidFill>
                  <a:schemeClr val="bg1"/>
                </a:solidFill>
              </a:rPr>
              <a:t>Nejvíce škrobu bylo v rohlíku</a:t>
            </a:r>
          </a:p>
          <a:p>
            <a:pPr>
              <a:buClr>
                <a:srgbClr val="1287C3"/>
              </a:buClr>
            </a:pPr>
            <a:r>
              <a:rPr lang="cs-CZ" dirty="0">
                <a:solidFill>
                  <a:schemeClr val="bg1"/>
                </a:solidFill>
              </a:rPr>
              <a:t>Nejvíce tuku bylo v másle</a:t>
            </a:r>
          </a:p>
        </p:txBody>
      </p:sp>
    </p:spTree>
    <p:extLst>
      <p:ext uri="{BB962C8B-B14F-4D97-AF65-F5344CB8AC3E}">
        <p14:creationId xmlns:p14="http://schemas.microsoft.com/office/powerpoint/2010/main" val="74911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2FCD9B94-D70B-4446-85E5-ACD390428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EBB7F68-2301-0910-7D3F-7A680426C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39099"/>
            <a:ext cx="3647493" cy="4965833"/>
          </a:xfrm>
        </p:spPr>
        <p:txBody>
          <a:bodyPr>
            <a:normAutofit/>
          </a:bodyPr>
          <a:lstStyle/>
          <a:p>
            <a:pPr algn="r"/>
            <a:r>
              <a:rPr lang="cs-CZ" dirty="0">
                <a:latin typeface="Corbel"/>
                <a:ea typeface="Arial"/>
                <a:cs typeface="Arial"/>
              </a:rPr>
              <a:t>Kultury bakterií v mléčných výrobcích</a:t>
            </a:r>
            <a:r>
              <a:rPr lang="en-US" dirty="0">
                <a:latin typeface="Corbel"/>
                <a:ea typeface="Arial"/>
                <a:cs typeface="Arial"/>
              </a:rPr>
              <a:t>​</a:t>
            </a:r>
            <a:endParaRPr lang="cs-CZ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378FF8B-3743-48E1-88E3-F4CADB3DEC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06171"/>
            <a:ext cx="0" cy="343168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C5A8C719-2E8C-CCB9-6FCF-E3E4A4A09F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933958"/>
              </p:ext>
            </p:extLst>
          </p:nvPr>
        </p:nvGraphicFramePr>
        <p:xfrm>
          <a:off x="4979938" y="639099"/>
          <a:ext cx="6591346" cy="4965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5135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9A917F-031F-88C5-4896-70D55C75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5747778" cy="1752599"/>
          </a:xfrm>
        </p:spPr>
        <p:txBody>
          <a:bodyPr>
            <a:normAutofit/>
          </a:bodyPr>
          <a:lstStyle/>
          <a:p>
            <a:r>
              <a:rPr lang="cs-CZ" dirty="0">
                <a:latin typeface="Corbel"/>
              </a:rPr>
              <a:t>Sladidla přírodní i umělá aneb „Oslaďme si život"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04B0B5-6002-3343-02C1-DF3BD55C1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666999"/>
            <a:ext cx="5747778" cy="312420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cs-CZ" dirty="0"/>
              <a:t>Porovnávali jsme chuť jednotlivých sladidel(rozpuštěných v čaji) a Fehlingovým roztokem dokazovali redukující sacharidy</a:t>
            </a:r>
          </a:p>
          <a:p>
            <a:pPr>
              <a:lnSpc>
                <a:spcPct val="90000"/>
              </a:lnSpc>
              <a:buClr>
                <a:srgbClr val="1287C3"/>
              </a:buClr>
            </a:pPr>
            <a:r>
              <a:rPr lang="cs-CZ" dirty="0"/>
              <a:t>Sladidlo v čaji s Fehlingovým roztokem jsme ohřívali nad kahanem a podle zbarvení jsme určovali, zda obsahují redukující sacharidy</a:t>
            </a:r>
          </a:p>
          <a:p>
            <a:pPr>
              <a:lnSpc>
                <a:spcPct val="90000"/>
              </a:lnSpc>
              <a:buClr>
                <a:srgbClr val="1287C3"/>
              </a:buClr>
            </a:pPr>
            <a:r>
              <a:rPr lang="cs-CZ" dirty="0"/>
              <a:t>Jediné sladidlo, které je neobsahovalo, byl řepný cukr (sacharóza)</a:t>
            </a:r>
          </a:p>
          <a:p>
            <a:pPr>
              <a:lnSpc>
                <a:spcPct val="90000"/>
              </a:lnSpc>
              <a:buClr>
                <a:srgbClr val="1287C3"/>
              </a:buClr>
            </a:pPr>
            <a:r>
              <a:rPr lang="cs-CZ" dirty="0"/>
              <a:t>Vnímání chutí je individuální</a:t>
            </a:r>
          </a:p>
          <a:p>
            <a:pPr>
              <a:lnSpc>
                <a:spcPct val="90000"/>
              </a:lnSpc>
              <a:buClr>
                <a:srgbClr val="1287C3"/>
              </a:buClr>
            </a:pPr>
            <a:endParaRPr lang="cs-CZ" dirty="0"/>
          </a:p>
        </p:txBody>
      </p:sp>
      <p:pic>
        <p:nvPicPr>
          <p:cNvPr id="6" name="Obrázek 6" descr="Obsah obrázku text, osoba&#10;&#10;Popis se vygeneroval automaticky.">
            <a:extLst>
              <a:ext uri="{FF2B5EF4-FFF2-40B4-BE49-F238E27FC236}">
                <a16:creationId xmlns:a16="http://schemas.microsoft.com/office/drawing/2014/main" id="{3CF990C6-A3E3-0E74-9AC6-0E0F510BA8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847954" y="645285"/>
            <a:ext cx="3360057" cy="2520043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5" name="Obrázek 5" descr="Obsah obrázku šálek, osoba, nápoj, lidé&#10;&#10;Popis se vygeneroval automaticky.">
            <a:extLst>
              <a:ext uri="{FF2B5EF4-FFF2-40B4-BE49-F238E27FC236}">
                <a16:creationId xmlns:a16="http://schemas.microsoft.com/office/drawing/2014/main" id="{6F7BDE79-9CDD-87ED-7492-B8169FBD61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9734" y="3423522"/>
            <a:ext cx="3276496" cy="245737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24758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4C8CC1-4FDB-15BD-59A4-C7D9BB731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2812386" cy="17525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3000" dirty="0">
                <a:latin typeface="Corbel"/>
                <a:ea typeface="Arial"/>
                <a:cs typeface="Arial"/>
              </a:rPr>
              <a:t>"Mléko ničím nenahradíš" nebo „Mlíko - od rakve víko"</a:t>
            </a:r>
            <a:r>
              <a:rPr lang="en-US" sz="3000" dirty="0">
                <a:latin typeface="Corbel"/>
                <a:ea typeface="Arial"/>
                <a:cs typeface="Arial"/>
              </a:rPr>
              <a:t>​</a:t>
            </a:r>
            <a:endParaRPr lang="cs-CZ" sz="3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B0FFAE-471E-A760-C30E-23C9418B9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666999"/>
            <a:ext cx="2812386" cy="3124201"/>
          </a:xfrm>
        </p:spPr>
        <p:txBody>
          <a:bodyPr>
            <a:normAutofit fontScale="92500" lnSpcReduction="20000"/>
          </a:bodyPr>
          <a:lstStyle/>
          <a:p>
            <a:r>
              <a:rPr lang="cs-CZ" sz="1800" dirty="0"/>
              <a:t>V této laboratorní práci jsme zjišťovali různé látky v jednotlivých druzích mléka (vodu, bílkoviny, cukry, uhlík)</a:t>
            </a:r>
          </a:p>
          <a:p>
            <a:pPr>
              <a:buClr>
                <a:srgbClr val="1287C3"/>
              </a:buClr>
            </a:pPr>
            <a:r>
              <a:rPr lang="cs-CZ" sz="1800" dirty="0"/>
              <a:t>Také jsme zjišťovali jejich pH a zda se mléko po zahřátí a přidání octa srazí</a:t>
            </a:r>
          </a:p>
          <a:p>
            <a:pPr>
              <a:buClr>
                <a:srgbClr val="1287C3"/>
              </a:buClr>
            </a:pPr>
            <a:r>
              <a:rPr lang="cs-CZ" sz="1800" dirty="0"/>
              <a:t>Druhy mléka se od sebe lišily minimálně, a to hlavně v pH (nejnižší pH mělo acidofilní mléko)</a:t>
            </a:r>
          </a:p>
          <a:p>
            <a:pPr>
              <a:buClr>
                <a:srgbClr val="1287C3"/>
              </a:buClr>
            </a:pPr>
            <a:endParaRPr lang="cs-CZ" sz="1800" dirty="0"/>
          </a:p>
        </p:txBody>
      </p:sp>
      <p:pic>
        <p:nvPicPr>
          <p:cNvPr id="5" name="Picture 5" descr="A picture containing person, cup, glass, indoor&#10;&#10;Description automatically generated">
            <a:extLst>
              <a:ext uri="{FF2B5EF4-FFF2-40B4-BE49-F238E27FC236}">
                <a16:creationId xmlns:a16="http://schemas.microsoft.com/office/drawing/2014/main" id="{CD6AD7EC-76C0-00E2-21FF-6C7C7058EA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809035" y="997022"/>
            <a:ext cx="2443609" cy="183270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4" name="Picture 4" descr="A picture containing floor, indoor&#10;&#10;Description automatically generated">
            <a:extLst>
              <a:ext uri="{FF2B5EF4-FFF2-40B4-BE49-F238E27FC236}">
                <a16:creationId xmlns:a16="http://schemas.microsoft.com/office/drawing/2014/main" id="{446F4379-58F8-EC37-9DB7-D4A4BA347A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894818" y="3814755"/>
            <a:ext cx="2443609" cy="1661140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6" name="Picture 6" descr="A picture containing indoor, person, appliance, kitchen appliance&#10;&#10;Description automatically generated">
            <a:extLst>
              <a:ext uri="{FF2B5EF4-FFF2-40B4-BE49-F238E27FC236}">
                <a16:creationId xmlns:a16="http://schemas.microsoft.com/office/drawing/2014/main" id="{9752CDF3-4289-6FB8-DE8F-6970F02F0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55781" y="1608023"/>
            <a:ext cx="4396846" cy="3297635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940480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BE07019-08B2-3550-696E-13BAC5AE5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FFF"/>
                </a:solidFill>
                <a:latin typeface="Corbel"/>
              </a:rPr>
              <a:t>Náš každodenní příjem a výdej energie</a:t>
            </a:r>
            <a:endParaRPr lang="cs-CZ">
              <a:solidFill>
                <a:srgbClr val="FFFFFF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9A2ECFE3-B043-8BBB-01DF-6543D9C94B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886560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9320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EF08599-3FED-4288-A20D-E7BCAC3B8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4" descr="Obsah obrázku interiér, umělá hmota, chaotické&#10;&#10;Popis se vygeneroval automaticky.">
            <a:extLst>
              <a:ext uri="{FF2B5EF4-FFF2-40B4-BE49-F238E27FC236}">
                <a16:creationId xmlns:a16="http://schemas.microsoft.com/office/drawing/2014/main" id="{A4BEF05A-8FDC-0472-66AC-69A522F35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Freeform 13">
            <a:extLst>
              <a:ext uri="{FF2B5EF4-FFF2-40B4-BE49-F238E27FC236}">
                <a16:creationId xmlns:a16="http://schemas.microsoft.com/office/drawing/2014/main" id="{C884A6B2-90E9-4BDB-8503-71AC02D3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6933" y="-16933"/>
            <a:ext cx="7340600" cy="6883400"/>
          </a:xfrm>
          <a:custGeom>
            <a:avLst/>
            <a:gdLst>
              <a:gd name="connsiteX0" fmla="*/ 5427133 w 7340600"/>
              <a:gd name="connsiteY0" fmla="*/ 8466 h 6883400"/>
              <a:gd name="connsiteX1" fmla="*/ 4783666 w 7340600"/>
              <a:gd name="connsiteY1" fmla="*/ 2573866 h 6883400"/>
              <a:gd name="connsiteX2" fmla="*/ 7340600 w 7340600"/>
              <a:gd name="connsiteY2" fmla="*/ 6874933 h 6883400"/>
              <a:gd name="connsiteX3" fmla="*/ 0 w 7340600"/>
              <a:gd name="connsiteY3" fmla="*/ 6883400 h 6883400"/>
              <a:gd name="connsiteX4" fmla="*/ 8466 w 7340600"/>
              <a:gd name="connsiteY4" fmla="*/ 0 h 6883400"/>
              <a:gd name="connsiteX5" fmla="*/ 5427133 w 7340600"/>
              <a:gd name="connsiteY5" fmla="*/ 8466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0600" h="6883400">
                <a:moveTo>
                  <a:pt x="5427133" y="8466"/>
                </a:moveTo>
                <a:lnTo>
                  <a:pt x="4783666" y="2573866"/>
                </a:lnTo>
                <a:lnTo>
                  <a:pt x="7340600" y="6874933"/>
                </a:lnTo>
                <a:lnTo>
                  <a:pt x="0" y="6883400"/>
                </a:lnTo>
                <a:lnTo>
                  <a:pt x="8466" y="0"/>
                </a:lnTo>
                <a:lnTo>
                  <a:pt x="5427133" y="846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7D5FB86-E82E-6655-64CA-71A6728F4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34067"/>
            <a:ext cx="4080932" cy="33104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>
                <a:solidFill>
                  <a:schemeClr val="bg1"/>
                </a:solidFill>
              </a:rPr>
              <a:t>Děkujeme za pozornost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046BC8-D404-4E7D-9202-A07F3FDD3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4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4C202215-4C35-450D-9F60-671C8F8DE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F1A5BA8A-AEB4-4BCB-B86C-3F6A8E229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28AC2443-05F0-41CD-8D4A-63DE144F8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33E32F17-ED99-4969-B4D6-10A987D736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5599A813-8424-4E53-95CA-85BF5470D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52431A4F-4662-480B-8AD3-394EACD7E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3588868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466</Words>
  <Application>Microsoft Macintosh PowerPoint</Application>
  <PresentationFormat>Širokoúhlá obrazovka</PresentationFormat>
  <Paragraphs>39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Parallax</vt:lpstr>
      <vt:lpstr>Řekni mi, co jíš, a já ti povím, jaký jsi</vt:lpstr>
      <vt:lpstr>Pokusy</vt:lpstr>
      <vt:lpstr>Důkaz cholesterolu v různých potravinách</vt:lpstr>
      <vt:lpstr>Letem světem, oxidačním stresem</vt:lpstr>
      <vt:lpstr>Obsah živin v některých potravinách</vt:lpstr>
      <vt:lpstr>Kultury bakterií v mléčných výrobcích​</vt:lpstr>
      <vt:lpstr>Sladidla přírodní i umělá aneb „Oslaďme si život"</vt:lpstr>
      <vt:lpstr>"Mléko ničím nenahradíš" nebo „Mlíko - od rakve víko"​</vt:lpstr>
      <vt:lpstr>Náš každodenní příjem a výdej energie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Řekni mi co jíš a já ti řeknu co jsi</dc:title>
  <dc:creator>Štěpánka Selingerová</dc:creator>
  <cp:lastModifiedBy>Martin Sourada</cp:lastModifiedBy>
  <cp:revision>20</cp:revision>
  <dcterms:created xsi:type="dcterms:W3CDTF">2023-05-14T14:28:34Z</dcterms:created>
  <dcterms:modified xsi:type="dcterms:W3CDTF">2023-06-29T10:05:34Z</dcterms:modified>
</cp:coreProperties>
</file>