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6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D7C7F3-8D79-4EB2-9A4C-5CBA4A807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E5A25F4-065F-40FF-BD47-88811DAAF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B2FAB0-54C4-4B29-BB3C-CD563AFE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E60462-4655-4BDE-A417-752E234F6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FCC508-9B7F-49BB-9EAC-42C9EC43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768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6F7785-8EE9-490F-B6BB-027525315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E7E902B-BEED-456C-AF37-665256258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F501DC-6DE8-4549-89C4-9648BD7CD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42EA1E-33D8-4C0F-9078-39CEDBA31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CE4449-E37A-4AD9-BE04-6B530FE6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369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611F48-655A-43C0-B54D-373B86BF7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84EB1CB-CA76-4D69-AB4C-A07BDD48E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C8B6D70-8667-4866-8B15-E66119D22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7CD79A-AD44-4EBD-B16E-CC582287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FEB1117-C92B-4A74-B3C0-1970E285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133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3967D4-B369-42CD-9A11-1378BA848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2216A0-8403-48B6-9C12-736CA8DA1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544778C-8E66-4790-B37B-21F2BF75B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2C07B6-38DF-456B-B64A-13A46329A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72D91B5-759A-4202-8068-F89CEE73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9048CF-FBB5-42A6-9897-C2CBE967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7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4C5E95-AD22-4657-A266-0F81E122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04EE08-AC34-4C39-AA99-D01DDB564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AF1C41C-56D6-4461-82A4-E1A49B72B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6030C638-E518-437B-B6B3-CD91573290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D6BB793-90C9-4447-96F0-CABBDBC25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1F899E2-82A3-4140-AC38-3E1A8CD50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F9C6A23-D09D-488F-BF91-1355B79F2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20F653D-04FF-46F0-93C6-1834E9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3838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3DAAB2-8DD1-4AF8-808A-DF300029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C4FD4F5-0D59-4F0B-A221-E83C632AD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AA36201-E1C5-4296-9B14-9436E4BC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EECC1E7-24D1-49FE-A5AC-D9DBCAAE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623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5682948-1614-456B-96A4-A6A38CDEA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78430FD-4681-474C-B1DD-865EC3F5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E72FD75-79BF-4AC9-BBB3-E8CDC9703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915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9110A9-5349-49F0-A98E-592F9E12F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959A4A3-7401-473F-AC49-04AB1BD5C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33FF5DA-DC26-4826-BDEB-2F662BE05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E5A48B6-BF63-4CCB-8BFD-DCB59A5B7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2C1DAB-8BC9-4F02-A69F-EF19CBF40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D141019-FE5E-4A8B-843C-A9911FB0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549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1CCA24-3419-416A-B5A0-21C19609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8C4642B-F6C2-45EC-8050-A824869C1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AFFDC26-9042-41BF-AFDC-4BC0989B9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D5FECC9-A3E6-4A61-BDED-CC4EABFA1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A89595-1B15-49A1-8CB9-6E8DA602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D36836D-FE4E-4D0C-B079-F3288CB1D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134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09E20D-C23D-40FE-A16C-23D73EA3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F7B25F4-6C1A-4AD0-BB21-E0D7C0026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C3C2C1-1304-4867-BB63-276DA2DF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B619D6-5430-4FC1-A7DC-900D9F733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907523E-04BD-42F2-ADE9-E1D8BF442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749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788E828-6BA7-4929-B106-868921CE8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1CAD2D-B0D9-48D3-8B1D-72610FB58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6388170-83A6-4D1E-9EA6-793C6003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C4337A-4166-4F46-A261-E0D82067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435EEC4-E992-44C7-97E8-6031DE7B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795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9A9001A-4737-4B45-8B2C-B149500E3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18665DF-C877-44B5-AB4B-9ECA05E67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DECB50-E06B-4E9A-95AB-566421D7A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862B2-6568-4634-B003-AFDD7F3D9F37}" type="datetimeFigureOut">
              <a:rPr lang="cs-CZ" smtClean="0"/>
              <a:t>26.06.2023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73A0F5-BFC1-41A6-9D64-FFE1E5033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182F3F-B18D-439F-ABE5-BACC5F37B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6FCD0-D8A5-4469-AB30-22F9D3A450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03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13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slide" Target="slide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7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6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58E6EB2-F6BC-4DA2-A3B6-575145567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4"/>
          <a:stretch/>
        </p:blipFill>
        <p:spPr>
          <a:xfrm>
            <a:off x="-11874" y="0"/>
            <a:ext cx="12215748" cy="6858000"/>
          </a:xfrm>
          <a:prstGeom prst="rect">
            <a:avLst/>
          </a:prstGeom>
        </p:spPr>
      </p:pic>
      <p:sp>
        <p:nvSpPr>
          <p:cNvPr id="6" name="Šipka: čtyřstranná 5">
            <a:hlinkClick r:id="rId3" action="ppaction://hlinksldjump"/>
            <a:extLst>
              <a:ext uri="{FF2B5EF4-FFF2-40B4-BE49-F238E27FC236}">
                <a16:creationId xmlns:a16="http://schemas.microsoft.com/office/drawing/2014/main" id="{76B74229-B3F5-4419-976E-477F66408C8F}"/>
              </a:ext>
            </a:extLst>
          </p:cNvPr>
          <p:cNvSpPr/>
          <p:nvPr/>
        </p:nvSpPr>
        <p:spPr>
          <a:xfrm>
            <a:off x="5601278" y="1044076"/>
            <a:ext cx="838201" cy="789784"/>
          </a:xfrm>
          <a:prstGeom prst="quadArrow">
            <a:avLst>
              <a:gd name="adj1" fmla="val 9167"/>
              <a:gd name="adj2" fmla="val 11389"/>
              <a:gd name="adj3" fmla="val 225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081E5ED-AB51-4C38-BE24-C55BE8F93ECE}"/>
              </a:ext>
            </a:extLst>
          </p:cNvPr>
          <p:cNvSpPr/>
          <p:nvPr/>
        </p:nvSpPr>
        <p:spPr>
          <a:xfrm>
            <a:off x="6035489" y="917993"/>
            <a:ext cx="114946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DEN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Šipka: čtyřstranná 11">
            <a:hlinkClick r:id="rId4" action="ppaction://hlinksldjump"/>
            <a:extLst>
              <a:ext uri="{FF2B5EF4-FFF2-40B4-BE49-F238E27FC236}">
                <a16:creationId xmlns:a16="http://schemas.microsoft.com/office/drawing/2014/main" id="{9FF5FFDC-B706-4B73-A2CB-51914DBB6323}"/>
              </a:ext>
            </a:extLst>
          </p:cNvPr>
          <p:cNvSpPr/>
          <p:nvPr/>
        </p:nvSpPr>
        <p:spPr>
          <a:xfrm rot="492392">
            <a:off x="4989979" y="2762587"/>
            <a:ext cx="848520" cy="2609244"/>
          </a:xfrm>
          <a:prstGeom prst="quadArrow">
            <a:avLst>
              <a:gd name="adj1" fmla="val 10988"/>
              <a:gd name="adj2" fmla="val 13645"/>
              <a:gd name="adj3" fmla="val 22500"/>
            </a:avLst>
          </a:prstGeom>
          <a:solidFill>
            <a:srgbClr val="FF000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6AA92E1-B55C-4A9E-98BB-A0946F976352}"/>
              </a:ext>
            </a:extLst>
          </p:cNvPr>
          <p:cNvSpPr/>
          <p:nvPr/>
        </p:nvSpPr>
        <p:spPr>
          <a:xfrm>
            <a:off x="5458454" y="3244334"/>
            <a:ext cx="114946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DEN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Šipka: doprava 14">
            <a:hlinkClick r:id="rId5" action="ppaction://hlinksldjump"/>
            <a:extLst>
              <a:ext uri="{FF2B5EF4-FFF2-40B4-BE49-F238E27FC236}">
                <a16:creationId xmlns:a16="http://schemas.microsoft.com/office/drawing/2014/main" id="{88426921-60B5-4CE4-8F05-4CD045A18D31}"/>
              </a:ext>
            </a:extLst>
          </p:cNvPr>
          <p:cNvSpPr/>
          <p:nvPr/>
        </p:nvSpPr>
        <p:spPr>
          <a:xfrm>
            <a:off x="4477871" y="1648131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3E3A136-8901-457A-A26F-C268F3027406}"/>
              </a:ext>
            </a:extLst>
          </p:cNvPr>
          <p:cNvSpPr/>
          <p:nvPr/>
        </p:nvSpPr>
        <p:spPr>
          <a:xfrm>
            <a:off x="3213847" y="1650257"/>
            <a:ext cx="126402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VĚSTONICE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Šipka: čtyřstranná 16">
            <a:hlinkClick r:id="rId6" action="ppaction://hlinksldjump"/>
            <a:extLst>
              <a:ext uri="{FF2B5EF4-FFF2-40B4-BE49-F238E27FC236}">
                <a16:creationId xmlns:a16="http://schemas.microsoft.com/office/drawing/2014/main" id="{1DF82392-A060-4C6C-BC10-398BC79E94F2}"/>
              </a:ext>
            </a:extLst>
          </p:cNvPr>
          <p:cNvSpPr/>
          <p:nvPr/>
        </p:nvSpPr>
        <p:spPr>
          <a:xfrm>
            <a:off x="6226811" y="1380385"/>
            <a:ext cx="838201" cy="789784"/>
          </a:xfrm>
          <a:prstGeom prst="quadArrow">
            <a:avLst>
              <a:gd name="adj1" fmla="val 9167"/>
              <a:gd name="adj2" fmla="val 11389"/>
              <a:gd name="adj3" fmla="val 225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1409D54-F904-49A0-BB99-4BA555846720}"/>
              </a:ext>
            </a:extLst>
          </p:cNvPr>
          <p:cNvSpPr/>
          <p:nvPr/>
        </p:nvSpPr>
        <p:spPr>
          <a:xfrm>
            <a:off x="6645911" y="1898957"/>
            <a:ext cx="114946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VINICE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7717C8A-C458-4F35-A560-4651829FD59C}"/>
              </a:ext>
            </a:extLst>
          </p:cNvPr>
          <p:cNvSpPr/>
          <p:nvPr/>
        </p:nvSpPr>
        <p:spPr>
          <a:xfrm>
            <a:off x="134471" y="153030"/>
            <a:ext cx="33552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PÁLAVA – SLUNCE A NEKONEČNÝ VINOHRAD</a:t>
            </a:r>
            <a:endParaRPr lang="cs-CZ" sz="2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569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B7F0B809-5381-4CE8-A45D-A1842378A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" b="192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Šipka: doprava 2">
            <a:hlinkClick r:id="rId3" action="ppaction://hlinksldjump"/>
            <a:extLst>
              <a:ext uri="{FF2B5EF4-FFF2-40B4-BE49-F238E27FC236}">
                <a16:creationId xmlns:a16="http://schemas.microsoft.com/office/drawing/2014/main" id="{A6EDCAE0-A1A4-4DFF-AAD8-DB5D628284D9}"/>
              </a:ext>
            </a:extLst>
          </p:cNvPr>
          <p:cNvSpPr/>
          <p:nvPr/>
        </p:nvSpPr>
        <p:spPr>
          <a:xfrm>
            <a:off x="11403106" y="6353737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13C034A-F07F-4854-90EE-93DC2365448D}"/>
              </a:ext>
            </a:extLst>
          </p:cNvPr>
          <p:cNvSpPr/>
          <p:nvPr/>
        </p:nvSpPr>
        <p:spPr>
          <a:xfrm>
            <a:off x="11281542" y="6070160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  <p:sp>
        <p:nvSpPr>
          <p:cNvPr id="5" name="Šipka: doprava 4">
            <a:hlinkClick r:id="rId4" action="ppaction://hlinksldjump"/>
            <a:extLst>
              <a:ext uri="{FF2B5EF4-FFF2-40B4-BE49-F238E27FC236}">
                <a16:creationId xmlns:a16="http://schemas.microsoft.com/office/drawing/2014/main" id="{794761C4-53BC-42D9-967B-268A785F0A54}"/>
              </a:ext>
            </a:extLst>
          </p:cNvPr>
          <p:cNvSpPr/>
          <p:nvPr/>
        </p:nvSpPr>
        <p:spPr>
          <a:xfrm>
            <a:off x="3173506" y="827861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EE49152-4453-477B-B717-F099E0DF7C15}"/>
              </a:ext>
            </a:extLst>
          </p:cNvPr>
          <p:cNvSpPr/>
          <p:nvPr/>
        </p:nvSpPr>
        <p:spPr>
          <a:xfrm>
            <a:off x="1909482" y="829987"/>
            <a:ext cx="126402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VĚSTONICE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Šipka: čtyřstranná 6">
            <a:hlinkClick r:id="rId5" action="ppaction://hlinksldjump"/>
            <a:extLst>
              <a:ext uri="{FF2B5EF4-FFF2-40B4-BE49-F238E27FC236}">
                <a16:creationId xmlns:a16="http://schemas.microsoft.com/office/drawing/2014/main" id="{B2AF001A-E045-4F53-8B91-FDD11796CBCA}"/>
              </a:ext>
            </a:extLst>
          </p:cNvPr>
          <p:cNvSpPr/>
          <p:nvPr/>
        </p:nvSpPr>
        <p:spPr>
          <a:xfrm>
            <a:off x="9474870" y="4667663"/>
            <a:ext cx="1731013" cy="1741052"/>
          </a:xfrm>
          <a:prstGeom prst="quadArrow">
            <a:avLst>
              <a:gd name="adj1" fmla="val 9167"/>
              <a:gd name="adj2" fmla="val 11389"/>
              <a:gd name="adj3" fmla="val 225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B67D010-EAEA-46D7-BAAF-E0CCBA588285}"/>
              </a:ext>
            </a:extLst>
          </p:cNvPr>
          <p:cNvSpPr/>
          <p:nvPr/>
        </p:nvSpPr>
        <p:spPr>
          <a:xfrm>
            <a:off x="8900136" y="5885494"/>
            <a:ext cx="114946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VINICE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Šipka: doprava 8">
            <a:hlinkClick r:id="rId6" action="ppaction://hlinksldjump"/>
            <a:extLst>
              <a:ext uri="{FF2B5EF4-FFF2-40B4-BE49-F238E27FC236}">
                <a16:creationId xmlns:a16="http://schemas.microsoft.com/office/drawing/2014/main" id="{FDA317AB-0683-4430-AD55-2BB4E0CD7474}"/>
              </a:ext>
            </a:extLst>
          </p:cNvPr>
          <p:cNvSpPr/>
          <p:nvPr/>
        </p:nvSpPr>
        <p:spPr>
          <a:xfrm>
            <a:off x="9269506" y="3426874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6FAE174-A357-43FA-83F2-23B4DB5A4139}"/>
              </a:ext>
            </a:extLst>
          </p:cNvPr>
          <p:cNvSpPr/>
          <p:nvPr/>
        </p:nvSpPr>
        <p:spPr>
          <a:xfrm>
            <a:off x="8805554" y="2977588"/>
            <a:ext cx="156434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ARCHEOPARK</a:t>
            </a:r>
          </a:p>
        </p:txBody>
      </p:sp>
      <p:sp>
        <p:nvSpPr>
          <p:cNvPr id="11" name="Šipka: doprava 10">
            <a:hlinkClick r:id="rId7" action="ppaction://hlinksldjump"/>
            <a:extLst>
              <a:ext uri="{FF2B5EF4-FFF2-40B4-BE49-F238E27FC236}">
                <a16:creationId xmlns:a16="http://schemas.microsoft.com/office/drawing/2014/main" id="{20AB0645-6738-4916-BC86-13EBADD656A2}"/>
              </a:ext>
            </a:extLst>
          </p:cNvPr>
          <p:cNvSpPr/>
          <p:nvPr/>
        </p:nvSpPr>
        <p:spPr>
          <a:xfrm>
            <a:off x="7783522" y="3161191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EFF157F-6A15-43E7-8CB6-66BA4EB90758}"/>
              </a:ext>
            </a:extLst>
          </p:cNvPr>
          <p:cNvSpPr/>
          <p:nvPr/>
        </p:nvSpPr>
        <p:spPr>
          <a:xfrm>
            <a:off x="6777318" y="3163317"/>
            <a:ext cx="10062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DĚVIČKY</a:t>
            </a:r>
          </a:p>
        </p:txBody>
      </p:sp>
    </p:spTree>
    <p:extLst>
      <p:ext uri="{BB962C8B-B14F-4D97-AF65-F5344CB8AC3E}">
        <p14:creationId xmlns:p14="http://schemas.microsoft.com/office/powerpoint/2010/main" val="625056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DEC2A8F2-C3B6-4146-90F0-962CDFA31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" b="1"/>
          <a:stretch/>
        </p:blipFill>
        <p:spPr>
          <a:xfrm>
            <a:off x="0" y="0"/>
            <a:ext cx="12191999" cy="6900422"/>
          </a:xfrm>
          <a:prstGeom prst="rect">
            <a:avLst/>
          </a:prstGeom>
        </p:spPr>
      </p:pic>
      <p:sp>
        <p:nvSpPr>
          <p:cNvPr id="3" name="Šipka: doprava 2">
            <a:hlinkClick r:id="rId3" action="ppaction://hlinksldjump"/>
            <a:extLst>
              <a:ext uri="{FF2B5EF4-FFF2-40B4-BE49-F238E27FC236}">
                <a16:creationId xmlns:a16="http://schemas.microsoft.com/office/drawing/2014/main" id="{8DB3F908-CF80-407E-A5D3-64912360D14F}"/>
              </a:ext>
            </a:extLst>
          </p:cNvPr>
          <p:cNvSpPr/>
          <p:nvPr/>
        </p:nvSpPr>
        <p:spPr>
          <a:xfrm>
            <a:off x="11403106" y="6353737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3196952-3638-4718-985F-B6BB1F7E4DE0}"/>
              </a:ext>
            </a:extLst>
          </p:cNvPr>
          <p:cNvSpPr/>
          <p:nvPr/>
        </p:nvSpPr>
        <p:spPr>
          <a:xfrm>
            <a:off x="11281542" y="6070160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  <p:sp>
        <p:nvSpPr>
          <p:cNvPr id="5" name="Šipka: doprava 4">
            <a:hlinkClick r:id="rId4" action="ppaction://hlinksldjump"/>
            <a:extLst>
              <a:ext uri="{FF2B5EF4-FFF2-40B4-BE49-F238E27FC236}">
                <a16:creationId xmlns:a16="http://schemas.microsoft.com/office/drawing/2014/main" id="{1CC60002-35A9-453B-8482-BB94EC010106}"/>
              </a:ext>
            </a:extLst>
          </p:cNvPr>
          <p:cNvSpPr/>
          <p:nvPr/>
        </p:nvSpPr>
        <p:spPr>
          <a:xfrm>
            <a:off x="5369943" y="6267522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BFAFD85-EF6D-4538-BBE0-435116DEB6B1}"/>
              </a:ext>
            </a:extLst>
          </p:cNvPr>
          <p:cNvSpPr/>
          <p:nvPr/>
        </p:nvSpPr>
        <p:spPr>
          <a:xfrm>
            <a:off x="4045137" y="6084800"/>
            <a:ext cx="126402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ZÁMEK MIKULOV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Šipka: doprava 9">
            <a:hlinkClick r:id="rId5" action="ppaction://hlinksldjump"/>
            <a:extLst>
              <a:ext uri="{FF2B5EF4-FFF2-40B4-BE49-F238E27FC236}">
                <a16:creationId xmlns:a16="http://schemas.microsoft.com/office/drawing/2014/main" id="{587AE0BA-ADC9-4F8B-9E08-BD998048D123}"/>
              </a:ext>
            </a:extLst>
          </p:cNvPr>
          <p:cNvSpPr/>
          <p:nvPr/>
        </p:nvSpPr>
        <p:spPr>
          <a:xfrm>
            <a:off x="5145825" y="4066687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F19F214-04DA-4657-8511-2A0AAFF8557A}"/>
              </a:ext>
            </a:extLst>
          </p:cNvPr>
          <p:cNvSpPr/>
          <p:nvPr/>
        </p:nvSpPr>
        <p:spPr>
          <a:xfrm>
            <a:off x="3603812" y="3883965"/>
            <a:ext cx="148123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JESKYNĚ NA TUROLDU</a:t>
            </a:r>
            <a:endParaRPr lang="cs-CZ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Šipka: doprava 11">
            <a:hlinkClick r:id="rId6" action="ppaction://hlinksldjump"/>
            <a:extLst>
              <a:ext uri="{FF2B5EF4-FFF2-40B4-BE49-F238E27FC236}">
                <a16:creationId xmlns:a16="http://schemas.microsoft.com/office/drawing/2014/main" id="{D0E428A3-70CA-4009-AEA3-409E9845C776}"/>
              </a:ext>
            </a:extLst>
          </p:cNvPr>
          <p:cNvSpPr/>
          <p:nvPr/>
        </p:nvSpPr>
        <p:spPr>
          <a:xfrm>
            <a:off x="5369943" y="1246569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9AAD27-A806-4FF0-B312-BDE8C2F212BF}"/>
              </a:ext>
            </a:extLst>
          </p:cNvPr>
          <p:cNvSpPr/>
          <p:nvPr/>
        </p:nvSpPr>
        <p:spPr>
          <a:xfrm>
            <a:off x="3469341" y="1248695"/>
            <a:ext cx="18263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SIROTČÍ HRÁDEK</a:t>
            </a:r>
          </a:p>
        </p:txBody>
      </p:sp>
      <p:sp>
        <p:nvSpPr>
          <p:cNvPr id="14" name="Šipka: doprava 13">
            <a:hlinkClick r:id="rId6" action="ppaction://hlinksldjump"/>
            <a:extLst>
              <a:ext uri="{FF2B5EF4-FFF2-40B4-BE49-F238E27FC236}">
                <a16:creationId xmlns:a16="http://schemas.microsoft.com/office/drawing/2014/main" id="{C3309302-508A-4B17-8EA7-75CA80AD6744}"/>
              </a:ext>
            </a:extLst>
          </p:cNvPr>
          <p:cNvSpPr/>
          <p:nvPr/>
        </p:nvSpPr>
        <p:spPr>
          <a:xfrm flipH="1">
            <a:off x="7670430" y="5233866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34037C0A-4BC9-4D0B-80AA-46112F39B3BD}"/>
              </a:ext>
            </a:extLst>
          </p:cNvPr>
          <p:cNvSpPr/>
          <p:nvPr/>
        </p:nvSpPr>
        <p:spPr>
          <a:xfrm flipH="1">
            <a:off x="8306868" y="5235992"/>
            <a:ext cx="80983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LOM</a:t>
            </a:r>
          </a:p>
        </p:txBody>
      </p:sp>
      <p:sp>
        <p:nvSpPr>
          <p:cNvPr id="16" name="Šipka: doprava 15">
            <a:hlinkClick r:id="rId6" action="ppaction://hlinksldjump"/>
            <a:extLst>
              <a:ext uri="{FF2B5EF4-FFF2-40B4-BE49-F238E27FC236}">
                <a16:creationId xmlns:a16="http://schemas.microsoft.com/office/drawing/2014/main" id="{26BD2573-5E71-4A61-B597-19926B8D5D21}"/>
              </a:ext>
            </a:extLst>
          </p:cNvPr>
          <p:cNvSpPr/>
          <p:nvPr/>
        </p:nvSpPr>
        <p:spPr>
          <a:xfrm flipH="1">
            <a:off x="6935776" y="5878510"/>
            <a:ext cx="636438" cy="371458"/>
          </a:xfrm>
          <a:prstGeom prst="rightArrow">
            <a:avLst>
              <a:gd name="adj1" fmla="val 35520"/>
              <a:gd name="adj2" fmla="val 50000"/>
            </a:avLst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976AC7D-3DCA-4EF2-BE08-5991D0C30FC7}"/>
              </a:ext>
            </a:extLst>
          </p:cNvPr>
          <p:cNvSpPr/>
          <p:nvPr/>
        </p:nvSpPr>
        <p:spPr>
          <a:xfrm flipH="1">
            <a:off x="7253995" y="5744311"/>
            <a:ext cx="162661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SVATÝ KOPEČEK</a:t>
            </a:r>
          </a:p>
        </p:txBody>
      </p:sp>
    </p:spTree>
    <p:extLst>
      <p:ext uri="{BB962C8B-B14F-4D97-AF65-F5344CB8AC3E}">
        <p14:creationId xmlns:p14="http://schemas.microsoft.com/office/powerpoint/2010/main" val="3674877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6BB8435-6145-4EEB-92B3-FDB59F851D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-1" y="-1"/>
            <a:ext cx="4165513" cy="685800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5061582-7601-4AB5-BFD7-811F23D5B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13" y="0"/>
            <a:ext cx="3860974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945F950-1AA3-4BE0-9AEF-6A9948ADA3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8026487" y="-1"/>
            <a:ext cx="4165513" cy="685800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8938F05-C969-4235-B4BA-F8EECFFE0306}"/>
              </a:ext>
            </a:extLst>
          </p:cNvPr>
          <p:cNvSpPr txBox="1"/>
          <p:nvPr/>
        </p:nvSpPr>
        <p:spPr>
          <a:xfrm>
            <a:off x="246529" y="6006370"/>
            <a:ext cx="1168101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Někdejší </a:t>
            </a:r>
            <a:r>
              <a:rPr lang="cs-CZ" dirty="0" err="1"/>
              <a:t>liechtensteinský</a:t>
            </a:r>
            <a:r>
              <a:rPr lang="cs-CZ" dirty="0"/>
              <a:t> a později </a:t>
            </a:r>
            <a:r>
              <a:rPr lang="cs-CZ" dirty="0" err="1"/>
              <a:t>dietrichsteinský</a:t>
            </a:r>
            <a:r>
              <a:rPr lang="cs-CZ" dirty="0"/>
              <a:t>  zámek, stojící na výrazném skalním útesu tvoří již několik století nepřehlédnutelnou dominantu Mikulova.</a:t>
            </a:r>
          </a:p>
        </p:txBody>
      </p:sp>
      <p:sp>
        <p:nvSpPr>
          <p:cNvPr id="6" name="Šipka: doprava 5">
            <a:hlinkClick r:id="rId5" action="ppaction://hlinksldjump"/>
            <a:extLst>
              <a:ext uri="{FF2B5EF4-FFF2-40B4-BE49-F238E27FC236}">
                <a16:creationId xmlns:a16="http://schemas.microsoft.com/office/drawing/2014/main" id="{7765E83D-372B-4EC0-BE33-B1C1E3A2FEAD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195A326-9964-4A4F-A65F-B90C2B6A2EE5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343751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A354C95-7B9B-42A5-AE7E-3C65405F6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13" y="0"/>
            <a:ext cx="3860974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E2749F1-D3DE-4C5C-9104-9281A84BF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-1" y="-1"/>
            <a:ext cx="4165513" cy="685800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613FCC1-8E05-4655-B75A-560F6C0651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8026487" y="-1"/>
            <a:ext cx="4165513" cy="685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91CE941-B289-4748-9E24-4888ED038C9A}"/>
              </a:ext>
            </a:extLst>
          </p:cNvPr>
          <p:cNvSpPr txBox="1"/>
          <p:nvPr/>
        </p:nvSpPr>
        <p:spPr>
          <a:xfrm>
            <a:off x="246529" y="6006370"/>
            <a:ext cx="1168101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Na Svatém kopečku se nachází několik staveb jako jsou například kaple svatého Šebestiána, kaple Panny Marie Bolestné nebo zvonice na Svatém kopečku. Pod ním se rozpíná malebné městečko Mikulov.</a:t>
            </a:r>
          </a:p>
        </p:txBody>
      </p:sp>
      <p:sp>
        <p:nvSpPr>
          <p:cNvPr id="6" name="Šipka: doprava 5">
            <a:hlinkClick r:id="rId5" action="ppaction://hlinksldjump"/>
            <a:extLst>
              <a:ext uri="{FF2B5EF4-FFF2-40B4-BE49-F238E27FC236}">
                <a16:creationId xmlns:a16="http://schemas.microsoft.com/office/drawing/2014/main" id="{EF1D1258-48AD-49E1-93C8-CE4F820F9A9D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24216A9-9CB5-4CB1-92F8-B103762BFCFD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149290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0B37149-5666-4528-821B-29FFE9E87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13" y="0"/>
            <a:ext cx="3860974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A3132C1-3654-4D66-813F-6656A34976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9" b="3652"/>
          <a:stretch/>
        </p:blipFill>
        <p:spPr>
          <a:xfrm>
            <a:off x="-1" y="1"/>
            <a:ext cx="4165514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AD6F766-C1D6-4C67-B770-F2774C3C30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8026486" y="-1"/>
            <a:ext cx="4165513" cy="685800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DFA91EE0-D6A4-40B5-A5D4-D4399681A790}"/>
              </a:ext>
            </a:extLst>
          </p:cNvPr>
          <p:cNvSpPr txBox="1"/>
          <p:nvPr/>
        </p:nvSpPr>
        <p:spPr>
          <a:xfrm>
            <a:off x="246529" y="6006370"/>
            <a:ext cx="1168101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Jeskyně Na </a:t>
            </a:r>
            <a:r>
              <a:rPr lang="cs-CZ" dirty="0" err="1"/>
              <a:t>Turoldu</a:t>
            </a:r>
            <a:r>
              <a:rPr lang="cs-CZ" dirty="0"/>
              <a:t> se nachází v CHKO Pálava poblíž města Mikulov. </a:t>
            </a:r>
            <a:r>
              <a:rPr lang="cs-CZ" dirty="0" err="1"/>
              <a:t>Turold</a:t>
            </a:r>
            <a:r>
              <a:rPr lang="cs-CZ" dirty="0"/>
              <a:t> je největší jeskyně vzniklá v druhohorních vápencích v ČR. Tuto jeskyni tvoří přes 3 km chodeb. Můžeme zde potkat netopýry či vrápence.</a:t>
            </a:r>
          </a:p>
        </p:txBody>
      </p:sp>
      <p:sp>
        <p:nvSpPr>
          <p:cNvPr id="6" name="Šipka: doprava 5">
            <a:hlinkClick r:id="rId5" action="ppaction://hlinksldjump"/>
            <a:extLst>
              <a:ext uri="{FF2B5EF4-FFF2-40B4-BE49-F238E27FC236}">
                <a16:creationId xmlns:a16="http://schemas.microsoft.com/office/drawing/2014/main" id="{45F54CC0-8F48-45B6-A97C-8391C3EDDB6B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04FCF2D-6D81-442D-9A68-B19D29761082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2417368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2831A97-819E-4EBF-9AB7-D97F70520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" y="-1"/>
            <a:ext cx="12186713" cy="68609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36CC276-1F9C-4768-8B61-7A3A69317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293" y="4384958"/>
            <a:ext cx="4392707" cy="2473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7B5EE45-4D00-4172-8814-E38760D6ADAC}"/>
              </a:ext>
            </a:extLst>
          </p:cNvPr>
          <p:cNvSpPr txBox="1"/>
          <p:nvPr/>
        </p:nvSpPr>
        <p:spPr>
          <a:xfrm>
            <a:off x="247422" y="5453395"/>
            <a:ext cx="7309735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Hřeben Pálavy zaříznutý do meandru řeky Dyje je nepřehlédnutelnou dominantou nejjižnějšího cípu Moravy. K rozvoji vinařství došlo v oblasti ve 12. století, kdy se Mikulovsko a </a:t>
            </a:r>
            <a:r>
              <a:rPr lang="cs-CZ" dirty="0" err="1"/>
              <a:t>Valticko</a:t>
            </a:r>
            <a:r>
              <a:rPr lang="cs-CZ" dirty="0"/>
              <a:t> stalo součástí panství rodu Lichtenštejnů. Obchodem s vínem se živila šlechta i měšťané.</a:t>
            </a:r>
          </a:p>
        </p:txBody>
      </p:sp>
      <p:sp>
        <p:nvSpPr>
          <p:cNvPr id="7" name="Šipka: doprava 6">
            <a:hlinkClick r:id="rId4" action="ppaction://hlinksldjump"/>
            <a:extLst>
              <a:ext uri="{FF2B5EF4-FFF2-40B4-BE49-F238E27FC236}">
                <a16:creationId xmlns:a16="http://schemas.microsoft.com/office/drawing/2014/main" id="{F84BC9B6-E80E-4595-AF25-936484862EA8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6E868ED-DA91-4376-9007-61EE4B057767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70285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93FD506-DBD4-4F02-B519-01B0BC623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" y="0"/>
            <a:ext cx="12181426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04C4CC1-9288-40F9-8EB0-BE1E6358F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9" y="3913094"/>
            <a:ext cx="4824800" cy="2716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DD1D1F7-E17D-479B-8CB4-77705F2CFA7D}"/>
              </a:ext>
            </a:extLst>
          </p:cNvPr>
          <p:cNvSpPr txBox="1"/>
          <p:nvPr/>
        </p:nvSpPr>
        <p:spPr>
          <a:xfrm>
            <a:off x="5464697" y="5152072"/>
            <a:ext cx="6589059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Lom U Mariánského mlýna je opuštěný a zatopený vápencový lom nedaleko obce Mikulov. V polovině 20. století stál na místě dnešního zatopeného lomu vápencový kopec zvaný </a:t>
            </a:r>
            <a:r>
              <a:rPr lang="cs-CZ" dirty="0" err="1"/>
              <a:t>Janičův</a:t>
            </a:r>
            <a:r>
              <a:rPr lang="cs-CZ" dirty="0"/>
              <a:t> vrch, který až do roku 2004 sloužil jako zdroj vápence. Voda v lomu je díky vápenci průzračně čistá.</a:t>
            </a:r>
          </a:p>
        </p:txBody>
      </p:sp>
      <p:sp>
        <p:nvSpPr>
          <p:cNvPr id="7" name="Šipka: doprava 6">
            <a:hlinkClick r:id="rId4" action="ppaction://hlinksldjump"/>
            <a:extLst>
              <a:ext uri="{FF2B5EF4-FFF2-40B4-BE49-F238E27FC236}">
                <a16:creationId xmlns:a16="http://schemas.microsoft.com/office/drawing/2014/main" id="{A8CFFDB0-3F90-4E91-A806-1309B79444F7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2F754AA-66AB-4B3A-92FB-8482FEAC6846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129664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B7EFB12-F85D-4118-9ABE-5FC7D1865F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96"/>
          <a:stretch/>
        </p:blipFill>
        <p:spPr>
          <a:xfrm>
            <a:off x="0" y="0"/>
            <a:ext cx="5579122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E9713B1-E0D9-45EC-B51B-32070AE5EA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7" r="3500"/>
          <a:stretch/>
        </p:blipFill>
        <p:spPr>
          <a:xfrm>
            <a:off x="5579121" y="0"/>
            <a:ext cx="6612879" cy="5944084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3879D3B-D010-48A1-9D0E-6C249818C07C}"/>
              </a:ext>
            </a:extLst>
          </p:cNvPr>
          <p:cNvSpPr txBox="1"/>
          <p:nvPr/>
        </p:nvSpPr>
        <p:spPr>
          <a:xfrm>
            <a:off x="5579122" y="5934670"/>
            <a:ext cx="6600969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Další gotickou zříceninou je Sirotčí hrádek stojící nad vsí Klentnice asi 3km od Mikulova. Byl vystaven v polovině 13. století švábským rodem </a:t>
            </a:r>
            <a:r>
              <a:rPr lang="cs-CZ" dirty="0" err="1"/>
              <a:t>Wehingenů</a:t>
            </a:r>
            <a:r>
              <a:rPr lang="cs-CZ" dirty="0"/>
              <a:t>. Hrad se vyskytoval ve filmu O statečném kováři.</a:t>
            </a:r>
          </a:p>
        </p:txBody>
      </p:sp>
      <p:sp>
        <p:nvSpPr>
          <p:cNvPr id="7" name="Šipka: doprava 6">
            <a:hlinkClick r:id="rId4" action="ppaction://hlinksldjump"/>
            <a:extLst>
              <a:ext uri="{FF2B5EF4-FFF2-40B4-BE49-F238E27FC236}">
                <a16:creationId xmlns:a16="http://schemas.microsoft.com/office/drawing/2014/main" id="{957AC3B7-0486-435C-A9F6-E9E447B6B511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62D1E82-D0E5-4865-B7F1-392DAE5CD75E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80668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7A2DF11-50AF-4048-8664-A67ABB33F3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" b="5312"/>
          <a:stretch/>
        </p:blipFill>
        <p:spPr>
          <a:xfrm>
            <a:off x="8026487" y="0"/>
            <a:ext cx="4165513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F9375C4-BE0E-4EB2-8E7E-9B6832262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13" y="0"/>
            <a:ext cx="3860974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8FD7104-5D50-4C9C-9C8A-B136704723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-1" y="0"/>
            <a:ext cx="4165513" cy="685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B31064E-2CCA-4F34-BE34-992ED66ED954}"/>
              </a:ext>
            </a:extLst>
          </p:cNvPr>
          <p:cNvSpPr txBox="1"/>
          <p:nvPr/>
        </p:nvSpPr>
        <p:spPr>
          <a:xfrm>
            <a:off x="252418" y="5710535"/>
            <a:ext cx="1168101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Dívčí hrady, neboli </a:t>
            </a:r>
            <a:r>
              <a:rPr lang="cs-CZ" dirty="0" err="1"/>
              <a:t>Děvičky</a:t>
            </a:r>
            <a:r>
              <a:rPr lang="cs-CZ" dirty="0"/>
              <a:t>, jsou zříceninou gotického hradu tyčícího se kilometr od nejvyššího vrchu Pálavy Děvína. Původní hrad byl postaven roku 1222 Štěpánem z Medlova, jenž byl praotcem rodu pánů z Pernštejna. Je z něj vidět do nedalekého Pavlova a Dolních Věstonic.</a:t>
            </a:r>
          </a:p>
        </p:txBody>
      </p:sp>
      <p:sp>
        <p:nvSpPr>
          <p:cNvPr id="6" name="Šipka: doprava 5">
            <a:hlinkClick r:id="rId5" action="ppaction://hlinksldjump"/>
            <a:extLst>
              <a:ext uri="{FF2B5EF4-FFF2-40B4-BE49-F238E27FC236}">
                <a16:creationId xmlns:a16="http://schemas.microsoft.com/office/drawing/2014/main" id="{384EC7B3-C20C-43B3-B50E-6DBD51D3E9D7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57E6148-B121-48D3-BA4A-AEF0514D5803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806048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C073B18-6622-4C86-B9AF-B8B6A24A36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37698"/>
          <a:stretch/>
        </p:blipFill>
        <p:spPr>
          <a:xfrm>
            <a:off x="0" y="0"/>
            <a:ext cx="6318711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0516234-D40A-493E-86E9-BB9E8AE7D7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" b="33489"/>
          <a:stretch/>
        </p:blipFill>
        <p:spPr>
          <a:xfrm>
            <a:off x="6318711" y="0"/>
            <a:ext cx="587328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0D8452F-BF1E-46C8-96FE-9FF8D28596CD}"/>
              </a:ext>
            </a:extLst>
          </p:cNvPr>
          <p:cNvSpPr txBox="1"/>
          <p:nvPr/>
        </p:nvSpPr>
        <p:spPr>
          <a:xfrm>
            <a:off x="246529" y="5747752"/>
            <a:ext cx="1168101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Dívčí hrady, neboli </a:t>
            </a:r>
            <a:r>
              <a:rPr lang="cs-CZ" dirty="0" err="1"/>
              <a:t>Děvičky</a:t>
            </a:r>
            <a:r>
              <a:rPr lang="cs-CZ" dirty="0"/>
              <a:t>, jsou zříceninou gotického hradu tyčícího se kilometr od nejvyššího vrchu Pálavy Děvína. Původní hrad byl postaven roku 1222 Štěpánem z Medlova, jenž byl praotcem rodu pánů z Pernštejna. Je z něj vidět to nedalekého Pavlova a Dolních Věstonic.</a:t>
            </a:r>
          </a:p>
        </p:txBody>
      </p:sp>
      <p:sp>
        <p:nvSpPr>
          <p:cNvPr id="7" name="Šipka: doprava 6">
            <a:hlinkClick r:id="rId4" action="ppaction://hlinksldjump"/>
            <a:extLst>
              <a:ext uri="{FF2B5EF4-FFF2-40B4-BE49-F238E27FC236}">
                <a16:creationId xmlns:a16="http://schemas.microsoft.com/office/drawing/2014/main" id="{CD4F379D-7DFF-462C-A9E4-CC23028F1AC9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F46460D-C8F9-4CDC-B725-FE4988CD2E6B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383169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589A146-92EA-4C6B-B402-B7FA2B5C5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" b="5493"/>
          <a:stretch/>
        </p:blipFill>
        <p:spPr>
          <a:xfrm>
            <a:off x="0" y="-1"/>
            <a:ext cx="4165511" cy="685800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8139F2F-38D4-4EF9-ABAA-B5A3084EF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026" y="0"/>
            <a:ext cx="3860974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20A5190-DBFD-4D40-BC06-17DE8C3CB6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>
          <a:xfrm>
            <a:off x="4165512" y="-1"/>
            <a:ext cx="4165513" cy="685800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686E170-EEE9-4E9D-BA07-8D905142728D}"/>
              </a:ext>
            </a:extLst>
          </p:cNvPr>
          <p:cNvSpPr txBox="1"/>
          <p:nvPr/>
        </p:nvSpPr>
        <p:spPr>
          <a:xfrm>
            <a:off x="255494" y="5697088"/>
            <a:ext cx="1168101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err="1"/>
              <a:t>Archeopark</a:t>
            </a:r>
            <a:r>
              <a:rPr lang="cs-CZ" dirty="0"/>
              <a:t> Pavlov se nachází na místě, kde se rozkládalo sídliště z období mladého paleolitu. Toto muzeum je prohlášeno za národní kulturní památku. V tomto muzeu jsou mimo jiné vystaveny např. kosti mamuta, různé sošky </a:t>
            </a:r>
            <a:r>
              <a:rPr lang="cs-CZ"/>
              <a:t>venuší </a:t>
            </a:r>
            <a:r>
              <a:rPr lang="cs-CZ" dirty="0"/>
              <a:t>či napodobenina tamních hrobů.</a:t>
            </a:r>
          </a:p>
        </p:txBody>
      </p:sp>
      <p:sp>
        <p:nvSpPr>
          <p:cNvPr id="6" name="Šipka: doprava 5">
            <a:hlinkClick r:id="rId5" action="ppaction://hlinksldjump"/>
            <a:extLst>
              <a:ext uri="{FF2B5EF4-FFF2-40B4-BE49-F238E27FC236}">
                <a16:creationId xmlns:a16="http://schemas.microsoft.com/office/drawing/2014/main" id="{827F942F-8079-4494-9F9B-AF4162412859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BBF30AE-4E6A-49E4-80F7-820C755699C7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4105096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B737C61-F511-4A56-8B08-B22961EB9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495" y="0"/>
            <a:ext cx="3860974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4AFD8F5-06AF-4A0F-994A-400334F537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10456"/>
          <a:stretch/>
        </p:blipFill>
        <p:spPr>
          <a:xfrm>
            <a:off x="-1" y="0"/>
            <a:ext cx="3893495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FA83C04-D12E-4738-B7A5-021D3CA5E1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1" r="42530"/>
          <a:stretch/>
        </p:blipFill>
        <p:spPr>
          <a:xfrm>
            <a:off x="7754469" y="0"/>
            <a:ext cx="4437531" cy="685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5A5FECE-00AB-4AA3-A0CF-C5D477B82979}"/>
              </a:ext>
            </a:extLst>
          </p:cNvPr>
          <p:cNvSpPr txBox="1"/>
          <p:nvPr/>
        </p:nvSpPr>
        <p:spPr>
          <a:xfrm>
            <a:off x="246529" y="6006370"/>
            <a:ext cx="1168101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Dolní Věstonice nám poskytly ubytování na celý pobyt v CHKO Pálava. V této obci se nachází mnoho vinných sklepů a žije zde necelých 300 obyvatel.</a:t>
            </a:r>
          </a:p>
        </p:txBody>
      </p:sp>
      <p:sp>
        <p:nvSpPr>
          <p:cNvPr id="6" name="Šipka: doprava 5">
            <a:hlinkClick r:id="rId5" action="ppaction://hlinksldjump"/>
            <a:extLst>
              <a:ext uri="{FF2B5EF4-FFF2-40B4-BE49-F238E27FC236}">
                <a16:creationId xmlns:a16="http://schemas.microsoft.com/office/drawing/2014/main" id="{918C5F34-396D-4E28-94E5-B4BDEF729F28}"/>
              </a:ext>
            </a:extLst>
          </p:cNvPr>
          <p:cNvSpPr/>
          <p:nvPr/>
        </p:nvSpPr>
        <p:spPr>
          <a:xfrm>
            <a:off x="11462085" y="319599"/>
            <a:ext cx="591671" cy="309282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2229B8A-1FEE-4D0C-82A5-687567D58D06}"/>
              </a:ext>
            </a:extLst>
          </p:cNvPr>
          <p:cNvSpPr/>
          <p:nvPr/>
        </p:nvSpPr>
        <p:spPr>
          <a:xfrm>
            <a:off x="11340521" y="36022"/>
            <a:ext cx="58702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ZPĚT</a:t>
            </a:r>
          </a:p>
        </p:txBody>
      </p:sp>
    </p:spTree>
    <p:extLst>
      <p:ext uri="{BB962C8B-B14F-4D97-AF65-F5344CB8AC3E}">
        <p14:creationId xmlns:p14="http://schemas.microsoft.com/office/powerpoint/2010/main" val="29105876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F54C18BA936A43A87687AAD02E80F3" ma:contentTypeVersion="13" ma:contentTypeDescription="Vytvoří nový dokument" ma:contentTypeScope="" ma:versionID="acc0a78bc1f6b1a4c60887b8bae2969b">
  <xsd:schema xmlns:xsd="http://www.w3.org/2001/XMLSchema" xmlns:xs="http://www.w3.org/2001/XMLSchema" xmlns:p="http://schemas.microsoft.com/office/2006/metadata/properties" xmlns:ns2="130594d2-e69c-478f-8a72-0485d90945e2" xmlns:ns3="084c78a0-84c9-4536-b9d9-53b172ce3644" targetNamespace="http://schemas.microsoft.com/office/2006/metadata/properties" ma:root="true" ma:fieldsID="ce622ea36c93a98f203dbb07b014ed25" ns2:_="" ns3:_="">
    <xsd:import namespace="130594d2-e69c-478f-8a72-0485d90945e2"/>
    <xsd:import namespace="084c78a0-84c9-4536-b9d9-53b172ce36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0594d2-e69c-478f-8a72-0485d90945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Značky obrázků" ma:readOnly="false" ma:fieldId="{5cf76f15-5ced-4ddc-b409-7134ff3c332f}" ma:taxonomyMulti="true" ma:sspId="4f0f02a1-672c-486a-ab74-97a533119f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c78a0-84c9-4536-b9d9-53b172ce3644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7395950-e312-42ec-9192-5b1d46370788}" ma:internalName="TaxCatchAll" ma:showField="CatchAllData" ma:web="084c78a0-84c9-4536-b9d9-53b172ce36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ECA9A-C7F2-43DF-93CA-78622216C1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8A1994-55EB-4BBE-8121-013A177AEC2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30594d2-e69c-478f-8a72-0485d90945e2"/>
    <ds:schemaRef ds:uri="084c78a0-84c9-4536-b9d9-53b172ce364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3005</TotalTime>
  <Words>428</Words>
  <Application>Microsoft Office PowerPoint</Application>
  <PresentationFormat>Širokoúhlá obrazovka</PresentationFormat>
  <Paragraphs>36</Paragraphs>
  <Slides>13</Slides>
  <Notes>0</Notes>
  <HiddenSlides>12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SolinovaV</dc:creator>
  <cp:lastModifiedBy>Denisa Neubauerová</cp:lastModifiedBy>
  <cp:revision>39</cp:revision>
  <dcterms:created xsi:type="dcterms:W3CDTF">2023-05-16T18:31:35Z</dcterms:created>
  <dcterms:modified xsi:type="dcterms:W3CDTF">2023-06-26T09:00:29Z</dcterms:modified>
</cp:coreProperties>
</file>